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webextensions/webextension1.xml" ContentType="application/vnd.ms-office.webextension+xml"/>
  <Override PartName="/ppt/notesSlides/notesSlide16.xml" ContentType="application/vnd.openxmlformats-officedocument.presentationml.notesSlide+xml"/>
  <Override PartName="/ppt/media/image1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4"/>
  </p:notesMasterIdLst>
  <p:handoutMasterIdLst>
    <p:handoutMasterId r:id="rId25"/>
  </p:handoutMasterIdLst>
  <p:sldIdLst>
    <p:sldId id="257" r:id="rId2"/>
    <p:sldId id="258" r:id="rId3"/>
    <p:sldId id="315" r:id="rId4"/>
    <p:sldId id="316" r:id="rId5"/>
    <p:sldId id="322" r:id="rId6"/>
    <p:sldId id="328" r:id="rId7"/>
    <p:sldId id="329" r:id="rId8"/>
    <p:sldId id="331" r:id="rId9"/>
    <p:sldId id="330" r:id="rId10"/>
    <p:sldId id="259" r:id="rId11"/>
    <p:sldId id="261" r:id="rId12"/>
    <p:sldId id="337" r:id="rId13"/>
    <p:sldId id="338" r:id="rId14"/>
    <p:sldId id="323" r:id="rId15"/>
    <p:sldId id="324" r:id="rId16"/>
    <p:sldId id="325" r:id="rId17"/>
    <p:sldId id="326" r:id="rId18"/>
    <p:sldId id="327" r:id="rId19"/>
    <p:sldId id="335" r:id="rId20"/>
    <p:sldId id="336" r:id="rId21"/>
    <p:sldId id="334" r:id="rId22"/>
    <p:sldId id="3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1" autoAdjust="0"/>
    <p:restoredTop sz="94660"/>
  </p:normalViewPr>
  <p:slideViewPr>
    <p:cSldViewPr snapToGrid="0">
      <p:cViewPr varScale="1">
        <p:scale>
          <a:sx n="119" d="100"/>
          <a:sy n="119" d="100"/>
        </p:scale>
        <p:origin x="22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D847B7-9D1E-464F-AD01-2E36AE58A75F}" type="datetimeFigureOut">
              <a:rPr lang="en-US" smtClean="0"/>
              <a:t>3/22/17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F01269-D509-4129-BAAE-F21892F5612F}" type="slidenum">
              <a:rPr lang="en-US" smtClean="0"/>
              <a:t>‹#›</a:t>
            </a:fld>
            <a:endParaRPr lang="en-US"/>
          </a:p>
        </p:txBody>
      </p:sp>
    </p:spTree>
    <p:extLst>
      <p:ext uri="{BB962C8B-B14F-4D97-AF65-F5344CB8AC3E}">
        <p14:creationId xmlns:p14="http://schemas.microsoft.com/office/powerpoint/2010/main" val="576237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ADAD9-C3D7-4D49-82CB-BFFD81C0778B}" type="datetimeFigureOut">
              <a:rPr lang="en-US" smtClean="0"/>
              <a:t>3/22/17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D9253-D200-4C3F-AB1E-1486E09D034B}" type="slidenum">
              <a:rPr lang="en-US" smtClean="0"/>
              <a:t>‹#›</a:t>
            </a:fld>
            <a:endParaRPr lang="en-US"/>
          </a:p>
        </p:txBody>
      </p:sp>
    </p:spTree>
    <p:extLst>
      <p:ext uri="{BB962C8B-B14F-4D97-AF65-F5344CB8AC3E}">
        <p14:creationId xmlns:p14="http://schemas.microsoft.com/office/powerpoint/2010/main" val="88698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0A40D41-845D-421B-8262-E4B17727A54D}" type="slidenum">
              <a:rPr lang="en-US" smtClean="0"/>
              <a:pPr>
                <a:defRPr/>
              </a:pPr>
              <a:t>1</a:t>
            </a:fld>
            <a:endParaRPr lang="en-US" dirty="0"/>
          </a:p>
        </p:txBody>
      </p:sp>
    </p:spTree>
    <p:extLst>
      <p:ext uri="{BB962C8B-B14F-4D97-AF65-F5344CB8AC3E}">
        <p14:creationId xmlns:p14="http://schemas.microsoft.com/office/powerpoint/2010/main" val="459944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99885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93047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BCFF7B-D7FD-4442-839A-443F69F6A090}" type="slidenum">
              <a:rPr lang="en-US"/>
              <a:pPr>
                <a:defRPr/>
              </a:pPr>
              <a:t>15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dirty="0" smtClean="0">
                <a:latin typeface="Arial" pitchFamily="34" charset="0"/>
              </a:rPr>
              <a:t>Source: </a:t>
            </a:r>
          </a:p>
          <a:p>
            <a:r>
              <a:rPr lang="en-US" dirty="0" err="1" smtClean="0">
                <a:latin typeface="Arial" pitchFamily="34" charset="0"/>
              </a:rPr>
              <a:t>Tervalon</a:t>
            </a:r>
            <a:r>
              <a:rPr lang="en-US" dirty="0" smtClean="0">
                <a:latin typeface="Arial" pitchFamily="34" charset="0"/>
              </a:rPr>
              <a:t> M, Murray-Garcia J. Cultural humility versus cultural competence: a critical distinction in defining physician training outcomes in multicultural education. </a:t>
            </a:r>
            <a:r>
              <a:rPr lang="en-US" i="1" dirty="0" smtClean="0">
                <a:latin typeface="Arial" pitchFamily="34" charset="0"/>
              </a:rPr>
              <a:t>J Health Care Poor Underserved.</a:t>
            </a:r>
            <a:r>
              <a:rPr lang="en-US" dirty="0" smtClean="0">
                <a:latin typeface="Arial" pitchFamily="34" charset="0"/>
              </a:rPr>
              <a:t> 1998 May;9(2):</a:t>
            </a:r>
          </a:p>
        </p:txBody>
      </p:sp>
    </p:spTree>
    <p:extLst>
      <p:ext uri="{BB962C8B-B14F-4D97-AF65-F5344CB8AC3E}">
        <p14:creationId xmlns:p14="http://schemas.microsoft.com/office/powerpoint/2010/main" val="208416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AAB0D2-B77B-4E46-B793-AA473B0D6155}" type="slidenum">
              <a:rPr lang="en-US"/>
              <a:pPr>
                <a:defRPr/>
              </a:pPr>
              <a:t>16</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40953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96C2A5-47B6-4506-BBA7-212C53CB387A}" type="slidenum">
              <a:rPr lang="en-US"/>
              <a:pPr>
                <a:defRPr/>
              </a:pPr>
              <a:t>17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82943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9A5737-01EC-44DE-B20D-7AFEE4102F87}" type="slidenum">
              <a:rPr lang="en-US"/>
              <a:pPr>
                <a:defRPr/>
              </a:pPr>
              <a:t>18</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046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310778-6CCD-4043-87B7-3D120739E773}" type="slidenum">
              <a:rPr lang="en-US"/>
              <a:pPr>
                <a:defRPr/>
              </a:pPr>
              <a:t>22</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1053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1FFBC2-F2A4-446F-AED8-2AC25EB56E7A}" type="slidenum">
              <a:rPr lang="en-US"/>
              <a:pPr>
                <a:defRPr/>
              </a:pPr>
              <a:t>2</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56394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AAD58C-61F7-4AC3-8576-49BFDF3462A7}" type="slidenum">
              <a:rPr lang="en-US"/>
              <a:pPr>
                <a:defRPr/>
              </a:pPr>
              <a:t>3</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dirty="0" smtClean="0">
                <a:latin typeface="Arial" pitchFamily="34" charset="0"/>
              </a:rPr>
              <a:t>Give example (CL)</a:t>
            </a:r>
          </a:p>
        </p:txBody>
      </p:sp>
    </p:spTree>
    <p:extLst>
      <p:ext uri="{BB962C8B-B14F-4D97-AF65-F5344CB8AC3E}">
        <p14:creationId xmlns:p14="http://schemas.microsoft.com/office/powerpoint/2010/main" val="167745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08ED55-FA62-4842-B3EE-D56AAA3556E5}" type="slidenum">
              <a:rPr lang="en-US"/>
              <a:pPr>
                <a:defRPr/>
              </a:pPr>
              <a:t>4</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dirty="0" smtClean="0">
                <a:latin typeface="Arial" pitchFamily="34" charset="0"/>
              </a:rPr>
              <a:t>Source:</a:t>
            </a:r>
          </a:p>
          <a:p>
            <a:r>
              <a:rPr lang="en-US" dirty="0" smtClean="0">
                <a:latin typeface="Arial" pitchFamily="34" charset="0"/>
              </a:rPr>
              <a:t>Cross T, </a:t>
            </a:r>
            <a:r>
              <a:rPr lang="en-US" dirty="0" err="1" smtClean="0">
                <a:latin typeface="Arial" pitchFamily="34" charset="0"/>
              </a:rPr>
              <a:t>Bazron</a:t>
            </a:r>
            <a:r>
              <a:rPr lang="en-US" dirty="0" smtClean="0">
                <a:latin typeface="Arial" pitchFamily="34" charset="0"/>
              </a:rPr>
              <a:t> B, Dennis K, Isaacs M. (1989). Towards a Culturally Competent System of Care,  Volume I. Washington, D.C.: Georgetown University Child Development Center, CASSP Technical Assistance Center.</a:t>
            </a:r>
          </a:p>
          <a:p>
            <a:endParaRPr lang="en-US" dirty="0" smtClean="0">
              <a:latin typeface="Arial" pitchFamily="34" charset="0"/>
            </a:endParaRPr>
          </a:p>
        </p:txBody>
      </p:sp>
    </p:spTree>
    <p:extLst>
      <p:ext uri="{BB962C8B-B14F-4D97-AF65-F5344CB8AC3E}">
        <p14:creationId xmlns:p14="http://schemas.microsoft.com/office/powerpoint/2010/main" val="390731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EC46F8-C1FB-4188-A66C-A1DCDE073EA5}" type="slidenum">
              <a:rPr lang="en-US"/>
              <a:pPr>
                <a:defRPr/>
              </a:pPr>
              <a:t>5</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931451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7727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0762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24015E-E39E-4BE2-ABA7-8EFDF85F9C50}" type="slidenum">
              <a:rPr lang="en-US"/>
              <a:pPr>
                <a:defRPr/>
              </a:pPr>
              <a:t>10</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40356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508F66-BB11-4FE7-AF6A-4A814745AF62}" type="slidenum">
              <a:rPr lang="en-US"/>
              <a:pPr>
                <a:defRPr/>
              </a:pPr>
              <a:t>11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89546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48BE3F0-E443-46F2-88AF-608F37AF7E82}" type="datetimeFigureOut">
              <a:rPr lang="en-US" smtClean="0"/>
              <a:t>3/22/17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174002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8BE3F0-E443-46F2-88AF-608F37AF7E82}" type="datetimeFigureOut">
              <a:rPr lang="en-US" smtClean="0"/>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105315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8BE3F0-E443-46F2-88AF-608F37AF7E82}" type="datetimeFigureOut">
              <a:rPr lang="en-US" smtClean="0"/>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318232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8BE3F0-E443-46F2-88AF-608F37AF7E82}" type="datetimeFigureOut">
              <a:rPr lang="en-US" smtClean="0"/>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8C287-14E9-4C91-AA71-B5158A4997A3}"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71135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8BE3F0-E443-46F2-88AF-608F37AF7E82}" type="datetimeFigureOut">
              <a:rPr lang="en-US" smtClean="0"/>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190146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48BE3F0-E443-46F2-88AF-608F37AF7E82}" type="datetimeFigureOut">
              <a:rPr lang="en-US" smtClean="0"/>
              <a:t>3/22/17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3920629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48BE3F0-E443-46F2-88AF-608F37AF7E82}" type="datetimeFigureOut">
              <a:rPr lang="en-US" smtClean="0"/>
              <a:t>3/22/17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88679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8BE3F0-E443-46F2-88AF-608F37AF7E82}" type="datetimeFigureOut">
              <a:rPr lang="en-US" smtClean="0"/>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514534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8BE3F0-E443-46F2-88AF-608F37AF7E82}" type="datetimeFigureOut">
              <a:rPr lang="en-US" smtClean="0"/>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1031948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1"/>
            <a:ext cx="10363200" cy="1470025"/>
          </a:xfrm>
          <a:prstGeom prst="rect">
            <a:avLst/>
          </a:prstGeom>
        </p:spPr>
        <p:txBody>
          <a:bodyPr>
            <a:normAutofit/>
          </a:bodyPr>
          <a:lstStyle>
            <a:lvl1pPr>
              <a:defRPr sz="3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30400" y="2971800"/>
            <a:ext cx="8534400" cy="990600"/>
          </a:xfrm>
          <a:prstGeom prst="rect">
            <a:avLst/>
          </a:prstGeom>
        </p:spPr>
        <p:txBody>
          <a:bodyPr anchor="t">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7416800" y="5486400"/>
            <a:ext cx="4470400" cy="304800"/>
          </a:xfrm>
          <a:prstGeom prst="rect">
            <a:avLst/>
          </a:prstGeom>
        </p:spPr>
        <p:txBody>
          <a:bodyPr anchor="ctr">
            <a:noAutofit/>
          </a:bodyPr>
          <a:lstStyle>
            <a:lvl1pPr algn="r">
              <a:buNone/>
              <a:defRPr sz="1800" b="0">
                <a:solidFill>
                  <a:schemeClr val="tx2">
                    <a:lumMod val="60000"/>
                    <a:lumOff val="40000"/>
                  </a:schemeClr>
                </a:solidFill>
                <a:latin typeface="Adobe Garamond Pro"/>
              </a:defRPr>
            </a:lvl1pPr>
            <a:lvl2pPr algn="r">
              <a:buNone/>
              <a:defRPr sz="1200">
                <a:solidFill>
                  <a:schemeClr val="tx2">
                    <a:lumMod val="60000"/>
                    <a:lumOff val="40000"/>
                  </a:schemeClr>
                </a:solidFill>
                <a:latin typeface="Adobe Garamond Pro"/>
              </a:defRPr>
            </a:lvl2pPr>
            <a:lvl3pPr algn="r">
              <a:buNone/>
              <a:defRPr sz="1200">
                <a:solidFill>
                  <a:schemeClr val="tx2">
                    <a:lumMod val="60000"/>
                    <a:lumOff val="40000"/>
                  </a:schemeClr>
                </a:solidFill>
                <a:latin typeface="Adobe Garamond Pro"/>
              </a:defRPr>
            </a:lvl3pPr>
            <a:lvl4pPr algn="r">
              <a:buNone/>
              <a:defRPr sz="1200">
                <a:solidFill>
                  <a:schemeClr val="tx2">
                    <a:lumMod val="60000"/>
                    <a:lumOff val="40000"/>
                  </a:schemeClr>
                </a:solidFill>
                <a:latin typeface="Adobe Garamond Pro"/>
              </a:defRPr>
            </a:lvl4pPr>
            <a:lvl5pPr algn="r">
              <a:buNone/>
              <a:defRPr sz="1200">
                <a:solidFill>
                  <a:schemeClr val="tx2">
                    <a:lumMod val="60000"/>
                    <a:lumOff val="40000"/>
                  </a:schemeClr>
                </a:solidFill>
                <a:latin typeface="Adobe Garamond Pro"/>
              </a:defRPr>
            </a:lvl5pPr>
          </a:lstStyle>
          <a:p>
            <a:pPr lvl="0"/>
            <a:r>
              <a:rPr lang="en-US" smtClean="0"/>
              <a:t>Click to edit Master text styles</a:t>
            </a:r>
          </a:p>
        </p:txBody>
      </p:sp>
    </p:spTree>
    <p:extLst>
      <p:ext uri="{BB962C8B-B14F-4D97-AF65-F5344CB8AC3E}">
        <p14:creationId xmlns:p14="http://schemas.microsoft.com/office/powerpoint/2010/main" val="274894274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asic Text or Dat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914400" y="1295400"/>
            <a:ext cx="10363200" cy="4267200"/>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48783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8BE3F0-E443-46F2-88AF-608F37AF7E82}" type="datetimeFigureOut">
              <a:rPr lang="en-US" smtClean="0"/>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33144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Header Only Slide">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7206800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ransition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556000" y="4419600"/>
            <a:ext cx="8432800" cy="990600"/>
          </a:xfrm>
          <a:prstGeom prst="rect">
            <a:avLst/>
          </a:prstGeom>
        </p:spPr>
        <p:txBody>
          <a:bodyPr anchor="ctr">
            <a:noAutofit/>
          </a:bodyPr>
          <a:lstStyle>
            <a:lvl1pPr algn="r">
              <a:buNone/>
              <a:defRPr sz="3200">
                <a:solidFill>
                  <a:srgbClr val="0070C0"/>
                </a:solidFill>
              </a:defRPr>
            </a:lvl1pPr>
            <a:lvl2pPr>
              <a:buNone/>
              <a:defRPr sz="3600">
                <a:solidFill>
                  <a:schemeClr val="bg1"/>
                </a:solidFill>
              </a:defRPr>
            </a:lvl2pPr>
            <a:lvl3pPr>
              <a:buNone/>
              <a:defRPr sz="3600">
                <a:solidFill>
                  <a:schemeClr val="bg1"/>
                </a:solidFill>
              </a:defRPr>
            </a:lvl3pPr>
            <a:lvl4pPr>
              <a:buNone/>
              <a:defRPr sz="3600">
                <a:solidFill>
                  <a:schemeClr val="bg1"/>
                </a:solidFill>
              </a:defRPr>
            </a:lvl4pPr>
            <a:lvl5pPr>
              <a:buNone/>
              <a:defRPr sz="3600">
                <a:solidFill>
                  <a:schemeClr val="bg1"/>
                </a:solidFill>
              </a:defRPr>
            </a:lvl5pPr>
          </a:lstStyle>
          <a:p>
            <a:pPr lvl="0"/>
            <a:r>
              <a:rPr lang="en-US" smtClean="0"/>
              <a:t>Click to edit Master text styles</a:t>
            </a:r>
          </a:p>
        </p:txBody>
      </p:sp>
      <p:sp>
        <p:nvSpPr>
          <p:cNvPr id="13" name="Text Placeholder 12"/>
          <p:cNvSpPr>
            <a:spLocks noGrp="1"/>
          </p:cNvSpPr>
          <p:nvPr>
            <p:ph type="body" sz="quarter" idx="12"/>
          </p:nvPr>
        </p:nvSpPr>
        <p:spPr>
          <a:xfrm>
            <a:off x="6299200" y="5410200"/>
            <a:ext cx="5689600" cy="838200"/>
          </a:xfrm>
          <a:prstGeom prst="rect">
            <a:avLst/>
          </a:prstGeom>
        </p:spPr>
        <p:txBody>
          <a:bodyPr anchor="t"/>
          <a:lstStyle>
            <a:lvl1pPr algn="r">
              <a:buNone/>
              <a:defRPr>
                <a:solidFill>
                  <a:srgbClr val="0070C0"/>
                </a:solidFill>
              </a:defRPr>
            </a:lvl1pPr>
          </a:lstStyle>
          <a:p>
            <a:pPr lvl="0"/>
            <a:r>
              <a:rPr lang="en-US" smtClean="0"/>
              <a:t>Click to edit Master text styles</a:t>
            </a:r>
          </a:p>
        </p:txBody>
      </p:sp>
    </p:spTree>
    <p:extLst>
      <p:ext uri="{BB962C8B-B14F-4D97-AF65-F5344CB8AC3E}">
        <p14:creationId xmlns:p14="http://schemas.microsoft.com/office/powerpoint/2010/main" val="39674531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8BE3F0-E443-46F2-88AF-608F37AF7E82}" type="datetimeFigureOut">
              <a:rPr lang="en-US" smtClean="0"/>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108913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BE3F0-E443-46F2-88AF-608F37AF7E82}" type="datetimeFigureOut">
              <a:rPr lang="en-US" smtClean="0"/>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372000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8BE3F0-E443-46F2-88AF-608F37AF7E82}" type="datetimeFigureOut">
              <a:rPr lang="en-US" smtClean="0"/>
              <a:t>3/22/17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354328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8BE3F0-E443-46F2-88AF-608F37AF7E82}" type="datetimeFigureOut">
              <a:rPr lang="en-US" smtClean="0"/>
              <a:t>3/22/17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328448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BE3F0-E443-46F2-88AF-608F37AF7E82}" type="datetimeFigureOut">
              <a:rPr lang="en-US" smtClean="0"/>
              <a:t>3/22/17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133737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8BE3F0-E443-46F2-88AF-608F37AF7E82}" type="datetimeFigureOut">
              <a:rPr lang="en-US" smtClean="0"/>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229290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8BE3F0-E443-46F2-88AF-608F37AF7E82}" type="datetimeFigureOut">
              <a:rPr lang="en-US" smtClean="0"/>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8C287-14E9-4C91-AA71-B5158A4997A3}" type="slidenum">
              <a:rPr lang="en-US" smtClean="0"/>
              <a:t>‹#›</a:t>
            </a:fld>
            <a:endParaRPr lang="en-US"/>
          </a:p>
        </p:txBody>
      </p:sp>
    </p:spTree>
    <p:extLst>
      <p:ext uri="{BB962C8B-B14F-4D97-AF65-F5344CB8AC3E}">
        <p14:creationId xmlns:p14="http://schemas.microsoft.com/office/powerpoint/2010/main" val="313598117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48BE3F0-E443-46F2-88AF-608F37AF7E82}" type="datetimeFigureOut">
              <a:rPr lang="en-US" smtClean="0"/>
              <a:t>3/22/17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8C287-14E9-4C91-AA71-B5158A4997A3}" type="slidenum">
              <a:rPr lang="en-US" smtClean="0"/>
              <a:t>‹#›</a:t>
            </a:fld>
            <a:endParaRPr lang="en-US"/>
          </a:p>
        </p:txBody>
      </p:sp>
    </p:spTree>
    <p:extLst>
      <p:ext uri="{BB962C8B-B14F-4D97-AF65-F5344CB8AC3E}">
        <p14:creationId xmlns:p14="http://schemas.microsoft.com/office/powerpoint/2010/main" val="1979518205"/>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5" Type="http://schemas.openxmlformats.org/officeDocument/2006/relationships/image" Target="../media/image7.png"/><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9.jpg"/><Relationship Id="rId6"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hyperlink" Target="https://implicit.harvard.edu/implicit/takeatest.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microsoft.com/office/2011/relationships/webextension" Target="../webextensions/webextension1.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noAutofit/>
          </a:bodyPr>
          <a:lstStyle/>
          <a:p>
            <a:pPr algn="ctr"/>
            <a:r>
              <a:rPr lang="en-US" b="1" dirty="0" smtClean="0">
                <a:solidFill>
                  <a:schemeClr val="tx1"/>
                </a:solidFill>
                <a:latin typeface="Lucida Fax" panose="02060602050505020204" pitchFamily="18" charset="0"/>
              </a:rPr>
              <a:t>Cultural Competency and Adolescent Health</a:t>
            </a:r>
            <a:endParaRPr lang="en-US" dirty="0" smtClean="0">
              <a:solidFill>
                <a:schemeClr val="tx1"/>
              </a:solidFill>
              <a:latin typeface="Lucida Fax" panose="02060602050505020204" pitchFamily="18" charset="0"/>
            </a:endParaRPr>
          </a:p>
        </p:txBody>
      </p:sp>
      <p:sp>
        <p:nvSpPr>
          <p:cNvPr id="3" name="Subtitle 2"/>
          <p:cNvSpPr>
            <a:spLocks noGrp="1"/>
          </p:cNvSpPr>
          <p:nvPr>
            <p:ph type="subTitle" idx="1"/>
          </p:nvPr>
        </p:nvSpPr>
        <p:spPr>
          <a:xfrm>
            <a:off x="1938351" y="3308957"/>
            <a:ext cx="8534400" cy="990600"/>
          </a:xfrm>
        </p:spPr>
        <p:txBody>
          <a:bodyPr/>
          <a:lstStyle/>
          <a:p>
            <a:r>
              <a:rPr lang="en-US" dirty="0">
                <a:solidFill>
                  <a:schemeClr val="tx1"/>
                </a:solidFill>
                <a:latin typeface="Lucida Fax" panose="02060602050505020204" pitchFamily="18" charset="0"/>
              </a:rPr>
              <a:t>How Can Educators Improve </a:t>
            </a:r>
            <a:r>
              <a:rPr lang="en-US" dirty="0" smtClean="0">
                <a:solidFill>
                  <a:schemeClr val="tx1"/>
                </a:solidFill>
                <a:latin typeface="Lucida Fax" panose="02060602050505020204" pitchFamily="18" charset="0"/>
              </a:rPr>
              <a:t>Adolescent Sexual Health </a:t>
            </a:r>
            <a:r>
              <a:rPr lang="en-US" dirty="0">
                <a:solidFill>
                  <a:schemeClr val="tx1"/>
                </a:solidFill>
                <a:latin typeface="Lucida Fax" panose="02060602050505020204" pitchFamily="18" charset="0"/>
              </a:rPr>
              <a:t>Outcomes</a:t>
            </a:r>
            <a:endParaRPr lang="en-US" dirty="0">
              <a:latin typeface="Lucida Fax" panose="02060602050505020204" pitchFamily="18" charset="0"/>
            </a:endParaRPr>
          </a:p>
        </p:txBody>
      </p:sp>
      <p:sp>
        <p:nvSpPr>
          <p:cNvPr id="6" name="Text Placeholder 5"/>
          <p:cNvSpPr>
            <a:spLocks noGrp="1"/>
          </p:cNvSpPr>
          <p:nvPr>
            <p:ph type="body" sz="quarter" idx="10"/>
          </p:nvPr>
        </p:nvSpPr>
        <p:spPr>
          <a:xfrm>
            <a:off x="6883400" y="4905375"/>
            <a:ext cx="4470400" cy="1828800"/>
          </a:xfrm>
        </p:spPr>
        <p:txBody>
          <a:bodyPr/>
          <a:lstStyle/>
          <a:p>
            <a:r>
              <a:rPr lang="en-US" dirty="0" smtClean="0">
                <a:latin typeface="Lucida Fax" panose="02060602050505020204" pitchFamily="18" charset="0"/>
              </a:rPr>
              <a:t>Joni K Roberts, </a:t>
            </a:r>
            <a:r>
              <a:rPr lang="en-US" dirty="0" err="1" smtClean="0">
                <a:latin typeface="Lucida Fax" panose="02060602050505020204" pitchFamily="18" charset="0"/>
              </a:rPr>
              <a:t>DrPH</a:t>
            </a:r>
            <a:r>
              <a:rPr lang="en-US" dirty="0" smtClean="0">
                <a:latin typeface="Lucida Fax" panose="02060602050505020204" pitchFamily="18" charset="0"/>
              </a:rPr>
              <a:t>, CHES</a:t>
            </a:r>
          </a:p>
          <a:p>
            <a:r>
              <a:rPr lang="en-US" dirty="0" smtClean="0">
                <a:latin typeface="Lucida Fax" panose="02060602050505020204" pitchFamily="18" charset="0"/>
              </a:rPr>
              <a:t>Assistant Professor</a:t>
            </a:r>
          </a:p>
          <a:p>
            <a:r>
              <a:rPr lang="en-US" dirty="0" smtClean="0">
                <a:latin typeface="Lucida Fax" panose="02060602050505020204" pitchFamily="18" charset="0"/>
              </a:rPr>
              <a:t>Jackson State University</a:t>
            </a:r>
          </a:p>
          <a:p>
            <a:r>
              <a:rPr lang="en-US" dirty="0" smtClean="0">
                <a:latin typeface="Lucida Fax" panose="02060602050505020204" pitchFamily="18" charset="0"/>
              </a:rPr>
              <a:t>School of Public Health</a:t>
            </a:r>
          </a:p>
          <a:p>
            <a:r>
              <a:rPr lang="en-US" dirty="0">
                <a:latin typeface="Lucida Fax" panose="02060602050505020204" pitchFamily="18" charset="0"/>
              </a:rPr>
              <a:t>Behavioral Health</a:t>
            </a:r>
          </a:p>
          <a:p>
            <a:endParaRPr lang="en-US" dirty="0">
              <a:latin typeface="Lucida Fax" panose="02060602050505020204" pitchFamily="18" charset="0"/>
            </a:endParaRPr>
          </a:p>
        </p:txBody>
      </p:sp>
    </p:spTree>
    <p:extLst>
      <p:ext uri="{BB962C8B-B14F-4D97-AF65-F5344CB8AC3E}">
        <p14:creationId xmlns:p14="http://schemas.microsoft.com/office/powerpoint/2010/main" val="3580247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rrowheads="1"/>
          </p:cNvSpPr>
          <p:nvPr>
            <p:ph type="title"/>
          </p:nvPr>
        </p:nvSpPr>
        <p:spPr>
          <a:xfrm>
            <a:off x="1065229" y="208899"/>
            <a:ext cx="10576105" cy="767222"/>
          </a:xfrm>
        </p:spPr>
        <p:txBody>
          <a:bodyPr/>
          <a:lstStyle/>
          <a:p>
            <a:r>
              <a:rPr lang="en-US" dirty="0" smtClean="0"/>
              <a:t>The Culture of Adolescence – Multiple Identities</a:t>
            </a:r>
          </a:p>
        </p:txBody>
      </p:sp>
      <p:sp>
        <p:nvSpPr>
          <p:cNvPr id="35842" name="Rectangle 3"/>
          <p:cNvSpPr>
            <a:spLocks noGrp="1" noChangeArrowheads="1"/>
          </p:cNvSpPr>
          <p:nvPr>
            <p:ph sz="quarter" idx="10"/>
          </p:nvPr>
        </p:nvSpPr>
        <p:spPr>
          <a:xfrm>
            <a:off x="1065229" y="1006673"/>
            <a:ext cx="4072379" cy="4267200"/>
          </a:xfrm>
        </p:spPr>
        <p:txBody>
          <a:bodyPr/>
          <a:lstStyle/>
          <a:p>
            <a:endParaRPr lang="en-US" dirty="0" smtClean="0"/>
          </a:p>
          <a:p>
            <a:r>
              <a:rPr lang="en-US" dirty="0" smtClean="0"/>
              <a:t>Peer dependent</a:t>
            </a:r>
          </a:p>
          <a:p>
            <a:r>
              <a:rPr lang="en-US" dirty="0" smtClean="0"/>
              <a:t>Egocentric</a:t>
            </a:r>
          </a:p>
          <a:p>
            <a:r>
              <a:rPr lang="en-US" dirty="0" smtClean="0"/>
              <a:t>Distinct language and dress </a:t>
            </a:r>
          </a:p>
          <a:p>
            <a:r>
              <a:rPr lang="en-US" dirty="0" smtClean="0"/>
              <a:t>Influenced by popular culture</a:t>
            </a:r>
          </a:p>
          <a:p>
            <a:r>
              <a:rPr lang="en-US" dirty="0" smtClean="0"/>
              <a:t>Ongoing search for identity</a:t>
            </a:r>
          </a:p>
          <a:p>
            <a:endParaRPr lang="en-US" dirty="0" smtClean="0"/>
          </a:p>
        </p:txBody>
      </p:sp>
      <p:sp>
        <p:nvSpPr>
          <p:cNvPr id="4" name="object 7"/>
          <p:cNvSpPr/>
          <p:nvPr/>
        </p:nvSpPr>
        <p:spPr>
          <a:xfrm>
            <a:off x="7300474" y="780372"/>
            <a:ext cx="3819025" cy="3228234"/>
          </a:xfrm>
          <a:prstGeom prst="rect">
            <a:avLst/>
          </a:prstGeom>
          <a:blipFill>
            <a:blip r:embed="rId3" cstate="print">
              <a:extLst>
                <a:ext uri="{BEBA8EAE-BF5A-486C-A8C5-ECC9F3942E4B}">
                  <a14:imgProps xmlns:a14="http://schemas.microsoft.com/office/drawing/2010/main">
                    <a14:imgLayer r:embed="rId4">
                      <a14:imgEffect>
                        <a14:artisticPhotocopy/>
                      </a14:imgEffect>
                    </a14:imgLayer>
                  </a14:imgProps>
                </a:ext>
              </a:extLst>
            </a:blip>
            <a:stretch>
              <a:fillRect/>
            </a:stretch>
          </a:blipFill>
        </p:spPr>
        <p:txBody>
          <a:bodyPr wrap="square" lIns="0" tIns="0" rIns="0" bIns="0" rtlCol="0"/>
          <a:lstStyle/>
          <a:p>
            <a:endParaRPr sz="2400"/>
          </a:p>
        </p:txBody>
      </p:sp>
      <p:sp>
        <p:nvSpPr>
          <p:cNvPr id="5" name="object 6"/>
          <p:cNvSpPr/>
          <p:nvPr/>
        </p:nvSpPr>
        <p:spPr>
          <a:xfrm>
            <a:off x="5137608" y="3782304"/>
            <a:ext cx="3287300" cy="2983137"/>
          </a:xfrm>
          <a:prstGeom prst="rect">
            <a:avLst/>
          </a:prstGeom>
          <a:blipFill>
            <a:blip r:embed="rId5" cstate="print">
              <a:lum bright="70000" contrast="-70000"/>
            </a:blip>
            <a:stretch>
              <a:fillRect/>
            </a:stretch>
          </a:blipFill>
        </p:spPr>
        <p:txBody>
          <a:bodyPr wrap="square" lIns="0" tIns="0" rIns="0" bIns="0" rtlCol="0"/>
          <a:lstStyle/>
          <a:p>
            <a:endParaRPr sz="2400"/>
          </a:p>
        </p:txBody>
      </p:sp>
    </p:spTree>
    <p:extLst>
      <p:ext uri="{BB962C8B-B14F-4D97-AF65-F5344CB8AC3E}">
        <p14:creationId xmlns:p14="http://schemas.microsoft.com/office/powerpoint/2010/main" val="3670844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1243014" y="97573"/>
            <a:ext cx="9841104" cy="1121627"/>
          </a:xfrm>
        </p:spPr>
        <p:txBody>
          <a:bodyPr/>
          <a:lstStyle/>
          <a:p>
            <a:pPr algn="ctr"/>
            <a:r>
              <a:rPr lang="en-US" b="1" dirty="0" smtClean="0"/>
              <a:t>An Adolescent’s Identity Includes</a:t>
            </a:r>
          </a:p>
        </p:txBody>
      </p:sp>
      <p:sp>
        <p:nvSpPr>
          <p:cNvPr id="284679" name="Text Box 7"/>
          <p:cNvSpPr txBox="1">
            <a:spLocks noChangeArrowheads="1"/>
          </p:cNvSpPr>
          <p:nvPr/>
        </p:nvSpPr>
        <p:spPr bwMode="auto">
          <a:xfrm>
            <a:off x="2261718" y="1600201"/>
            <a:ext cx="1377300" cy="830997"/>
          </a:xfrm>
          <a:prstGeom prst="rect">
            <a:avLst/>
          </a:prstGeom>
          <a:noFill/>
          <a:ln w="9525">
            <a:noFill/>
            <a:miter lim="800000"/>
            <a:headEnd/>
            <a:tailEnd/>
          </a:ln>
        </p:spPr>
        <p:txBody>
          <a:bodyPr wrap="none">
            <a:spAutoFit/>
          </a:bodyPr>
          <a:lstStyle/>
          <a:p>
            <a:pPr algn="ctr"/>
            <a:r>
              <a:rPr lang="en-US" sz="2400">
                <a:solidFill>
                  <a:srgbClr val="FFC000"/>
                </a:solidFill>
              </a:rPr>
              <a:t>Race and</a:t>
            </a:r>
          </a:p>
          <a:p>
            <a:pPr algn="ctr"/>
            <a:r>
              <a:rPr lang="en-US" sz="2400">
                <a:solidFill>
                  <a:srgbClr val="FFC000"/>
                </a:solidFill>
              </a:rPr>
              <a:t> Ethnicity</a:t>
            </a:r>
          </a:p>
        </p:txBody>
      </p:sp>
      <p:sp>
        <p:nvSpPr>
          <p:cNvPr id="284681" name="Text Box 9"/>
          <p:cNvSpPr txBox="1">
            <a:spLocks noChangeArrowheads="1"/>
          </p:cNvSpPr>
          <p:nvPr/>
        </p:nvSpPr>
        <p:spPr bwMode="auto">
          <a:xfrm>
            <a:off x="2238705" y="2847976"/>
            <a:ext cx="2131353" cy="830997"/>
          </a:xfrm>
          <a:prstGeom prst="rect">
            <a:avLst/>
          </a:prstGeom>
          <a:noFill/>
          <a:ln w="9525">
            <a:noFill/>
            <a:miter lim="800000"/>
            <a:headEnd/>
            <a:tailEnd/>
          </a:ln>
        </p:spPr>
        <p:txBody>
          <a:bodyPr wrap="none">
            <a:spAutoFit/>
          </a:bodyPr>
          <a:lstStyle/>
          <a:p>
            <a:pPr algn="ctr"/>
            <a:r>
              <a:rPr lang="en-US" sz="2400" dirty="0"/>
              <a:t>Socioeconomic </a:t>
            </a:r>
          </a:p>
          <a:p>
            <a:pPr algn="ctr"/>
            <a:r>
              <a:rPr lang="en-US" sz="2400" dirty="0"/>
              <a:t>Status</a:t>
            </a:r>
          </a:p>
        </p:txBody>
      </p:sp>
      <p:sp>
        <p:nvSpPr>
          <p:cNvPr id="284682" name="Text Box 10"/>
          <p:cNvSpPr txBox="1">
            <a:spLocks noChangeArrowheads="1"/>
          </p:cNvSpPr>
          <p:nvPr/>
        </p:nvSpPr>
        <p:spPr bwMode="auto">
          <a:xfrm>
            <a:off x="2362201" y="4038601"/>
            <a:ext cx="978153" cy="461665"/>
          </a:xfrm>
          <a:prstGeom prst="rect">
            <a:avLst/>
          </a:prstGeom>
          <a:noFill/>
          <a:ln w="9525">
            <a:noFill/>
            <a:miter lim="800000"/>
            <a:headEnd/>
            <a:tailEnd/>
          </a:ln>
        </p:spPr>
        <p:txBody>
          <a:bodyPr wrap="none">
            <a:spAutoFit/>
          </a:bodyPr>
          <a:lstStyle/>
          <a:p>
            <a:r>
              <a:rPr lang="en-US" sz="2400">
                <a:solidFill>
                  <a:srgbClr val="00FF00"/>
                </a:solidFill>
              </a:rPr>
              <a:t>Ability</a:t>
            </a:r>
          </a:p>
        </p:txBody>
      </p:sp>
      <p:sp>
        <p:nvSpPr>
          <p:cNvPr id="284683" name="Text Box 11"/>
          <p:cNvSpPr txBox="1">
            <a:spLocks noChangeArrowheads="1"/>
          </p:cNvSpPr>
          <p:nvPr/>
        </p:nvSpPr>
        <p:spPr bwMode="auto">
          <a:xfrm>
            <a:off x="1981201" y="4724401"/>
            <a:ext cx="2153475" cy="461665"/>
          </a:xfrm>
          <a:prstGeom prst="rect">
            <a:avLst/>
          </a:prstGeom>
          <a:noFill/>
          <a:ln w="9525">
            <a:noFill/>
            <a:miter lim="800000"/>
            <a:headEnd/>
            <a:tailEnd/>
          </a:ln>
        </p:spPr>
        <p:txBody>
          <a:bodyPr wrap="none">
            <a:spAutoFit/>
          </a:bodyPr>
          <a:lstStyle/>
          <a:p>
            <a:r>
              <a:rPr lang="en-US" sz="2400"/>
              <a:t>Gender Identity</a:t>
            </a:r>
          </a:p>
        </p:txBody>
      </p:sp>
      <p:sp>
        <p:nvSpPr>
          <p:cNvPr id="284684" name="Text Box 12"/>
          <p:cNvSpPr txBox="1">
            <a:spLocks noChangeArrowheads="1"/>
          </p:cNvSpPr>
          <p:nvPr/>
        </p:nvSpPr>
        <p:spPr bwMode="auto">
          <a:xfrm>
            <a:off x="2667000" y="5562601"/>
            <a:ext cx="2520950" cy="461665"/>
          </a:xfrm>
          <a:prstGeom prst="rect">
            <a:avLst/>
          </a:prstGeom>
          <a:noFill/>
          <a:ln w="9525">
            <a:noFill/>
            <a:miter lim="800000"/>
            <a:headEnd/>
            <a:tailEnd/>
          </a:ln>
        </p:spPr>
        <p:txBody>
          <a:bodyPr>
            <a:spAutoFit/>
          </a:bodyPr>
          <a:lstStyle/>
          <a:p>
            <a:pPr algn="ctr"/>
            <a:r>
              <a:rPr lang="en-US" sz="2400">
                <a:solidFill>
                  <a:srgbClr val="FF66FF"/>
                </a:solidFill>
              </a:rPr>
              <a:t>Sexual Orientation</a:t>
            </a:r>
          </a:p>
        </p:txBody>
      </p:sp>
      <p:sp>
        <p:nvSpPr>
          <p:cNvPr id="284685" name="Text Box 13"/>
          <p:cNvSpPr txBox="1">
            <a:spLocks noChangeArrowheads="1"/>
          </p:cNvSpPr>
          <p:nvPr/>
        </p:nvSpPr>
        <p:spPr bwMode="auto">
          <a:xfrm>
            <a:off x="5791201" y="5867401"/>
            <a:ext cx="2224199" cy="461665"/>
          </a:xfrm>
          <a:prstGeom prst="rect">
            <a:avLst/>
          </a:prstGeom>
          <a:noFill/>
          <a:ln w="9525">
            <a:noFill/>
            <a:miter lim="800000"/>
            <a:headEnd/>
            <a:tailEnd/>
          </a:ln>
        </p:spPr>
        <p:txBody>
          <a:bodyPr wrap="none">
            <a:spAutoFit/>
          </a:bodyPr>
          <a:lstStyle/>
          <a:p>
            <a:r>
              <a:rPr lang="en-US" sz="2400">
                <a:solidFill>
                  <a:schemeClr val="tx2"/>
                </a:solidFill>
              </a:rPr>
              <a:t>Family Structure</a:t>
            </a:r>
          </a:p>
        </p:txBody>
      </p:sp>
      <p:sp>
        <p:nvSpPr>
          <p:cNvPr id="284686" name="Text Box 14"/>
          <p:cNvSpPr txBox="1">
            <a:spLocks noChangeArrowheads="1"/>
          </p:cNvSpPr>
          <p:nvPr/>
        </p:nvSpPr>
        <p:spPr bwMode="auto">
          <a:xfrm>
            <a:off x="8153400" y="3733801"/>
            <a:ext cx="1603452" cy="461665"/>
          </a:xfrm>
          <a:prstGeom prst="rect">
            <a:avLst/>
          </a:prstGeom>
          <a:noFill/>
          <a:ln w="9525">
            <a:noFill/>
            <a:miter lim="800000"/>
            <a:headEnd/>
            <a:tailEnd/>
          </a:ln>
        </p:spPr>
        <p:txBody>
          <a:bodyPr wrap="none">
            <a:spAutoFit/>
          </a:bodyPr>
          <a:lstStyle/>
          <a:p>
            <a:r>
              <a:rPr lang="en-US" sz="2400" dirty="0">
                <a:solidFill>
                  <a:schemeClr val="accent2"/>
                </a:solidFill>
              </a:rPr>
              <a:t>Peer Group</a:t>
            </a:r>
          </a:p>
        </p:txBody>
      </p:sp>
      <p:sp>
        <p:nvSpPr>
          <p:cNvPr id="284687" name="Text Box 15"/>
          <p:cNvSpPr txBox="1">
            <a:spLocks noChangeArrowheads="1"/>
          </p:cNvSpPr>
          <p:nvPr/>
        </p:nvSpPr>
        <p:spPr bwMode="auto">
          <a:xfrm>
            <a:off x="8153400" y="2895601"/>
            <a:ext cx="1544846" cy="461665"/>
          </a:xfrm>
          <a:prstGeom prst="rect">
            <a:avLst/>
          </a:prstGeom>
          <a:noFill/>
          <a:ln w="9525">
            <a:noFill/>
            <a:miter lim="800000"/>
            <a:headEnd/>
            <a:tailEnd/>
          </a:ln>
        </p:spPr>
        <p:txBody>
          <a:bodyPr wrap="none">
            <a:spAutoFit/>
          </a:bodyPr>
          <a:lstStyle/>
          <a:p>
            <a:r>
              <a:rPr lang="en-US" sz="2400">
                <a:solidFill>
                  <a:srgbClr val="FF0000"/>
                </a:solidFill>
              </a:rPr>
              <a:t>Geography</a:t>
            </a:r>
          </a:p>
        </p:txBody>
      </p:sp>
      <p:sp>
        <p:nvSpPr>
          <p:cNvPr id="284688" name="Text Box 16"/>
          <p:cNvSpPr txBox="1">
            <a:spLocks noChangeArrowheads="1"/>
          </p:cNvSpPr>
          <p:nvPr/>
        </p:nvSpPr>
        <p:spPr bwMode="auto">
          <a:xfrm>
            <a:off x="4267201" y="1447801"/>
            <a:ext cx="2698175" cy="461665"/>
          </a:xfrm>
          <a:prstGeom prst="rect">
            <a:avLst/>
          </a:prstGeom>
          <a:noFill/>
          <a:ln w="9525">
            <a:noFill/>
            <a:miter lim="800000"/>
            <a:headEnd/>
            <a:tailEnd/>
          </a:ln>
        </p:spPr>
        <p:txBody>
          <a:bodyPr wrap="none">
            <a:spAutoFit/>
          </a:bodyPr>
          <a:lstStyle/>
          <a:p>
            <a:r>
              <a:rPr lang="en-US" sz="2400" dirty="0">
                <a:solidFill>
                  <a:srgbClr val="CC66FF"/>
                </a:solidFill>
              </a:rPr>
              <a:t>Religion/Spirituality</a:t>
            </a:r>
          </a:p>
        </p:txBody>
      </p:sp>
      <p:sp>
        <p:nvSpPr>
          <p:cNvPr id="284689" name="Text Box 17"/>
          <p:cNvSpPr txBox="1">
            <a:spLocks noChangeArrowheads="1"/>
          </p:cNvSpPr>
          <p:nvPr/>
        </p:nvSpPr>
        <p:spPr bwMode="auto">
          <a:xfrm>
            <a:off x="8153401" y="1981201"/>
            <a:ext cx="1269835" cy="461665"/>
          </a:xfrm>
          <a:prstGeom prst="rect">
            <a:avLst/>
          </a:prstGeom>
          <a:noFill/>
          <a:ln w="9525">
            <a:noFill/>
            <a:miter lim="800000"/>
            <a:headEnd/>
            <a:tailEnd/>
          </a:ln>
        </p:spPr>
        <p:txBody>
          <a:bodyPr wrap="none">
            <a:spAutoFit/>
          </a:bodyPr>
          <a:lstStyle/>
          <a:p>
            <a:r>
              <a:rPr lang="en-US" sz="2400" dirty="0">
                <a:solidFill>
                  <a:schemeClr val="accent1"/>
                </a:solidFill>
              </a:rPr>
              <a:t>Genetics</a:t>
            </a:r>
          </a:p>
        </p:txBody>
      </p:sp>
      <p:sp>
        <p:nvSpPr>
          <p:cNvPr id="284690" name="Text Box 18"/>
          <p:cNvSpPr txBox="1">
            <a:spLocks noChangeArrowheads="1"/>
          </p:cNvSpPr>
          <p:nvPr/>
        </p:nvSpPr>
        <p:spPr bwMode="auto">
          <a:xfrm>
            <a:off x="7772401" y="4648201"/>
            <a:ext cx="2682875" cy="830997"/>
          </a:xfrm>
          <a:prstGeom prst="rect">
            <a:avLst/>
          </a:prstGeom>
          <a:noFill/>
          <a:ln w="9525">
            <a:noFill/>
            <a:miter lim="800000"/>
            <a:headEnd/>
            <a:tailEnd/>
          </a:ln>
        </p:spPr>
        <p:txBody>
          <a:bodyPr>
            <a:spAutoFit/>
          </a:bodyPr>
          <a:lstStyle/>
          <a:p>
            <a:pPr algn="ctr"/>
            <a:r>
              <a:rPr lang="en-US" sz="2400">
                <a:solidFill>
                  <a:srgbClr val="6699FF"/>
                </a:solidFill>
              </a:rPr>
              <a:t>Stage of Development</a:t>
            </a:r>
          </a:p>
        </p:txBody>
      </p:sp>
      <p:pic>
        <p:nvPicPr>
          <p:cNvPr id="18" name="Picture 17" descr="200299395-001.jpg"/>
          <p:cNvPicPr>
            <a:picLocks noChangeAspect="1"/>
          </p:cNvPicPr>
          <p:nvPr/>
        </p:nvPicPr>
        <p:blipFill>
          <a:blip r:embed="rId3" cstate="print"/>
          <a:srcRect/>
          <a:stretch>
            <a:fillRect/>
          </a:stretch>
        </p:blipFill>
        <p:spPr bwMode="auto">
          <a:xfrm>
            <a:off x="5029201" y="2133600"/>
            <a:ext cx="2333625" cy="3505200"/>
          </a:xfrm>
          <a:prstGeom prst="rect">
            <a:avLst/>
          </a:prstGeom>
          <a:noFill/>
          <a:ln w="9525">
            <a:noFill/>
            <a:miter lim="800000"/>
            <a:headEnd/>
            <a:tailEnd/>
          </a:ln>
        </p:spPr>
      </p:pic>
    </p:spTree>
    <p:extLst>
      <p:ext uri="{BB962C8B-B14F-4D97-AF65-F5344CB8AC3E}">
        <p14:creationId xmlns:p14="http://schemas.microsoft.com/office/powerpoint/2010/main" val="374783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8055" y="2900140"/>
            <a:ext cx="6726767" cy="1148904"/>
          </a:xfrm>
          <a:prstGeom prst="rect">
            <a:avLst/>
          </a:prstGeom>
        </p:spPr>
        <p:txBody>
          <a:bodyPr vert="horz" wrap="square" lIns="0" tIns="0" rIns="0" bIns="0" rtlCol="0">
            <a:spAutoFit/>
          </a:bodyPr>
          <a:lstStyle/>
          <a:p>
            <a:pPr marL="16933"/>
            <a:r>
              <a:rPr sz="3733" b="1" spc="-27" dirty="0">
                <a:latin typeface="Lucida Fax"/>
                <a:cs typeface="Lucida Fax"/>
              </a:rPr>
              <a:t>The</a:t>
            </a:r>
            <a:r>
              <a:rPr sz="3733" b="1" spc="7" dirty="0">
                <a:latin typeface="Lucida Fax"/>
                <a:cs typeface="Lucida Fax"/>
              </a:rPr>
              <a:t> </a:t>
            </a:r>
            <a:r>
              <a:rPr sz="3733" b="1" spc="-33" dirty="0">
                <a:latin typeface="Lucida Fax"/>
                <a:cs typeface="Lucida Fax"/>
              </a:rPr>
              <a:t>confluenc</a:t>
            </a:r>
            <a:r>
              <a:rPr sz="3733" b="1" spc="-27" dirty="0">
                <a:latin typeface="Lucida Fax"/>
                <a:cs typeface="Lucida Fax"/>
              </a:rPr>
              <a:t>e</a:t>
            </a:r>
            <a:r>
              <a:rPr sz="3733" b="1" spc="67" dirty="0">
                <a:latin typeface="Lucida Fax"/>
                <a:cs typeface="Lucida Fax"/>
              </a:rPr>
              <a:t> </a:t>
            </a:r>
            <a:r>
              <a:rPr sz="3733" b="1" spc="-33" dirty="0">
                <a:latin typeface="Lucida Fax"/>
                <a:cs typeface="Lucida Fax"/>
              </a:rPr>
              <a:t>o</a:t>
            </a:r>
            <a:r>
              <a:rPr sz="3733" b="1" spc="-20" dirty="0">
                <a:latin typeface="Lucida Fax"/>
                <a:cs typeface="Lucida Fax"/>
              </a:rPr>
              <a:t>f</a:t>
            </a:r>
            <a:r>
              <a:rPr sz="3733" b="1" dirty="0">
                <a:latin typeface="Lucida Fax"/>
                <a:cs typeface="Lucida Fax"/>
              </a:rPr>
              <a:t> </a:t>
            </a:r>
            <a:r>
              <a:rPr sz="3733" b="1" spc="-27" dirty="0">
                <a:latin typeface="Lucida Fax"/>
                <a:cs typeface="Lucida Fax"/>
              </a:rPr>
              <a:t>culture,</a:t>
            </a:r>
            <a:endParaRPr sz="3733" dirty="0">
              <a:latin typeface="Lucida Fax"/>
              <a:cs typeface="Lucida Fax"/>
            </a:endParaRPr>
          </a:p>
          <a:p>
            <a:pPr marL="16933"/>
            <a:r>
              <a:rPr sz="3733" b="1" spc="-40" dirty="0">
                <a:latin typeface="Lucida Fax"/>
                <a:cs typeface="Lucida Fax"/>
              </a:rPr>
              <a:t>commun</a:t>
            </a:r>
            <a:r>
              <a:rPr sz="3733" b="1" dirty="0">
                <a:latin typeface="Lucida Fax"/>
                <a:cs typeface="Lucida Fax"/>
              </a:rPr>
              <a:t>i</a:t>
            </a:r>
            <a:r>
              <a:rPr sz="3733" b="1" spc="-33" dirty="0">
                <a:latin typeface="Lucida Fax"/>
                <a:cs typeface="Lucida Fax"/>
              </a:rPr>
              <a:t>cation</a:t>
            </a:r>
            <a:r>
              <a:rPr sz="3733" b="1" spc="-13" dirty="0">
                <a:latin typeface="Lucida Fax"/>
                <a:cs typeface="Lucida Fax"/>
              </a:rPr>
              <a:t>,</a:t>
            </a:r>
            <a:r>
              <a:rPr sz="3733" b="1" spc="60" dirty="0">
                <a:latin typeface="Lucida Fax"/>
                <a:cs typeface="Lucida Fax"/>
              </a:rPr>
              <a:t> </a:t>
            </a:r>
            <a:r>
              <a:rPr sz="3733" b="1" spc="-33" dirty="0">
                <a:latin typeface="Lucida Fax"/>
                <a:cs typeface="Lucida Fax"/>
              </a:rPr>
              <a:t>an</a:t>
            </a:r>
            <a:r>
              <a:rPr sz="3733" b="1" spc="-27" dirty="0">
                <a:latin typeface="Lucida Fax"/>
                <a:cs typeface="Lucida Fax"/>
              </a:rPr>
              <a:t>d</a:t>
            </a:r>
            <a:r>
              <a:rPr sz="3733" b="1" dirty="0">
                <a:latin typeface="Lucida Fax"/>
                <a:cs typeface="Lucida Fax"/>
              </a:rPr>
              <a:t> </a:t>
            </a:r>
            <a:r>
              <a:rPr sz="3733" b="1" spc="-33" dirty="0">
                <a:latin typeface="Lucida Fax"/>
                <a:cs typeface="Lucida Fax"/>
              </a:rPr>
              <a:t>care</a:t>
            </a:r>
            <a:endParaRPr sz="3733" dirty="0">
              <a:latin typeface="Lucida Fax"/>
              <a:cs typeface="Lucida Fax"/>
            </a:endParaRPr>
          </a:p>
        </p:txBody>
      </p:sp>
    </p:spTree>
    <p:extLst>
      <p:ext uri="{BB962C8B-B14F-4D97-AF65-F5344CB8AC3E}">
        <p14:creationId xmlns:p14="http://schemas.microsoft.com/office/powerpoint/2010/main" val="1176507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3679" y="6018388"/>
            <a:ext cx="2141728" cy="674624"/>
          </a:xfrm>
          <a:prstGeom prst="rect">
            <a:avLst/>
          </a:prstGeom>
          <a:blipFill>
            <a:blip r:embed="rId3" cstate="print">
              <a:lum bright="70000" contrast="-70000"/>
            </a:blip>
            <a:stretch>
              <a:fillRect/>
            </a:stretch>
          </a:blipFill>
        </p:spPr>
        <p:txBody>
          <a:bodyPr wrap="square" lIns="0" tIns="0" rIns="0" bIns="0" rtlCol="0"/>
          <a:lstStyle/>
          <a:p>
            <a:endParaRPr sz="2400"/>
          </a:p>
        </p:txBody>
      </p:sp>
      <p:sp>
        <p:nvSpPr>
          <p:cNvPr id="3" name="object 3"/>
          <p:cNvSpPr/>
          <p:nvPr/>
        </p:nvSpPr>
        <p:spPr>
          <a:xfrm>
            <a:off x="10366470" y="6138700"/>
            <a:ext cx="946031" cy="554312"/>
          </a:xfrm>
          <a:prstGeom prst="rect">
            <a:avLst/>
          </a:prstGeom>
          <a:blipFill>
            <a:blip r:embed="rId4" cstate="print">
              <a:lum bright="70000" contrast="-70000"/>
            </a:blip>
            <a:stretch>
              <a:fillRect/>
            </a:stretch>
          </a:blipFill>
        </p:spPr>
        <p:txBody>
          <a:bodyPr wrap="square" lIns="0" tIns="0" rIns="0" bIns="0" rtlCol="0"/>
          <a:lstStyle/>
          <a:p>
            <a:endParaRPr sz="2400"/>
          </a:p>
        </p:txBody>
      </p:sp>
      <p:sp>
        <p:nvSpPr>
          <p:cNvPr id="4" name="object 4"/>
          <p:cNvSpPr txBox="1">
            <a:spLocks noGrp="1"/>
          </p:cNvSpPr>
          <p:nvPr>
            <p:ph type="title"/>
          </p:nvPr>
        </p:nvSpPr>
        <p:spPr>
          <a:xfrm>
            <a:off x="954156" y="702383"/>
            <a:ext cx="10587251" cy="553998"/>
          </a:xfrm>
          <a:prstGeom prst="rect">
            <a:avLst/>
          </a:prstGeom>
        </p:spPr>
        <p:txBody>
          <a:bodyPr vert="horz" wrap="square" lIns="0" tIns="0" rIns="0" bIns="0" rtlCol="0" anchor="ctr">
            <a:spAutoFit/>
          </a:bodyPr>
          <a:lstStyle/>
          <a:p>
            <a:pPr marL="29633">
              <a:lnSpc>
                <a:spcPct val="100000"/>
              </a:lnSpc>
            </a:pPr>
            <a:r>
              <a:rPr spc="-7" dirty="0"/>
              <a:t>C</a:t>
            </a:r>
            <a:r>
              <a:rPr spc="-13" dirty="0"/>
              <a:t>u</a:t>
            </a:r>
            <a:r>
              <a:rPr spc="-7" dirty="0"/>
              <a:t>lt</a:t>
            </a:r>
            <a:r>
              <a:rPr spc="-13" dirty="0"/>
              <a:t>u</a:t>
            </a:r>
            <a:r>
              <a:rPr spc="-7" dirty="0"/>
              <a:t>r</a:t>
            </a:r>
            <a:r>
              <a:rPr dirty="0"/>
              <a:t>e</a:t>
            </a:r>
            <a:r>
              <a:rPr spc="13" dirty="0"/>
              <a:t> </a:t>
            </a:r>
            <a:r>
              <a:rPr dirty="0"/>
              <a:t>&amp; </a:t>
            </a:r>
            <a:r>
              <a:rPr spc="-7" dirty="0"/>
              <a:t>Comm</a:t>
            </a:r>
            <a:r>
              <a:rPr spc="-13" dirty="0"/>
              <a:t>u</a:t>
            </a:r>
            <a:r>
              <a:rPr dirty="0"/>
              <a:t>n</a:t>
            </a:r>
            <a:r>
              <a:rPr spc="-13" dirty="0"/>
              <a:t>i</a:t>
            </a:r>
            <a:r>
              <a:rPr spc="-7" dirty="0"/>
              <a:t>ca</a:t>
            </a:r>
            <a:r>
              <a:rPr spc="-20" dirty="0"/>
              <a:t>t</a:t>
            </a:r>
            <a:r>
              <a:rPr spc="-7" dirty="0"/>
              <a:t>ion</a:t>
            </a:r>
          </a:p>
        </p:txBody>
      </p:sp>
      <p:sp>
        <p:nvSpPr>
          <p:cNvPr id="5" name="object 5"/>
          <p:cNvSpPr txBox="1"/>
          <p:nvPr/>
        </p:nvSpPr>
        <p:spPr>
          <a:xfrm>
            <a:off x="954156" y="1640243"/>
            <a:ext cx="9000912" cy="820866"/>
          </a:xfrm>
          <a:prstGeom prst="rect">
            <a:avLst/>
          </a:prstGeom>
        </p:spPr>
        <p:txBody>
          <a:bodyPr vert="horz" wrap="square" lIns="0" tIns="0" rIns="0" bIns="0" rtlCol="0">
            <a:spAutoFit/>
          </a:bodyPr>
          <a:lstStyle/>
          <a:p>
            <a:pPr marL="16933" marR="6773"/>
            <a:r>
              <a:rPr sz="2667" dirty="0">
                <a:latin typeface="Kalinga"/>
                <a:cs typeface="Kalinga"/>
              </a:rPr>
              <a:t>Culture influences</a:t>
            </a:r>
            <a:r>
              <a:rPr sz="2667" spc="-40" dirty="0">
                <a:latin typeface="Kalinga"/>
                <a:cs typeface="Kalinga"/>
              </a:rPr>
              <a:t> </a:t>
            </a:r>
            <a:r>
              <a:rPr sz="2667" spc="-7" dirty="0">
                <a:latin typeface="Kalinga"/>
                <a:cs typeface="Kalinga"/>
              </a:rPr>
              <a:t>th</a:t>
            </a:r>
            <a:r>
              <a:rPr sz="2667" spc="7" dirty="0">
                <a:latin typeface="Kalinga"/>
                <a:cs typeface="Kalinga"/>
              </a:rPr>
              <a:t>e</a:t>
            </a:r>
            <a:r>
              <a:rPr sz="2667" spc="-7" dirty="0">
                <a:latin typeface="Kalinga"/>
                <a:cs typeface="Kalinga"/>
              </a:rPr>
              <a:t> way</a:t>
            </a:r>
            <a:r>
              <a:rPr sz="2667" spc="-33" dirty="0">
                <a:latin typeface="Kalinga"/>
                <a:cs typeface="Kalinga"/>
              </a:rPr>
              <a:t> </a:t>
            </a:r>
            <a:r>
              <a:rPr sz="2667" spc="-7" dirty="0">
                <a:latin typeface="Kalinga"/>
                <a:cs typeface="Kalinga"/>
              </a:rPr>
              <a:t>an individual</a:t>
            </a:r>
            <a:r>
              <a:rPr sz="2667" spc="-20" dirty="0">
                <a:latin typeface="Kalinga"/>
                <a:cs typeface="Kalinga"/>
              </a:rPr>
              <a:t> </a:t>
            </a:r>
            <a:r>
              <a:rPr sz="2667" spc="-7" dirty="0">
                <a:latin typeface="Kalinga"/>
                <a:cs typeface="Kalinga"/>
              </a:rPr>
              <a:t>communi</a:t>
            </a:r>
            <a:r>
              <a:rPr sz="2667" spc="13" dirty="0">
                <a:latin typeface="Kalinga"/>
                <a:cs typeface="Kalinga"/>
              </a:rPr>
              <a:t>c</a:t>
            </a:r>
            <a:r>
              <a:rPr sz="2667" spc="-7" dirty="0">
                <a:latin typeface="Kalinga"/>
                <a:cs typeface="Kalinga"/>
              </a:rPr>
              <a:t>a</a:t>
            </a:r>
            <a:r>
              <a:rPr sz="2667" dirty="0">
                <a:latin typeface="Kalinga"/>
                <a:cs typeface="Kalinga"/>
              </a:rPr>
              <a:t>tes </a:t>
            </a:r>
            <a:r>
              <a:rPr sz="2667" spc="-7" dirty="0">
                <a:latin typeface="Kalinga"/>
                <a:cs typeface="Kalinga"/>
              </a:rPr>
              <a:t>verball</a:t>
            </a:r>
            <a:r>
              <a:rPr sz="2667" spc="7" dirty="0">
                <a:latin typeface="Kalinga"/>
                <a:cs typeface="Kalinga"/>
              </a:rPr>
              <a:t>y</a:t>
            </a:r>
            <a:r>
              <a:rPr sz="2667" spc="-27" dirty="0">
                <a:latin typeface="Kalinga"/>
                <a:cs typeface="Kalinga"/>
              </a:rPr>
              <a:t> </a:t>
            </a:r>
            <a:r>
              <a:rPr sz="2667" spc="-7" dirty="0">
                <a:latin typeface="Kalinga"/>
                <a:cs typeface="Kalinga"/>
              </a:rPr>
              <a:t>and non-verball</a:t>
            </a:r>
            <a:r>
              <a:rPr sz="2667" spc="13" dirty="0">
                <a:latin typeface="Kalinga"/>
                <a:cs typeface="Kalinga"/>
              </a:rPr>
              <a:t>y</a:t>
            </a:r>
            <a:r>
              <a:rPr sz="2667" dirty="0">
                <a:latin typeface="Kalinga"/>
                <a:cs typeface="Kalinga"/>
              </a:rPr>
              <a:t> </a:t>
            </a:r>
          </a:p>
        </p:txBody>
      </p:sp>
      <p:sp>
        <p:nvSpPr>
          <p:cNvPr id="6" name="object 3"/>
          <p:cNvSpPr/>
          <p:nvPr/>
        </p:nvSpPr>
        <p:spPr>
          <a:xfrm>
            <a:off x="1504543" y="2772268"/>
            <a:ext cx="3305555" cy="3246120"/>
          </a:xfrm>
          <a:prstGeom prst="rect">
            <a:avLst/>
          </a:prstGeom>
          <a:blipFill>
            <a:blip r:embed="rId5" cstate="print"/>
            <a:stretch>
              <a:fillRect/>
            </a:stretch>
          </a:blipFill>
        </p:spPr>
        <p:txBody>
          <a:bodyPr wrap="square" lIns="0" tIns="0" rIns="0" bIns="0" rtlCol="0"/>
          <a:lstStyle/>
          <a:p>
            <a:endParaRPr/>
          </a:p>
        </p:txBody>
      </p:sp>
      <p:sp>
        <p:nvSpPr>
          <p:cNvPr id="7" name="object 4"/>
          <p:cNvSpPr/>
          <p:nvPr/>
        </p:nvSpPr>
        <p:spPr>
          <a:xfrm>
            <a:off x="6438966" y="2772268"/>
            <a:ext cx="3319272" cy="3246120"/>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29818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62108" y="2479482"/>
            <a:ext cx="9682921" cy="990600"/>
          </a:xfrm>
        </p:spPr>
        <p:txBody>
          <a:bodyPr/>
          <a:lstStyle/>
          <a:p>
            <a:r>
              <a:rPr lang="en-US" b="1" dirty="0" smtClean="0">
                <a:solidFill>
                  <a:schemeClr val="tx1"/>
                </a:solidFill>
              </a:rPr>
              <a:t>Building On Cultural Competency: Cultural Humility</a:t>
            </a:r>
            <a:endParaRPr lang="en-US" b="1" dirty="0">
              <a:solidFill>
                <a:schemeClr val="tx1"/>
              </a:solidFill>
            </a:endParaRPr>
          </a:p>
        </p:txBody>
      </p:sp>
    </p:spTree>
    <p:extLst>
      <p:ext uri="{BB962C8B-B14F-4D97-AF65-F5344CB8AC3E}">
        <p14:creationId xmlns:p14="http://schemas.microsoft.com/office/powerpoint/2010/main" val="3485634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rrowheads="1"/>
          </p:cNvSpPr>
          <p:nvPr>
            <p:ph type="title"/>
          </p:nvPr>
        </p:nvSpPr>
        <p:spPr>
          <a:xfrm>
            <a:off x="1141413" y="618518"/>
            <a:ext cx="9905998" cy="1083061"/>
          </a:xfrm>
        </p:spPr>
        <p:txBody>
          <a:bodyPr/>
          <a:lstStyle/>
          <a:p>
            <a:r>
              <a:rPr lang="en-US" b="1" dirty="0" smtClean="0"/>
              <a:t>Cultural Humility</a:t>
            </a:r>
          </a:p>
        </p:txBody>
      </p:sp>
      <p:sp>
        <p:nvSpPr>
          <p:cNvPr id="307203" name="Rectangle 3"/>
          <p:cNvSpPr>
            <a:spLocks noGrp="1" noChangeArrowheads="1"/>
          </p:cNvSpPr>
          <p:nvPr>
            <p:ph sz="half" idx="1"/>
          </p:nvPr>
        </p:nvSpPr>
        <p:spPr/>
        <p:txBody>
          <a:bodyPr>
            <a:normAutofit lnSpcReduction="10000"/>
          </a:bodyPr>
          <a:lstStyle/>
          <a:p>
            <a:endParaRPr lang="en-US" dirty="0" smtClean="0"/>
          </a:p>
          <a:p>
            <a:r>
              <a:rPr lang="en-US" dirty="0" smtClean="0"/>
              <a:t>Puts onus on educator to self-evaluate how personal biases may affect teaching efficacy</a:t>
            </a:r>
          </a:p>
          <a:p>
            <a:endParaRPr lang="en-US" dirty="0" smtClean="0"/>
          </a:p>
          <a:p>
            <a:r>
              <a:rPr lang="en-US" dirty="0" smtClean="0"/>
              <a:t>Redresses power imbalances in student-teacher dynamic</a:t>
            </a:r>
          </a:p>
          <a:p>
            <a:endParaRPr lang="en-US" dirty="0" smtClean="0"/>
          </a:p>
        </p:txBody>
      </p:sp>
      <p:sp>
        <p:nvSpPr>
          <p:cNvPr id="52228" name="Text Box 4"/>
          <p:cNvSpPr txBox="1">
            <a:spLocks noChangeArrowheads="1"/>
          </p:cNvSpPr>
          <p:nvPr/>
        </p:nvSpPr>
        <p:spPr bwMode="auto">
          <a:xfrm>
            <a:off x="4495800" y="6216650"/>
            <a:ext cx="2666820" cy="523220"/>
          </a:xfrm>
          <a:prstGeom prst="rect">
            <a:avLst/>
          </a:prstGeom>
          <a:noFill/>
          <a:ln w="9525">
            <a:noFill/>
            <a:miter lim="800000"/>
            <a:headEnd/>
            <a:tailEnd/>
          </a:ln>
        </p:spPr>
        <p:txBody>
          <a:bodyPr wrap="none">
            <a:spAutoFit/>
          </a:bodyPr>
          <a:lstStyle/>
          <a:p>
            <a:pPr>
              <a:spcBef>
                <a:spcPct val="20000"/>
              </a:spcBef>
              <a:buClr>
                <a:srgbClr val="D60093"/>
              </a:buClr>
              <a:buSzPct val="75000"/>
              <a:buFont typeface="Monotype Sorts" pitchFamily="2" charset="2"/>
              <a:buNone/>
            </a:pPr>
            <a:r>
              <a:rPr kumimoji="1" lang="en-US" sz="1400" dirty="0" err="1">
                <a:cs typeface="Arial"/>
              </a:rPr>
              <a:t>Tervalon</a:t>
            </a:r>
            <a:r>
              <a:rPr kumimoji="1" lang="en-US" sz="1400" dirty="0">
                <a:cs typeface="Arial"/>
              </a:rPr>
              <a:t> and Murray-Garcia, 1998</a:t>
            </a:r>
          </a:p>
          <a:p>
            <a:endParaRPr lang="en-US" sz="1400" dirty="0">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602" y="2316756"/>
            <a:ext cx="4861809" cy="3241205"/>
          </a:xfrm>
          <a:prstGeom prst="rect">
            <a:avLst/>
          </a:prstGeom>
        </p:spPr>
      </p:pic>
    </p:spTree>
    <p:extLst>
      <p:ext uri="{BB962C8B-B14F-4D97-AF65-F5344CB8AC3E}">
        <p14:creationId xmlns:p14="http://schemas.microsoft.com/office/powerpoint/2010/main" val="2718425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5"/>
          <p:cNvSpPr>
            <a:spLocks noGrp="1" noRot="1" noChangeArrowheads="1"/>
          </p:cNvSpPr>
          <p:nvPr>
            <p:ph type="title"/>
          </p:nvPr>
        </p:nvSpPr>
        <p:spPr>
          <a:xfrm>
            <a:off x="1118788" y="230542"/>
            <a:ext cx="9905998" cy="1129059"/>
          </a:xfrm>
        </p:spPr>
        <p:txBody>
          <a:bodyPr/>
          <a:lstStyle/>
          <a:p>
            <a:pPr algn="ctr"/>
            <a:r>
              <a:rPr lang="en-US" b="1" dirty="0" smtClean="0"/>
              <a:t>Educators’ Identities</a:t>
            </a:r>
          </a:p>
        </p:txBody>
      </p:sp>
      <p:sp>
        <p:nvSpPr>
          <p:cNvPr id="44036" name="Text Box 8"/>
          <p:cNvSpPr txBox="1">
            <a:spLocks noChangeArrowheads="1"/>
          </p:cNvSpPr>
          <p:nvPr/>
        </p:nvSpPr>
        <p:spPr bwMode="auto">
          <a:xfrm>
            <a:off x="986278" y="1725988"/>
            <a:ext cx="2971800" cy="523220"/>
          </a:xfrm>
          <a:prstGeom prst="rect">
            <a:avLst/>
          </a:prstGeom>
          <a:noFill/>
          <a:ln w="9525">
            <a:noFill/>
            <a:miter lim="800000"/>
            <a:headEnd/>
            <a:tailEnd/>
          </a:ln>
        </p:spPr>
        <p:txBody>
          <a:bodyPr>
            <a:spAutoFit/>
          </a:bodyPr>
          <a:lstStyle/>
          <a:p>
            <a:pPr algn="ctr">
              <a:spcBef>
                <a:spcPct val="45000"/>
              </a:spcBef>
            </a:pPr>
            <a:r>
              <a:rPr lang="en-US" sz="2800" dirty="0">
                <a:solidFill>
                  <a:schemeClr val="hlink"/>
                </a:solidFill>
              </a:rPr>
              <a:t>Race and Ethnicity</a:t>
            </a:r>
          </a:p>
        </p:txBody>
      </p:sp>
      <p:sp>
        <p:nvSpPr>
          <p:cNvPr id="44037" name="Text Box 9"/>
          <p:cNvSpPr txBox="1">
            <a:spLocks noChangeArrowheads="1"/>
          </p:cNvSpPr>
          <p:nvPr/>
        </p:nvSpPr>
        <p:spPr bwMode="auto">
          <a:xfrm>
            <a:off x="6657975" y="5904705"/>
            <a:ext cx="1854200" cy="519113"/>
          </a:xfrm>
          <a:prstGeom prst="rect">
            <a:avLst/>
          </a:prstGeom>
          <a:noFill/>
          <a:ln w="9525">
            <a:noFill/>
            <a:miter lim="800000"/>
            <a:headEnd/>
            <a:tailEnd/>
          </a:ln>
        </p:spPr>
        <p:txBody>
          <a:bodyPr>
            <a:spAutoFit/>
          </a:bodyPr>
          <a:lstStyle/>
          <a:p>
            <a:pPr algn="ctr"/>
            <a:r>
              <a:rPr lang="en-US" sz="2800" dirty="0"/>
              <a:t>Religion</a:t>
            </a:r>
          </a:p>
        </p:txBody>
      </p:sp>
      <p:sp>
        <p:nvSpPr>
          <p:cNvPr id="44038" name="Text Box 10"/>
          <p:cNvSpPr txBox="1">
            <a:spLocks noChangeArrowheads="1"/>
          </p:cNvSpPr>
          <p:nvPr/>
        </p:nvSpPr>
        <p:spPr bwMode="auto">
          <a:xfrm>
            <a:off x="9185954" y="1726545"/>
            <a:ext cx="1676400" cy="946150"/>
          </a:xfrm>
          <a:prstGeom prst="rect">
            <a:avLst/>
          </a:prstGeom>
          <a:noFill/>
          <a:ln w="9525">
            <a:noFill/>
            <a:miter lim="800000"/>
            <a:headEnd/>
            <a:tailEnd/>
          </a:ln>
        </p:spPr>
        <p:txBody>
          <a:bodyPr>
            <a:spAutoFit/>
          </a:bodyPr>
          <a:lstStyle/>
          <a:p>
            <a:r>
              <a:rPr lang="en-US" sz="2800" dirty="0" smtClean="0">
                <a:solidFill>
                  <a:schemeClr val="tx2"/>
                </a:solidFill>
              </a:rPr>
              <a:t>Education </a:t>
            </a:r>
            <a:r>
              <a:rPr lang="en-US" sz="2800" dirty="0">
                <a:solidFill>
                  <a:schemeClr val="tx2"/>
                </a:solidFill>
              </a:rPr>
              <a:t>Specialty</a:t>
            </a:r>
          </a:p>
        </p:txBody>
      </p:sp>
      <p:sp>
        <p:nvSpPr>
          <p:cNvPr id="44039" name="Text Box 11"/>
          <p:cNvSpPr txBox="1">
            <a:spLocks noChangeArrowheads="1"/>
          </p:cNvSpPr>
          <p:nvPr/>
        </p:nvSpPr>
        <p:spPr bwMode="auto">
          <a:xfrm>
            <a:off x="9467850" y="3039082"/>
            <a:ext cx="1752600" cy="946150"/>
          </a:xfrm>
          <a:prstGeom prst="rect">
            <a:avLst/>
          </a:prstGeom>
          <a:noFill/>
          <a:ln w="9525">
            <a:noFill/>
            <a:miter lim="800000"/>
            <a:headEnd/>
            <a:tailEnd/>
          </a:ln>
        </p:spPr>
        <p:txBody>
          <a:bodyPr>
            <a:spAutoFit/>
          </a:bodyPr>
          <a:lstStyle/>
          <a:p>
            <a:pPr algn="ctr"/>
            <a:r>
              <a:rPr lang="en-US" sz="2800" dirty="0"/>
              <a:t>Parental Status</a:t>
            </a:r>
          </a:p>
        </p:txBody>
      </p:sp>
      <p:sp>
        <p:nvSpPr>
          <p:cNvPr id="44040" name="Text Box 12"/>
          <p:cNvSpPr txBox="1">
            <a:spLocks noChangeArrowheads="1"/>
          </p:cNvSpPr>
          <p:nvPr/>
        </p:nvSpPr>
        <p:spPr bwMode="auto">
          <a:xfrm>
            <a:off x="5244788" y="1700755"/>
            <a:ext cx="1699248" cy="523220"/>
          </a:xfrm>
          <a:prstGeom prst="rect">
            <a:avLst/>
          </a:prstGeom>
          <a:noFill/>
          <a:ln w="9525">
            <a:noFill/>
            <a:miter lim="800000"/>
            <a:headEnd/>
            <a:tailEnd/>
          </a:ln>
        </p:spPr>
        <p:txBody>
          <a:bodyPr wrap="none">
            <a:spAutoFit/>
          </a:bodyPr>
          <a:lstStyle/>
          <a:p>
            <a:r>
              <a:rPr lang="en-US" sz="2800" dirty="0"/>
              <a:t>Profession</a:t>
            </a:r>
          </a:p>
        </p:txBody>
      </p:sp>
      <p:sp>
        <p:nvSpPr>
          <p:cNvPr id="44041" name="Text Box 13"/>
          <p:cNvSpPr txBox="1">
            <a:spLocks noChangeArrowheads="1"/>
          </p:cNvSpPr>
          <p:nvPr/>
        </p:nvSpPr>
        <p:spPr bwMode="auto">
          <a:xfrm>
            <a:off x="3495676" y="6018213"/>
            <a:ext cx="736099" cy="523220"/>
          </a:xfrm>
          <a:prstGeom prst="rect">
            <a:avLst/>
          </a:prstGeom>
          <a:noFill/>
          <a:ln w="9525">
            <a:noFill/>
            <a:miter lim="800000"/>
            <a:headEnd/>
            <a:tailEnd/>
          </a:ln>
        </p:spPr>
        <p:txBody>
          <a:bodyPr wrap="none">
            <a:spAutoFit/>
          </a:bodyPr>
          <a:lstStyle/>
          <a:p>
            <a:r>
              <a:rPr lang="en-US" sz="2800" dirty="0">
                <a:solidFill>
                  <a:schemeClr val="folHlink"/>
                </a:solidFill>
              </a:rPr>
              <a:t>Age</a:t>
            </a:r>
          </a:p>
        </p:txBody>
      </p:sp>
      <p:sp>
        <p:nvSpPr>
          <p:cNvPr id="44042" name="Text Box 14"/>
          <p:cNvSpPr txBox="1">
            <a:spLocks noChangeArrowheads="1"/>
          </p:cNvSpPr>
          <p:nvPr/>
        </p:nvSpPr>
        <p:spPr bwMode="auto">
          <a:xfrm>
            <a:off x="878739" y="2893360"/>
            <a:ext cx="2221249" cy="523220"/>
          </a:xfrm>
          <a:prstGeom prst="rect">
            <a:avLst/>
          </a:prstGeom>
          <a:noFill/>
          <a:ln w="9525">
            <a:noFill/>
            <a:miter lim="800000"/>
            <a:headEnd/>
            <a:tailEnd/>
          </a:ln>
        </p:spPr>
        <p:txBody>
          <a:bodyPr wrap="none">
            <a:spAutoFit/>
          </a:bodyPr>
          <a:lstStyle/>
          <a:p>
            <a:r>
              <a:rPr lang="en-US" sz="2800" dirty="0"/>
              <a:t>Marital Status</a:t>
            </a:r>
          </a:p>
        </p:txBody>
      </p:sp>
      <p:sp>
        <p:nvSpPr>
          <p:cNvPr id="44043" name="Text Box 15"/>
          <p:cNvSpPr txBox="1">
            <a:spLocks noChangeArrowheads="1"/>
          </p:cNvSpPr>
          <p:nvPr/>
        </p:nvSpPr>
        <p:spPr bwMode="auto">
          <a:xfrm>
            <a:off x="693963" y="3568700"/>
            <a:ext cx="2590800" cy="946150"/>
          </a:xfrm>
          <a:prstGeom prst="rect">
            <a:avLst/>
          </a:prstGeom>
          <a:noFill/>
          <a:ln w="9525">
            <a:noFill/>
            <a:miter lim="800000"/>
            <a:headEnd/>
            <a:tailEnd/>
          </a:ln>
        </p:spPr>
        <p:txBody>
          <a:bodyPr>
            <a:spAutoFit/>
          </a:bodyPr>
          <a:lstStyle/>
          <a:p>
            <a:pPr algn="ctr"/>
            <a:r>
              <a:rPr lang="en-US" sz="2800" dirty="0">
                <a:solidFill>
                  <a:srgbClr val="FF66FF"/>
                </a:solidFill>
              </a:rPr>
              <a:t>Sexual Orientation</a:t>
            </a:r>
          </a:p>
        </p:txBody>
      </p:sp>
      <p:sp>
        <p:nvSpPr>
          <p:cNvPr id="44044" name="Text Box 16"/>
          <p:cNvSpPr txBox="1">
            <a:spLocks noChangeArrowheads="1"/>
          </p:cNvSpPr>
          <p:nvPr/>
        </p:nvSpPr>
        <p:spPr bwMode="auto">
          <a:xfrm>
            <a:off x="1118788" y="4844118"/>
            <a:ext cx="1981200" cy="946150"/>
          </a:xfrm>
          <a:prstGeom prst="rect">
            <a:avLst/>
          </a:prstGeom>
          <a:noFill/>
          <a:ln w="9525">
            <a:noFill/>
            <a:miter lim="800000"/>
            <a:headEnd/>
            <a:tailEnd/>
          </a:ln>
        </p:spPr>
        <p:txBody>
          <a:bodyPr>
            <a:spAutoFit/>
          </a:bodyPr>
          <a:lstStyle/>
          <a:p>
            <a:pPr algn="ctr"/>
            <a:r>
              <a:rPr lang="en-US" sz="2800" dirty="0"/>
              <a:t>Gender Identity</a:t>
            </a:r>
          </a:p>
        </p:txBody>
      </p:sp>
      <p:sp>
        <p:nvSpPr>
          <p:cNvPr id="44045" name="Text Box 17"/>
          <p:cNvSpPr txBox="1">
            <a:spLocks noChangeArrowheads="1"/>
          </p:cNvSpPr>
          <p:nvPr/>
        </p:nvSpPr>
        <p:spPr bwMode="auto">
          <a:xfrm>
            <a:off x="9010650" y="4471987"/>
            <a:ext cx="2362200" cy="946150"/>
          </a:xfrm>
          <a:prstGeom prst="rect">
            <a:avLst/>
          </a:prstGeom>
          <a:noFill/>
          <a:ln w="9525">
            <a:noFill/>
            <a:miter lim="800000"/>
            <a:headEnd/>
            <a:tailEnd/>
          </a:ln>
        </p:spPr>
        <p:txBody>
          <a:bodyPr>
            <a:spAutoFit/>
          </a:bodyPr>
          <a:lstStyle/>
          <a:p>
            <a:pPr algn="ctr"/>
            <a:r>
              <a:rPr lang="en-US" sz="2800" dirty="0">
                <a:solidFill>
                  <a:srgbClr val="00FF00"/>
                </a:solidFill>
              </a:rPr>
              <a:t>Training Background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8078" y="2381957"/>
            <a:ext cx="4693892" cy="3124371"/>
          </a:xfrm>
          <a:prstGeom prst="rect">
            <a:avLst/>
          </a:prstGeom>
        </p:spPr>
      </p:pic>
    </p:spTree>
    <p:extLst>
      <p:ext uri="{BB962C8B-B14F-4D97-AF65-F5344CB8AC3E}">
        <p14:creationId xmlns:p14="http://schemas.microsoft.com/office/powerpoint/2010/main" val="115057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rrowheads="1"/>
          </p:cNvSpPr>
          <p:nvPr>
            <p:ph type="title"/>
          </p:nvPr>
        </p:nvSpPr>
        <p:spPr>
          <a:xfrm>
            <a:off x="1209675" y="542925"/>
            <a:ext cx="8877300" cy="914400"/>
          </a:xfrm>
        </p:spPr>
        <p:txBody>
          <a:bodyPr/>
          <a:lstStyle/>
          <a:p>
            <a:pPr algn="ctr"/>
            <a:r>
              <a:rPr lang="en-US" b="1" dirty="0" smtClean="0"/>
              <a:t>Issues to Confront Before teaching sexual health</a:t>
            </a:r>
          </a:p>
        </p:txBody>
      </p:sp>
      <p:sp>
        <p:nvSpPr>
          <p:cNvPr id="45060" name="Rectangle 3"/>
          <p:cNvSpPr>
            <a:spLocks noGrp="1" noChangeArrowheads="1"/>
          </p:cNvSpPr>
          <p:nvPr>
            <p:ph sz="quarter" idx="10"/>
          </p:nvPr>
        </p:nvSpPr>
        <p:spPr>
          <a:xfrm>
            <a:off x="1095375" y="2009775"/>
            <a:ext cx="10363200" cy="3933825"/>
          </a:xfrm>
        </p:spPr>
        <p:txBody>
          <a:bodyPr>
            <a:normAutofit/>
          </a:bodyPr>
          <a:lstStyle/>
          <a:p>
            <a:r>
              <a:rPr lang="en-US" dirty="0" smtClean="0"/>
              <a:t>How comfortable are you talking to adolescents?</a:t>
            </a:r>
          </a:p>
          <a:p>
            <a:endParaRPr lang="en-US" dirty="0" smtClean="0"/>
          </a:p>
          <a:p>
            <a:r>
              <a:rPr lang="en-US" dirty="0" smtClean="0"/>
              <a:t>What are your feelings/beliefs about adolescent sexuality? </a:t>
            </a:r>
          </a:p>
          <a:p>
            <a:pPr lvl="1"/>
            <a:r>
              <a:rPr lang="en-US" dirty="0" smtClean="0"/>
              <a:t>Assess your implicit bias related to </a:t>
            </a:r>
            <a:r>
              <a:rPr lang="en-US" dirty="0"/>
              <a:t>sexuality </a:t>
            </a:r>
            <a:r>
              <a:rPr lang="en-US" dirty="0">
                <a:hlinkClick r:id="rId3"/>
              </a:rPr>
              <a:t>https://</a:t>
            </a:r>
            <a:r>
              <a:rPr lang="en-US" dirty="0" smtClean="0">
                <a:hlinkClick r:id="rId3"/>
              </a:rPr>
              <a:t>implicit.harvard.edu/implicit/takeatest.html</a:t>
            </a:r>
            <a:endParaRPr lang="en-US" dirty="0" smtClean="0"/>
          </a:p>
          <a:p>
            <a:r>
              <a:rPr lang="en-US" dirty="0" smtClean="0"/>
              <a:t>Are you able to separate your own values in order to teach your students? </a:t>
            </a:r>
          </a:p>
          <a:p>
            <a:endParaRPr lang="en-US" dirty="0" smtClean="0"/>
          </a:p>
          <a:p>
            <a:endParaRPr lang="en-US" dirty="0" smtClean="0"/>
          </a:p>
        </p:txBody>
      </p:sp>
    </p:spTree>
    <p:extLst>
      <p:ext uri="{BB962C8B-B14F-4D97-AF65-F5344CB8AC3E}">
        <p14:creationId xmlns:p14="http://schemas.microsoft.com/office/powerpoint/2010/main" val="2956698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rrowheads="1"/>
          </p:cNvSpPr>
          <p:nvPr>
            <p:ph type="title"/>
          </p:nvPr>
        </p:nvSpPr>
        <p:spPr>
          <a:xfrm>
            <a:off x="1141413" y="340705"/>
            <a:ext cx="9905998" cy="1106432"/>
          </a:xfrm>
        </p:spPr>
        <p:txBody>
          <a:bodyPr/>
          <a:lstStyle/>
          <a:p>
            <a:pPr algn="ctr"/>
            <a:r>
              <a:rPr lang="en-US" b="1" dirty="0" smtClean="0"/>
              <a:t>Self-Evaluation During class time</a:t>
            </a:r>
          </a:p>
        </p:txBody>
      </p:sp>
      <p:sp>
        <p:nvSpPr>
          <p:cNvPr id="46084" name="Rectangle 3"/>
          <p:cNvSpPr>
            <a:spLocks noGrp="1" noChangeArrowheads="1"/>
          </p:cNvSpPr>
          <p:nvPr>
            <p:ph sz="quarter" idx="10"/>
          </p:nvPr>
        </p:nvSpPr>
        <p:spPr>
          <a:xfrm>
            <a:off x="1141413" y="1819275"/>
            <a:ext cx="10363200" cy="4267200"/>
          </a:xfrm>
        </p:spPr>
        <p:txBody>
          <a:bodyPr/>
          <a:lstStyle/>
          <a:p>
            <a:r>
              <a:rPr lang="en-US" dirty="0" smtClean="0"/>
              <a:t>How do you react when confronted with a student situation that does not fit your expectations? </a:t>
            </a:r>
          </a:p>
          <a:p>
            <a:pPr lvl="1"/>
            <a:r>
              <a:rPr lang="en-US" dirty="0" smtClean="0"/>
              <a:t>Sexually active, WSW, MSM, refusal skills…</a:t>
            </a:r>
          </a:p>
          <a:p>
            <a:endParaRPr lang="en-US" dirty="0" smtClean="0"/>
          </a:p>
          <a:p>
            <a:r>
              <a:rPr lang="en-US" dirty="0" smtClean="0"/>
              <a:t>Does the situation provoke feelings of anxiety and discomfort?</a:t>
            </a:r>
          </a:p>
          <a:p>
            <a:endParaRPr lang="en-US" dirty="0" smtClean="0"/>
          </a:p>
          <a:p>
            <a:r>
              <a:rPr lang="en-US" dirty="0" smtClean="0"/>
              <a:t>Are you able to assess what is going on within yourself as well as within the student? </a:t>
            </a:r>
          </a:p>
        </p:txBody>
      </p:sp>
      <p:sp>
        <p:nvSpPr>
          <p:cNvPr id="55300" name="Text Box 4"/>
          <p:cNvSpPr txBox="1">
            <a:spLocks noChangeArrowheads="1"/>
          </p:cNvSpPr>
          <p:nvPr/>
        </p:nvSpPr>
        <p:spPr bwMode="auto">
          <a:xfrm>
            <a:off x="5133356" y="6321624"/>
            <a:ext cx="1685398" cy="307777"/>
          </a:xfrm>
          <a:prstGeom prst="rect">
            <a:avLst/>
          </a:prstGeom>
          <a:noFill/>
          <a:ln w="9525">
            <a:noFill/>
            <a:miter lim="800000"/>
            <a:headEnd/>
            <a:tailEnd/>
          </a:ln>
        </p:spPr>
        <p:txBody>
          <a:bodyPr wrap="none">
            <a:spAutoFit/>
          </a:bodyPr>
          <a:lstStyle/>
          <a:p>
            <a:r>
              <a:rPr lang="en-US" sz="1400" dirty="0"/>
              <a:t>www.diversityRx.org</a:t>
            </a:r>
          </a:p>
        </p:txBody>
      </p:sp>
    </p:spTree>
    <p:extLst>
      <p:ext uri="{BB962C8B-B14F-4D97-AF65-F5344CB8AC3E}">
        <p14:creationId xmlns:p14="http://schemas.microsoft.com/office/powerpoint/2010/main" val="222890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773"/>
            <a:ext cx="9906000" cy="945723"/>
          </a:xfrm>
        </p:spPr>
        <p:txBody>
          <a:bodyPr>
            <a:normAutofit fontScale="90000"/>
          </a:bodyPr>
          <a:lstStyle/>
          <a:p>
            <a:r>
              <a:rPr lang="en-US" dirty="0" smtClean="0"/>
              <a:t>Let’s Practice NEGOTIATING </a:t>
            </a:r>
            <a:r>
              <a:rPr lang="en-US" dirty="0"/>
              <a:t>SEXUAL RISK </a:t>
            </a:r>
            <a:r>
              <a:rPr lang="en-US" dirty="0" smtClean="0"/>
              <a:t>REDUCTION</a:t>
            </a:r>
            <a:endParaRPr lang="en-US" dirty="0"/>
          </a:p>
        </p:txBody>
      </p:sp>
      <p:sp>
        <p:nvSpPr>
          <p:cNvPr id="3" name="Content Placeholder 2"/>
          <p:cNvSpPr>
            <a:spLocks noGrp="1"/>
          </p:cNvSpPr>
          <p:nvPr>
            <p:ph sz="half" idx="2"/>
          </p:nvPr>
        </p:nvSpPr>
        <p:spPr>
          <a:xfrm>
            <a:off x="1272617" y="2324369"/>
            <a:ext cx="5090475" cy="3972737"/>
          </a:xfrm>
        </p:spPr>
        <p:txBody>
          <a:bodyPr>
            <a:normAutofit/>
          </a:bodyPr>
          <a:lstStyle/>
          <a:p>
            <a:r>
              <a:rPr lang="en-US" sz="1800" dirty="0" smtClean="0"/>
              <a:t>Separate into 3 groups – count off (1-3)</a:t>
            </a:r>
          </a:p>
          <a:p>
            <a:r>
              <a:rPr lang="en-US" sz="1800" dirty="0" smtClean="0"/>
              <a:t>Each group participant will take </a:t>
            </a:r>
            <a:r>
              <a:rPr lang="en-US" sz="1800" dirty="0"/>
              <a:t>one index card. </a:t>
            </a:r>
            <a:endParaRPr lang="en-US" sz="1800" dirty="0" smtClean="0"/>
          </a:p>
          <a:p>
            <a:r>
              <a:rPr lang="en-US" sz="1800" dirty="0"/>
              <a:t>Create three role-play presentations, one for each situation on your index cards. </a:t>
            </a:r>
            <a:endParaRPr lang="en-US" sz="1800" dirty="0" smtClean="0"/>
          </a:p>
          <a:p>
            <a:r>
              <a:rPr lang="en-US" sz="1800" dirty="0" smtClean="0"/>
              <a:t>In </a:t>
            </a:r>
            <a:r>
              <a:rPr lang="en-US" sz="1800" dirty="0"/>
              <a:t>each role-play, one person will bring up the subject of sexual risks with another group member and say that she/he wants to use the method listed on the card. </a:t>
            </a:r>
          </a:p>
          <a:p>
            <a:endParaRPr lang="en-US" b="1" dirty="0" smtClean="0"/>
          </a:p>
          <a:p>
            <a:endParaRPr lang="en-US" dirty="0"/>
          </a:p>
        </p:txBody>
      </p:sp>
      <p:sp>
        <p:nvSpPr>
          <p:cNvPr id="6" name="Content Placeholder 5"/>
          <p:cNvSpPr>
            <a:spLocks noGrp="1"/>
          </p:cNvSpPr>
          <p:nvPr>
            <p:ph sz="quarter" idx="4"/>
          </p:nvPr>
        </p:nvSpPr>
        <p:spPr>
          <a:xfrm>
            <a:off x="6966407" y="2324369"/>
            <a:ext cx="4713403" cy="4283822"/>
          </a:xfrm>
        </p:spPr>
        <p:txBody>
          <a:bodyPr>
            <a:normAutofit fontScale="25000" lnSpcReduction="20000"/>
          </a:bodyPr>
          <a:lstStyle/>
          <a:p>
            <a:r>
              <a:rPr lang="en-US" sz="7200" dirty="0" smtClean="0"/>
              <a:t>The </a:t>
            </a:r>
            <a:r>
              <a:rPr lang="en-US" sz="7200" dirty="0"/>
              <a:t>goal of this role-play is for one actor to convince the other actor to agree to practice the assigned method of risk reduction. </a:t>
            </a:r>
            <a:endParaRPr lang="en-US" sz="7200" dirty="0" smtClean="0"/>
          </a:p>
          <a:p>
            <a:r>
              <a:rPr lang="en-US" sz="7200" dirty="0" smtClean="0"/>
              <a:t>Role-plays </a:t>
            </a:r>
            <a:r>
              <a:rPr lang="en-US" sz="7200" dirty="0"/>
              <a:t>must end with </a:t>
            </a:r>
            <a:r>
              <a:rPr lang="en-US" sz="7200" dirty="0" smtClean="0"/>
              <a:t>a positive </a:t>
            </a:r>
            <a:r>
              <a:rPr lang="en-US" sz="7200" dirty="0"/>
              <a:t>and realistic behavior.</a:t>
            </a:r>
          </a:p>
          <a:p>
            <a:pPr marL="457200" lvl="1" indent="0">
              <a:buNone/>
            </a:pPr>
            <a:r>
              <a:rPr lang="en-US" sz="5600" dirty="0"/>
              <a:t>● While two group members act as characters, the third member should act as a “coach.” The coach will make suggestions to help the actors play their roles and will comment on whether the approach is convincing. </a:t>
            </a:r>
            <a:endParaRPr lang="en-US" sz="5600" dirty="0" smtClean="0"/>
          </a:p>
          <a:p>
            <a:pPr lvl="1"/>
            <a:r>
              <a:rPr lang="en-US" sz="5600" dirty="0" smtClean="0"/>
              <a:t>All </a:t>
            </a:r>
            <a:r>
              <a:rPr lang="en-US" sz="5600" dirty="0"/>
              <a:t>participants </a:t>
            </a:r>
            <a:r>
              <a:rPr lang="en-US" sz="5600" dirty="0" smtClean="0"/>
              <a:t>must </a:t>
            </a:r>
            <a:r>
              <a:rPr lang="en-US" sz="5600" dirty="0"/>
              <a:t>take a turn being the </a:t>
            </a:r>
            <a:r>
              <a:rPr lang="en-US" sz="5600" dirty="0" smtClean="0"/>
              <a:t>coach.</a:t>
            </a:r>
          </a:p>
          <a:p>
            <a:pPr marL="457200" lvl="1" indent="0">
              <a:buNone/>
            </a:pPr>
            <a:endParaRPr lang="en-US" sz="5600" dirty="0"/>
          </a:p>
          <a:p>
            <a:r>
              <a:rPr lang="en-US" sz="7200" dirty="0" smtClean="0"/>
              <a:t>When </a:t>
            </a:r>
            <a:r>
              <a:rPr lang="en-US" sz="7200" dirty="0"/>
              <a:t>each small group has finished three role-plays, members of that group will pick the most convincing presentation to perform for the entire group.</a:t>
            </a:r>
          </a:p>
          <a:p>
            <a:endParaRPr lang="en-US" dirty="0"/>
          </a:p>
        </p:txBody>
      </p:sp>
      <p:sp>
        <p:nvSpPr>
          <p:cNvPr id="8" name="Rectangle 7"/>
          <p:cNvSpPr/>
          <p:nvPr/>
        </p:nvSpPr>
        <p:spPr>
          <a:xfrm>
            <a:off x="1615125" y="1187934"/>
            <a:ext cx="9206845" cy="830997"/>
          </a:xfrm>
          <a:prstGeom prst="rect">
            <a:avLst/>
          </a:prstGeom>
        </p:spPr>
        <p:txBody>
          <a:bodyPr wrap="square">
            <a:spAutoFit/>
          </a:bodyPr>
          <a:lstStyle/>
          <a:p>
            <a:pPr algn="ctr"/>
            <a:r>
              <a:rPr lang="en-US" sz="2400" dirty="0"/>
              <a:t>Purpose: To practice communicating comfortably and effectively about sexual risk reduction</a:t>
            </a:r>
          </a:p>
        </p:txBody>
      </p:sp>
    </p:spTree>
    <p:extLst>
      <p:ext uri="{BB962C8B-B14F-4D97-AF65-F5344CB8AC3E}">
        <p14:creationId xmlns:p14="http://schemas.microsoft.com/office/powerpoint/2010/main" val="754635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rrowheads="1"/>
          </p:cNvSpPr>
          <p:nvPr>
            <p:ph type="title"/>
          </p:nvPr>
        </p:nvSpPr>
        <p:spPr>
          <a:xfrm>
            <a:off x="1141413" y="260709"/>
            <a:ext cx="9905998" cy="1178477"/>
          </a:xfrm>
        </p:spPr>
        <p:txBody>
          <a:bodyPr/>
          <a:lstStyle/>
          <a:p>
            <a:r>
              <a:rPr lang="en-US" b="1" dirty="0" smtClean="0"/>
              <a:t>Objectives</a:t>
            </a:r>
          </a:p>
        </p:txBody>
      </p:sp>
      <p:sp>
        <p:nvSpPr>
          <p:cNvPr id="28674" name="Rectangle 3"/>
          <p:cNvSpPr>
            <a:spLocks noGrp="1" noChangeArrowheads="1"/>
          </p:cNvSpPr>
          <p:nvPr>
            <p:ph sz="quarter" idx="10"/>
          </p:nvPr>
        </p:nvSpPr>
        <p:spPr>
          <a:xfrm>
            <a:off x="968471" y="1748624"/>
            <a:ext cx="10363200" cy="4267200"/>
          </a:xfrm>
        </p:spPr>
        <p:txBody>
          <a:bodyPr/>
          <a:lstStyle/>
          <a:p>
            <a:pPr lvl="1"/>
            <a:endParaRPr lang="en-US" dirty="0" smtClean="0">
              <a:latin typeface="Lucida Fax" panose="02060602050505020204" pitchFamily="18" charset="0"/>
            </a:endParaRPr>
          </a:p>
          <a:p>
            <a:r>
              <a:rPr lang="en-US" dirty="0" smtClean="0">
                <a:latin typeface="Lucida Fax" panose="02060602050505020204" pitchFamily="18" charset="0"/>
              </a:rPr>
              <a:t>Discuss the relationship between culture and health in the context of adolescents </a:t>
            </a:r>
          </a:p>
          <a:p>
            <a:endParaRPr lang="en-US" dirty="0" smtClean="0">
              <a:latin typeface="Lucida Fax" panose="02060602050505020204" pitchFamily="18" charset="0"/>
            </a:endParaRPr>
          </a:p>
          <a:p>
            <a:r>
              <a:rPr lang="en-US" dirty="0" smtClean="0">
                <a:latin typeface="Lucida Fax" panose="02060602050505020204" pitchFamily="18" charset="0"/>
              </a:rPr>
              <a:t>Utilize the framework of cultural humility to minimize bias and optimize health outcomes </a:t>
            </a:r>
          </a:p>
          <a:p>
            <a:pPr lvl="1"/>
            <a:endParaRPr lang="en-US" dirty="0" smtClean="0">
              <a:latin typeface="Lucida Fax" panose="02060602050505020204" pitchFamily="18" charset="0"/>
            </a:endParaRPr>
          </a:p>
        </p:txBody>
      </p:sp>
    </p:spTree>
    <p:extLst>
      <p:ext uri="{BB962C8B-B14F-4D97-AF65-F5344CB8AC3E}">
        <p14:creationId xmlns:p14="http://schemas.microsoft.com/office/powerpoint/2010/main" val="1408611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latin typeface="Lucida Fax" panose="02060602050505020204" pitchFamily="18" charset="0"/>
              </a:rPr>
              <a:t>Group Practice – 10 Minutes</a:t>
            </a:r>
            <a:endParaRPr lang="en-US" b="1" dirty="0">
              <a:latin typeface="Lucida Fax" panose="02060602050505020204" pitchFamily="18" charset="0"/>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5" name="App 14"/>
              <p:cNvGraphicFramePr>
                <a:graphicFrameLocks noGrp="1"/>
              </p:cNvGraphicFramePr>
              <p:nvPr>
                <p:extLst>
                  <p:ext uri="{D42A27DB-BD31-4B8C-83A1-F6EECF244321}">
                    <p14:modId xmlns:p14="http://schemas.microsoft.com/office/powerpoint/2010/main" val="1112741884"/>
                  </p:ext>
                </p:extLst>
              </p:nvPr>
            </p:nvGraphicFramePr>
            <p:xfrm>
              <a:off x="3768751" y="2238787"/>
              <a:ext cx="5780765" cy="3645177"/>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15" name="App 14"/>
              <p:cNvPicPr>
                <a:picLocks noGrp="1" noRot="1" noChangeAspect="1" noMove="1" noResize="1" noEditPoints="1" noAdjustHandles="1" noChangeArrowheads="1" noChangeShapeType="1"/>
              </p:cNvPicPr>
              <p:nvPr/>
            </p:nvPicPr>
            <p:blipFill>
              <a:blip r:embed="rId3"/>
              <a:stretch>
                <a:fillRect/>
              </a:stretch>
            </p:blipFill>
            <p:spPr>
              <a:xfrm>
                <a:off x="3768751" y="2238787"/>
                <a:ext cx="5780765" cy="3645177"/>
              </a:xfrm>
              <a:prstGeom prst="rect">
                <a:avLst/>
              </a:prstGeom>
            </p:spPr>
          </p:pic>
        </mc:Fallback>
      </mc:AlternateContent>
    </p:spTree>
    <p:extLst>
      <p:ext uri="{BB962C8B-B14F-4D97-AF65-F5344CB8AC3E}">
        <p14:creationId xmlns:p14="http://schemas.microsoft.com/office/powerpoint/2010/main" val="2909736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975" y="268661"/>
            <a:ext cx="9905998" cy="1035353"/>
          </a:xfrm>
        </p:spPr>
        <p:txBody>
          <a:bodyPr/>
          <a:lstStyle/>
          <a:p>
            <a:r>
              <a:rPr lang="en-US" b="1" dirty="0" smtClean="0">
                <a:latin typeface="Lucida Fax" panose="02060602050505020204" pitchFamily="18" charset="0"/>
              </a:rPr>
              <a:t>Discussion Points:</a:t>
            </a:r>
            <a:endParaRPr lang="en-US" dirty="0"/>
          </a:p>
        </p:txBody>
      </p:sp>
      <p:sp>
        <p:nvSpPr>
          <p:cNvPr id="3" name="Content Placeholder 2"/>
          <p:cNvSpPr>
            <a:spLocks noGrp="1"/>
          </p:cNvSpPr>
          <p:nvPr>
            <p:ph idx="1"/>
          </p:nvPr>
        </p:nvSpPr>
        <p:spPr>
          <a:xfrm>
            <a:off x="1141412" y="1367624"/>
            <a:ext cx="9905999" cy="4969566"/>
          </a:xfrm>
        </p:spPr>
        <p:txBody>
          <a:bodyPr>
            <a:normAutofit fontScale="92500"/>
          </a:bodyPr>
          <a:lstStyle/>
          <a:p>
            <a:pPr marL="0" indent="0">
              <a:buNone/>
            </a:pPr>
            <a:r>
              <a:rPr lang="en-US" dirty="0" smtClean="0">
                <a:latin typeface="Lucida Fax" panose="02060602050505020204" pitchFamily="18" charset="0"/>
              </a:rPr>
              <a:t>1. How did it feel to try and convince someone else to go along with your (assigned) method of risk reduction? How did it feel to have someone else try to convince you? Do you think these feelings are common for youth dealing with these issues?</a:t>
            </a:r>
          </a:p>
          <a:p>
            <a:pPr marL="0" indent="0">
              <a:buNone/>
            </a:pPr>
            <a:r>
              <a:rPr lang="en-US" dirty="0" smtClean="0">
                <a:latin typeface="Lucida Fax" panose="02060602050505020204" pitchFamily="18" charset="0"/>
              </a:rPr>
              <a:t>2. What are effective ways for a couple to discuss abstinence? The use of condoms? The use of condoms and another method of contraception?</a:t>
            </a:r>
          </a:p>
          <a:p>
            <a:pPr marL="0" indent="0">
              <a:buNone/>
            </a:pPr>
            <a:r>
              <a:rPr lang="en-US" dirty="0" smtClean="0">
                <a:latin typeface="Lucida Fax" panose="02060602050505020204" pitchFamily="18" charset="0"/>
              </a:rPr>
              <a:t>3. What should a person do if his/her partner will not agree to a chosen method of risk reduction?</a:t>
            </a:r>
          </a:p>
          <a:p>
            <a:pPr marL="0" indent="0">
              <a:buNone/>
            </a:pPr>
            <a:r>
              <a:rPr lang="en-US" dirty="0" smtClean="0">
                <a:latin typeface="Lucida Fax" panose="02060602050505020204" pitchFamily="18" charset="0"/>
              </a:rPr>
              <a:t>4. What skills or information do you need in order to protect yourself against unintended pregnancies and STIs, including HIV?</a:t>
            </a:r>
          </a:p>
          <a:p>
            <a:endParaRPr lang="en-US" dirty="0" smtClean="0"/>
          </a:p>
          <a:p>
            <a:endParaRPr lang="en-US" dirty="0"/>
          </a:p>
        </p:txBody>
      </p:sp>
    </p:spTree>
    <p:extLst>
      <p:ext uri="{BB962C8B-B14F-4D97-AF65-F5344CB8AC3E}">
        <p14:creationId xmlns:p14="http://schemas.microsoft.com/office/powerpoint/2010/main" val="3737991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974" y="1925142"/>
            <a:ext cx="9000876" cy="3303693"/>
          </a:xfrm>
          <a:prstGeom prst="rect">
            <a:avLst/>
          </a:prstGeom>
        </p:spPr>
      </p:pic>
    </p:spTree>
    <p:extLst>
      <p:ext uri="{BB962C8B-B14F-4D97-AF65-F5344CB8AC3E}">
        <p14:creationId xmlns:p14="http://schemas.microsoft.com/office/powerpoint/2010/main" val="1447840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2"/>
          <p:cNvSpPr>
            <a:spLocks noGrp="1" noRot="1" noChangeArrowheads="1"/>
          </p:cNvSpPr>
          <p:nvPr>
            <p:ph type="title"/>
          </p:nvPr>
        </p:nvSpPr>
        <p:spPr>
          <a:xfrm>
            <a:off x="1212975" y="387930"/>
            <a:ext cx="9905998" cy="1478570"/>
          </a:xfrm>
        </p:spPr>
        <p:txBody>
          <a:bodyPr/>
          <a:lstStyle/>
          <a:p>
            <a:r>
              <a:rPr lang="en-US" b="1" dirty="0" smtClean="0">
                <a:latin typeface="Lucida Fax" panose="02060602050505020204" pitchFamily="18" charset="0"/>
              </a:rPr>
              <a:t>Cultural Competency</a:t>
            </a:r>
          </a:p>
        </p:txBody>
      </p:sp>
      <p:sp>
        <p:nvSpPr>
          <p:cNvPr id="35843" name="Rectangle 3"/>
          <p:cNvSpPr>
            <a:spLocks noGrp="1" noChangeArrowheads="1"/>
          </p:cNvSpPr>
          <p:nvPr>
            <p:ph sz="quarter" idx="10"/>
          </p:nvPr>
        </p:nvSpPr>
        <p:spPr>
          <a:xfrm>
            <a:off x="1212975" y="1406719"/>
            <a:ext cx="10363200" cy="4267200"/>
          </a:xfrm>
        </p:spPr>
        <p:txBody>
          <a:bodyPr/>
          <a:lstStyle/>
          <a:p>
            <a:endParaRPr lang="en-US" dirty="0" smtClean="0">
              <a:latin typeface="Lucida Fax" panose="02060602050505020204" pitchFamily="18" charset="0"/>
            </a:endParaRPr>
          </a:p>
          <a:p>
            <a:r>
              <a:rPr lang="en-US" dirty="0" smtClean="0">
                <a:latin typeface="Lucida Fax" panose="02060602050505020204" pitchFamily="18" charset="0"/>
              </a:rPr>
              <a:t>Movement to address health disparities through education</a:t>
            </a:r>
          </a:p>
          <a:p>
            <a:endParaRPr lang="en-US" dirty="0" smtClean="0">
              <a:latin typeface="Lucida Fax" panose="02060602050505020204" pitchFamily="18" charset="0"/>
            </a:endParaRPr>
          </a:p>
          <a:p>
            <a:r>
              <a:rPr lang="en-US" dirty="0" smtClean="0">
                <a:latin typeface="Lucida Fax" panose="02060602050505020204" pitchFamily="18" charset="0"/>
              </a:rPr>
              <a:t>Trainings often required by many funders, accreditation bodies, and institutions</a:t>
            </a:r>
          </a:p>
          <a:p>
            <a:endParaRPr lang="en-US" dirty="0" smtClean="0">
              <a:latin typeface="Lucida Fax" panose="02060602050505020204" pitchFamily="18" charset="0"/>
            </a:endParaRPr>
          </a:p>
        </p:txBody>
      </p:sp>
    </p:spTree>
    <p:extLst>
      <p:ext uri="{BB962C8B-B14F-4D97-AF65-F5344CB8AC3E}">
        <p14:creationId xmlns:p14="http://schemas.microsoft.com/office/powerpoint/2010/main" val="2520031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rrowheads="1"/>
          </p:cNvSpPr>
          <p:nvPr>
            <p:ph type="title"/>
          </p:nvPr>
        </p:nvSpPr>
        <p:spPr/>
        <p:txBody>
          <a:bodyPr/>
          <a:lstStyle/>
          <a:p>
            <a:r>
              <a:rPr lang="en-US" b="1" dirty="0" smtClean="0">
                <a:latin typeface="Lucida Fax" panose="02060602050505020204" pitchFamily="18" charset="0"/>
              </a:rPr>
              <a:t>Most Common Definition of Cultural Competency</a:t>
            </a:r>
          </a:p>
        </p:txBody>
      </p:sp>
      <p:sp>
        <p:nvSpPr>
          <p:cNvPr id="308227" name="Rectangle 3"/>
          <p:cNvSpPr>
            <a:spLocks noGrp="1" noChangeArrowheads="1"/>
          </p:cNvSpPr>
          <p:nvPr>
            <p:ph sz="quarter" idx="10"/>
          </p:nvPr>
        </p:nvSpPr>
        <p:spPr>
          <a:xfrm>
            <a:off x="1141413" y="2621875"/>
            <a:ext cx="10363200" cy="2427204"/>
          </a:xfrm>
        </p:spPr>
        <p:txBody>
          <a:bodyPr/>
          <a:lstStyle/>
          <a:p>
            <a:r>
              <a:rPr lang="en-US" dirty="0" smtClean="0">
                <a:latin typeface="Lucida Fax" panose="02060602050505020204" pitchFamily="18" charset="0"/>
              </a:rPr>
              <a:t>Cultural and linguistic competence:</a:t>
            </a:r>
          </a:p>
          <a:p>
            <a:pPr lvl="1"/>
            <a:r>
              <a:rPr lang="en-US" dirty="0" smtClean="0">
                <a:latin typeface="Lucida Fax" panose="02060602050505020204" pitchFamily="18" charset="0"/>
              </a:rPr>
              <a:t> A set of congruent behaviors, attitudes, and policies that come together in a system, agency, or among professionals that enables effective work in cross-cultural situations. (Cross, et al. 1989)</a:t>
            </a:r>
          </a:p>
        </p:txBody>
      </p:sp>
    </p:spTree>
    <p:extLst>
      <p:ext uri="{BB962C8B-B14F-4D97-AF65-F5344CB8AC3E}">
        <p14:creationId xmlns:p14="http://schemas.microsoft.com/office/powerpoint/2010/main" val="2611457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rrowheads="1"/>
          </p:cNvSpPr>
          <p:nvPr>
            <p:ph type="title"/>
          </p:nvPr>
        </p:nvSpPr>
        <p:spPr/>
        <p:txBody>
          <a:bodyPr/>
          <a:lstStyle/>
          <a:p>
            <a:r>
              <a:rPr lang="en-US" b="1" dirty="0" smtClean="0">
                <a:latin typeface="Lucida Fax" panose="02060602050505020204" pitchFamily="18" charset="0"/>
              </a:rPr>
              <a:t>Cultural Competency and Adolescent Health</a:t>
            </a:r>
          </a:p>
        </p:txBody>
      </p:sp>
      <p:sp>
        <p:nvSpPr>
          <p:cNvPr id="300035" name="Rectangle 3"/>
          <p:cNvSpPr>
            <a:spLocks noGrp="1" noChangeArrowheads="1"/>
          </p:cNvSpPr>
          <p:nvPr>
            <p:ph sz="quarter" idx="10"/>
          </p:nvPr>
        </p:nvSpPr>
        <p:spPr>
          <a:xfrm>
            <a:off x="1141413" y="2000250"/>
            <a:ext cx="10363200" cy="4267200"/>
          </a:xfrm>
        </p:spPr>
        <p:txBody>
          <a:bodyPr/>
          <a:lstStyle/>
          <a:p>
            <a:r>
              <a:rPr lang="en-US" dirty="0" smtClean="0">
                <a:latin typeface="Lucida Fax" panose="02060602050505020204" pitchFamily="18" charset="0"/>
              </a:rPr>
              <a:t>What does is it mean to provide culturally competent care to adolescents?</a:t>
            </a:r>
          </a:p>
          <a:p>
            <a:endParaRPr lang="en-US" dirty="0" smtClean="0">
              <a:latin typeface="Lucida Fax" panose="02060602050505020204" pitchFamily="18" charset="0"/>
            </a:endParaRPr>
          </a:p>
          <a:p>
            <a:r>
              <a:rPr lang="en-US" dirty="0" smtClean="0">
                <a:latin typeface="Lucida Fax" panose="02060602050505020204" pitchFamily="18" charset="0"/>
              </a:rPr>
              <a:t>How does the “culture of adolescence” differ from commonly held notions of culture?</a:t>
            </a:r>
          </a:p>
          <a:p>
            <a:endParaRPr lang="en-US" dirty="0" smtClean="0">
              <a:latin typeface="Lucida Fax" panose="02060602050505020204" pitchFamily="18" charset="0"/>
            </a:endParaRPr>
          </a:p>
          <a:p>
            <a:r>
              <a:rPr lang="en-US" dirty="0" smtClean="0">
                <a:latin typeface="Lucida Fax" panose="02060602050505020204" pitchFamily="18" charset="0"/>
              </a:rPr>
              <a:t>How does the culture of adolescence interact and coexist with racial and ethnic cultures?  </a:t>
            </a:r>
          </a:p>
        </p:txBody>
      </p:sp>
    </p:spTree>
    <p:extLst>
      <p:ext uri="{BB962C8B-B14F-4D97-AF65-F5344CB8AC3E}">
        <p14:creationId xmlns:p14="http://schemas.microsoft.com/office/powerpoint/2010/main" val="2502658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8055" y="2900140"/>
            <a:ext cx="10160748" cy="1148904"/>
          </a:xfrm>
          <a:prstGeom prst="rect">
            <a:avLst/>
          </a:prstGeom>
        </p:spPr>
        <p:txBody>
          <a:bodyPr vert="horz" wrap="square" lIns="0" tIns="0" rIns="0" bIns="0" rtlCol="0">
            <a:spAutoFit/>
          </a:bodyPr>
          <a:lstStyle/>
          <a:p>
            <a:pPr marL="16933" algn="ctr"/>
            <a:r>
              <a:rPr sz="3733" b="1" spc="-40" dirty="0">
                <a:latin typeface="Lucida Fax"/>
                <a:cs typeface="Lucida Fax"/>
              </a:rPr>
              <a:t>Wha</a:t>
            </a:r>
            <a:r>
              <a:rPr sz="3733" b="1" spc="-20" dirty="0">
                <a:latin typeface="Lucida Fax"/>
                <a:cs typeface="Lucida Fax"/>
              </a:rPr>
              <a:t>t</a:t>
            </a:r>
            <a:r>
              <a:rPr sz="3733" b="1" spc="20" dirty="0">
                <a:latin typeface="Lucida Fax"/>
                <a:cs typeface="Lucida Fax"/>
              </a:rPr>
              <a:t> </a:t>
            </a:r>
            <a:r>
              <a:rPr sz="3733" b="1" spc="-33" dirty="0">
                <a:latin typeface="Lucida Fax"/>
                <a:cs typeface="Lucida Fax"/>
              </a:rPr>
              <a:t>d</a:t>
            </a:r>
            <a:r>
              <a:rPr sz="3733" b="1" spc="-27" dirty="0">
                <a:latin typeface="Lucida Fax"/>
                <a:cs typeface="Lucida Fax"/>
              </a:rPr>
              <a:t>o</a:t>
            </a:r>
            <a:r>
              <a:rPr sz="3733" b="1" spc="-7" dirty="0">
                <a:latin typeface="Lucida Fax"/>
                <a:cs typeface="Lucida Fax"/>
              </a:rPr>
              <a:t> </a:t>
            </a:r>
            <a:r>
              <a:rPr sz="3733" b="1" spc="-33" dirty="0">
                <a:latin typeface="Lucida Fax"/>
                <a:cs typeface="Lucida Fax"/>
              </a:rPr>
              <a:t>we</a:t>
            </a:r>
            <a:r>
              <a:rPr sz="3733" b="1" spc="-7" dirty="0">
                <a:latin typeface="Lucida Fax"/>
                <a:cs typeface="Lucida Fax"/>
              </a:rPr>
              <a:t> </a:t>
            </a:r>
            <a:r>
              <a:rPr sz="3733" b="1" spc="-33" dirty="0">
                <a:latin typeface="Lucida Fax"/>
                <a:cs typeface="Lucida Fax"/>
              </a:rPr>
              <a:t>mean</a:t>
            </a:r>
            <a:r>
              <a:rPr sz="3733" b="1" spc="13" dirty="0">
                <a:latin typeface="Lucida Fax"/>
                <a:cs typeface="Lucida Fax"/>
              </a:rPr>
              <a:t> </a:t>
            </a:r>
            <a:r>
              <a:rPr sz="3733" b="1" spc="-27" dirty="0">
                <a:latin typeface="Lucida Fax"/>
                <a:cs typeface="Lucida Fax"/>
              </a:rPr>
              <a:t>when</a:t>
            </a:r>
            <a:r>
              <a:rPr sz="3733" b="1" spc="7" dirty="0">
                <a:latin typeface="Lucida Fax"/>
                <a:cs typeface="Lucida Fax"/>
              </a:rPr>
              <a:t> </a:t>
            </a:r>
            <a:r>
              <a:rPr sz="3733" b="1" spc="-33" dirty="0" smtClean="0">
                <a:latin typeface="Lucida Fax"/>
                <a:cs typeface="Lucida Fax"/>
              </a:rPr>
              <a:t>we</a:t>
            </a:r>
            <a:r>
              <a:rPr lang="en-US" sz="3733" dirty="0">
                <a:latin typeface="Lucida Fax"/>
                <a:cs typeface="Lucida Fax"/>
              </a:rPr>
              <a:t> </a:t>
            </a:r>
            <a:r>
              <a:rPr sz="3733" b="1" spc="-27" dirty="0" smtClean="0">
                <a:latin typeface="Lucida Fax"/>
                <a:cs typeface="Lucida Fax"/>
              </a:rPr>
              <a:t>say</a:t>
            </a:r>
            <a:r>
              <a:rPr sz="3733" b="1" spc="13" dirty="0" smtClean="0">
                <a:latin typeface="Lucida Fax"/>
                <a:cs typeface="Lucida Fax"/>
              </a:rPr>
              <a:t> </a:t>
            </a:r>
            <a:r>
              <a:rPr sz="3733" b="1" spc="-20" dirty="0">
                <a:latin typeface="Lucida Fax"/>
                <a:cs typeface="Lucida Fax"/>
              </a:rPr>
              <a:t>‘culture’</a:t>
            </a:r>
            <a:r>
              <a:rPr sz="3733" b="1" spc="47" dirty="0">
                <a:latin typeface="Lucida Fax"/>
                <a:cs typeface="Lucida Fax"/>
              </a:rPr>
              <a:t> </a:t>
            </a:r>
            <a:r>
              <a:rPr sz="3733" b="1" spc="-27" dirty="0">
                <a:latin typeface="Lucida Fax"/>
                <a:cs typeface="Lucida Fax"/>
              </a:rPr>
              <a:t>and</a:t>
            </a:r>
            <a:r>
              <a:rPr sz="3733" b="1" spc="-7" dirty="0">
                <a:latin typeface="Lucida Fax"/>
                <a:cs typeface="Lucida Fax"/>
              </a:rPr>
              <a:t> </a:t>
            </a:r>
            <a:r>
              <a:rPr sz="3733" b="1" spc="-20" dirty="0">
                <a:latin typeface="Lucida Fax"/>
                <a:cs typeface="Lucida Fax"/>
              </a:rPr>
              <a:t>‘health’?</a:t>
            </a:r>
            <a:endParaRPr sz="3733" dirty="0">
              <a:latin typeface="Lucida Fax"/>
              <a:cs typeface="Lucida Fax"/>
            </a:endParaRPr>
          </a:p>
        </p:txBody>
      </p:sp>
    </p:spTree>
    <p:extLst>
      <p:ext uri="{BB962C8B-B14F-4D97-AF65-F5344CB8AC3E}">
        <p14:creationId xmlns:p14="http://schemas.microsoft.com/office/powerpoint/2010/main" val="894925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you think of when you hear the terms “culture” and “health”</a:t>
            </a:r>
            <a:endParaRPr lang="en-US" b="1" dirty="0"/>
          </a:p>
        </p:txBody>
      </p:sp>
      <p:sp>
        <p:nvSpPr>
          <p:cNvPr id="3" name="Text Placeholder 2"/>
          <p:cNvSpPr>
            <a:spLocks noGrp="1"/>
          </p:cNvSpPr>
          <p:nvPr>
            <p:ph type="body" idx="1"/>
          </p:nvPr>
        </p:nvSpPr>
        <p:spPr>
          <a:xfrm>
            <a:off x="1141410" y="2249485"/>
            <a:ext cx="4649783" cy="823912"/>
          </a:xfrm>
        </p:spPr>
        <p:txBody>
          <a:bodyPr/>
          <a:lstStyle/>
          <a:p>
            <a:pPr algn="ctr"/>
            <a:r>
              <a:rPr lang="en-US" b="1" dirty="0" smtClean="0"/>
              <a:t>culture</a:t>
            </a:r>
            <a:endParaRPr lang="en-US" b="1"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a:xfrm>
            <a:off x="6172200" y="2249485"/>
            <a:ext cx="4646602" cy="823912"/>
          </a:xfrm>
        </p:spPr>
        <p:txBody>
          <a:bodyPr/>
          <a:lstStyle/>
          <a:p>
            <a:pPr algn="ctr"/>
            <a:r>
              <a:rPr lang="en-US" b="1" dirty="0" smtClean="0"/>
              <a:t>health</a:t>
            </a:r>
            <a:endParaRPr lang="en-US" b="1" dirty="0"/>
          </a:p>
        </p:txBody>
      </p:sp>
      <p:sp>
        <p:nvSpPr>
          <p:cNvPr id="6" name="Content Placeholder 5"/>
          <p:cNvSpPr>
            <a:spLocks noGrp="1"/>
          </p:cNvSpPr>
          <p:nvPr>
            <p:ph sz="quarter" idx="4"/>
          </p:nvPr>
        </p:nvSpPr>
        <p:spPr/>
        <p:txBody>
          <a:bodyPr/>
          <a:lstStyle/>
          <a:p>
            <a:endParaRPr lang="en-US" dirty="0"/>
          </a:p>
        </p:txBody>
      </p:sp>
      <p:sp>
        <p:nvSpPr>
          <p:cNvPr id="7" name="object 2"/>
          <p:cNvSpPr/>
          <p:nvPr/>
        </p:nvSpPr>
        <p:spPr>
          <a:xfrm>
            <a:off x="433679" y="6018388"/>
            <a:ext cx="2141728" cy="674624"/>
          </a:xfrm>
          <a:prstGeom prst="rect">
            <a:avLst/>
          </a:prstGeom>
          <a:blipFill>
            <a:blip r:embed="rId2" cstate="print">
              <a:lum bright="70000" contrast="-70000"/>
            </a:blip>
            <a:stretch>
              <a:fillRect/>
            </a:stretch>
          </a:blipFill>
        </p:spPr>
        <p:txBody>
          <a:bodyPr wrap="square" lIns="0" tIns="0" rIns="0" bIns="0" rtlCol="0"/>
          <a:lstStyle/>
          <a:p>
            <a:endParaRPr sz="2400"/>
          </a:p>
        </p:txBody>
      </p:sp>
      <p:sp>
        <p:nvSpPr>
          <p:cNvPr id="8" name="object 3"/>
          <p:cNvSpPr/>
          <p:nvPr/>
        </p:nvSpPr>
        <p:spPr>
          <a:xfrm>
            <a:off x="10101379" y="6138700"/>
            <a:ext cx="946031" cy="554312"/>
          </a:xfrm>
          <a:prstGeom prst="rect">
            <a:avLst/>
          </a:prstGeom>
          <a:blipFill>
            <a:blip r:embed="rId3" cstate="print">
              <a:lum bright="70000" contrast="-70000"/>
            </a:blip>
            <a:stretch>
              <a:fillRect/>
            </a:stretch>
          </a:blipFill>
        </p:spPr>
        <p:txBody>
          <a:bodyPr wrap="square" lIns="0" tIns="0" rIns="0" bIns="0" rtlCol="0"/>
          <a:lstStyle/>
          <a:p>
            <a:endParaRPr sz="2400"/>
          </a:p>
        </p:txBody>
      </p:sp>
    </p:spTree>
    <p:extLst>
      <p:ext uri="{BB962C8B-B14F-4D97-AF65-F5344CB8AC3E}">
        <p14:creationId xmlns:p14="http://schemas.microsoft.com/office/powerpoint/2010/main" val="2279684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831810" y="523589"/>
            <a:ext cx="9140990" cy="553998"/>
          </a:xfrm>
          <a:prstGeom prst="rect">
            <a:avLst/>
          </a:prstGeom>
        </p:spPr>
        <p:txBody>
          <a:bodyPr vert="horz" wrap="square" lIns="0" tIns="0" rIns="0" bIns="0" rtlCol="0" anchor="ctr">
            <a:spAutoFit/>
          </a:bodyPr>
          <a:lstStyle/>
          <a:p>
            <a:pPr marL="29633">
              <a:lnSpc>
                <a:spcPct val="100000"/>
              </a:lnSpc>
            </a:pPr>
            <a:r>
              <a:rPr b="1" spc="-7" dirty="0"/>
              <a:t>C</a:t>
            </a:r>
            <a:r>
              <a:rPr b="1" spc="-13" dirty="0"/>
              <a:t>u</a:t>
            </a:r>
            <a:r>
              <a:rPr b="1" spc="-7" dirty="0"/>
              <a:t>lt</a:t>
            </a:r>
            <a:r>
              <a:rPr b="1" spc="-13" dirty="0"/>
              <a:t>u</a:t>
            </a:r>
            <a:r>
              <a:rPr b="1" spc="-7" dirty="0"/>
              <a:t>re</a:t>
            </a:r>
          </a:p>
        </p:txBody>
      </p:sp>
      <p:sp>
        <p:nvSpPr>
          <p:cNvPr id="5" name="object 5"/>
          <p:cNvSpPr/>
          <p:nvPr/>
        </p:nvSpPr>
        <p:spPr>
          <a:xfrm>
            <a:off x="1831810" y="1358255"/>
            <a:ext cx="9140990" cy="4549564"/>
          </a:xfrm>
          <a:prstGeom prst="rect">
            <a:avLst/>
          </a:prstGeom>
          <a:blipFill>
            <a:blip r:embed="rId3" cstate="print"/>
            <a:stretch>
              <a:fillRect/>
            </a:stretch>
          </a:blipFill>
        </p:spPr>
        <p:txBody>
          <a:bodyPr wrap="square" lIns="0" tIns="0" rIns="0" bIns="0" rtlCol="0"/>
          <a:lstStyle/>
          <a:p>
            <a:endParaRPr sz="2400"/>
          </a:p>
        </p:txBody>
      </p:sp>
      <p:sp>
        <p:nvSpPr>
          <p:cNvPr id="6" name="Rectangle 5"/>
          <p:cNvSpPr/>
          <p:nvPr/>
        </p:nvSpPr>
        <p:spPr>
          <a:xfrm>
            <a:off x="1831810" y="3466769"/>
            <a:ext cx="2361538"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15047" y="4166484"/>
            <a:ext cx="2441050" cy="3975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2"/>
          <p:cNvSpPr/>
          <p:nvPr/>
        </p:nvSpPr>
        <p:spPr>
          <a:xfrm>
            <a:off x="433679" y="6018388"/>
            <a:ext cx="2141728" cy="674624"/>
          </a:xfrm>
          <a:prstGeom prst="rect">
            <a:avLst/>
          </a:prstGeom>
          <a:blipFill>
            <a:blip r:embed="rId4" cstate="print">
              <a:lum bright="70000" contrast="-70000"/>
            </a:blip>
            <a:stretch>
              <a:fillRect/>
            </a:stretch>
          </a:blipFill>
        </p:spPr>
        <p:txBody>
          <a:bodyPr wrap="square" lIns="0" tIns="0" rIns="0" bIns="0" rtlCol="0"/>
          <a:lstStyle/>
          <a:p>
            <a:endParaRPr sz="2400"/>
          </a:p>
        </p:txBody>
      </p:sp>
      <p:sp>
        <p:nvSpPr>
          <p:cNvPr id="9" name="object 3"/>
          <p:cNvSpPr/>
          <p:nvPr/>
        </p:nvSpPr>
        <p:spPr>
          <a:xfrm>
            <a:off x="10239249" y="6188487"/>
            <a:ext cx="946031" cy="554312"/>
          </a:xfrm>
          <a:prstGeom prst="rect">
            <a:avLst/>
          </a:prstGeom>
          <a:blipFill>
            <a:blip r:embed="rId5" cstate="print">
              <a:lum bright="70000" contrast="-70000"/>
            </a:blip>
            <a:stretch>
              <a:fillRect/>
            </a:stretch>
          </a:blipFill>
        </p:spPr>
        <p:txBody>
          <a:bodyPr wrap="square" lIns="0" tIns="0" rIns="0" bIns="0" rtlCol="0"/>
          <a:lstStyle/>
          <a:p>
            <a:endParaRPr sz="2400"/>
          </a:p>
        </p:txBody>
      </p:sp>
    </p:spTree>
    <p:extLst>
      <p:ext uri="{BB962C8B-B14F-4D97-AF65-F5344CB8AC3E}">
        <p14:creationId xmlns:p14="http://schemas.microsoft.com/office/powerpoint/2010/main" val="51443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t>What influences your cultural identity?</a:t>
            </a:r>
            <a:endParaRPr lang="en-US" b="1" dirty="0"/>
          </a:p>
        </p:txBody>
      </p:sp>
      <p:sp>
        <p:nvSpPr>
          <p:cNvPr id="8" name="Title 6"/>
          <p:cNvSpPr txBox="1">
            <a:spLocks/>
          </p:cNvSpPr>
          <p:nvPr/>
        </p:nvSpPr>
        <p:spPr>
          <a:xfrm>
            <a:off x="1141413" y="2671280"/>
            <a:ext cx="9905998" cy="14785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dirty="0" smtClean="0"/>
              <a:t>How has it changed over the course of your life?</a:t>
            </a:r>
            <a:endParaRPr lang="en-US" dirty="0"/>
          </a:p>
        </p:txBody>
      </p:sp>
    </p:spTree>
    <p:extLst>
      <p:ext uri="{BB962C8B-B14F-4D97-AF65-F5344CB8AC3E}">
        <p14:creationId xmlns:p14="http://schemas.microsoft.com/office/powerpoint/2010/main" val="20977532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3.png"/></Relationships>
</file>

<file path=ppt/webextensions/webextension1.xml><?xml version="1.0" encoding="utf-8"?>
<we:webextension xmlns:we="http://schemas.microsoft.com/office/webextensions/webextension/2010/11" id="{CAD38392-CF12-46B9-839D-004B229EBB74}">
  <we:reference id="wa104218071" version="1.0.0.0" store="en-US" storeType="OMEX"/>
  <we:alternateReferences>
    <we:reference id="WA104218071" version="1.0.0.0" store="WA104218071" storeType="OMEX"/>
  </we:alternateReferences>
  <we:properties>
    <we:property name="autostart" value="false"/>
    <we:property name="countdown" value="600"/>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TM04033919[[fn=Circuit]]</Template>
  <TotalTime>320</TotalTime>
  <Words>863</Words>
  <Application>Microsoft Macintosh PowerPoint</Application>
  <PresentationFormat>Widescreen</PresentationFormat>
  <Paragraphs>125</Paragraphs>
  <Slides>22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Adobe Garamond Pro</vt:lpstr>
      <vt:lpstr>Arial</vt:lpstr>
      <vt:lpstr>Calibri</vt:lpstr>
      <vt:lpstr>Kalinga</vt:lpstr>
      <vt:lpstr>Lucida Fax</vt:lpstr>
      <vt:lpstr>Monotype Sorts</vt:lpstr>
      <vt:lpstr>Trebuchet MS</vt:lpstr>
      <vt:lpstr>Tw Cen MT</vt:lpstr>
      <vt:lpstr>Circuit</vt:lpstr>
      <vt:lpstr>Cultural Competency and Adolescent Health</vt:lpstr>
      <vt:lpstr>Objectives</vt:lpstr>
      <vt:lpstr>Cultural Competency</vt:lpstr>
      <vt:lpstr>Most Common Definition of Cultural Competency</vt:lpstr>
      <vt:lpstr>Cultural Competency and Adolescent Health</vt:lpstr>
      <vt:lpstr>PowerPoint Presentation</vt:lpstr>
      <vt:lpstr>What do you think of when you hear the terms “culture” and “health”</vt:lpstr>
      <vt:lpstr>Culture</vt:lpstr>
      <vt:lpstr>What influences your cultural identity?</vt:lpstr>
      <vt:lpstr>The Culture of Adolescence – Multiple Identities</vt:lpstr>
      <vt:lpstr>An Adolescent’s Identity Includes</vt:lpstr>
      <vt:lpstr>PowerPoint Presentation</vt:lpstr>
      <vt:lpstr>Culture &amp; Communication</vt:lpstr>
      <vt:lpstr>PowerPoint Presentation</vt:lpstr>
      <vt:lpstr>Cultural Humility</vt:lpstr>
      <vt:lpstr>Educators’ Identities</vt:lpstr>
      <vt:lpstr>Issues to Confront Before teaching sexual health</vt:lpstr>
      <vt:lpstr>Self-Evaluation During class time</vt:lpstr>
      <vt:lpstr>Let’s Practice NEGOTIATING SEXUAL RISK REDUCTION</vt:lpstr>
      <vt:lpstr>Group Practice – 10 Minutes</vt:lpstr>
      <vt:lpstr>Discussion Points:</vt:lpstr>
      <vt:lpstr>PowerPoint Presentation</vt:lpstr>
    </vt:vector>
  </TitlesOfParts>
  <Company>UMMC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Joni Roberts</dc:creator>
  <cp:lastModifiedBy>Microsoft Office User</cp:lastModifiedBy>
  <cp:revision>23</cp:revision>
  <cp:lastPrinted>2016-11-29T18:13:43Z</cp:lastPrinted>
  <dcterms:created xsi:type="dcterms:W3CDTF">2016-11-23T16:08:07Z</dcterms:created>
  <dcterms:modified xsi:type="dcterms:W3CDTF">2017-03-23T03:04:50Z</dcterms:modified>
</cp:coreProperties>
</file>