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34"/>
  </p:notesMasterIdLst>
  <p:handoutMasterIdLst>
    <p:handoutMasterId r:id="rId35"/>
  </p:handoutMasterIdLst>
  <p:sldIdLst>
    <p:sldId id="256" r:id="rId2"/>
    <p:sldId id="352" r:id="rId3"/>
    <p:sldId id="287" r:id="rId4"/>
    <p:sldId id="353" r:id="rId5"/>
    <p:sldId id="341" r:id="rId6"/>
    <p:sldId id="342" r:id="rId7"/>
    <p:sldId id="326" r:id="rId8"/>
    <p:sldId id="349" r:id="rId9"/>
    <p:sldId id="313" r:id="rId10"/>
    <p:sldId id="331" r:id="rId11"/>
    <p:sldId id="354" r:id="rId12"/>
    <p:sldId id="333" r:id="rId13"/>
    <p:sldId id="355" r:id="rId14"/>
    <p:sldId id="334" r:id="rId15"/>
    <p:sldId id="356" r:id="rId16"/>
    <p:sldId id="336" r:id="rId17"/>
    <p:sldId id="350" r:id="rId18"/>
    <p:sldId id="338" r:id="rId19"/>
    <p:sldId id="339" r:id="rId20"/>
    <p:sldId id="359" r:id="rId21"/>
    <p:sldId id="360" r:id="rId22"/>
    <p:sldId id="348" r:id="rId23"/>
    <p:sldId id="327" r:id="rId24"/>
    <p:sldId id="357" r:id="rId25"/>
    <p:sldId id="320" r:id="rId26"/>
    <p:sldId id="329" r:id="rId27"/>
    <p:sldId id="328" r:id="rId28"/>
    <p:sldId id="343" r:id="rId29"/>
    <p:sldId id="267" r:id="rId30"/>
    <p:sldId id="351" r:id="rId31"/>
    <p:sldId id="297" r:id="rId32"/>
    <p:sldId id="361" r:id="rId33"/>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979C"/>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782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7828"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7829"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eaLnBrk="1" hangingPunct="1">
              <a:defRPr sz="1200"/>
            </a:lvl1pPr>
          </a:lstStyle>
          <a:p>
            <a:pPr>
              <a:defRPr/>
            </a:pPr>
            <a:fld id="{353B2950-E429-4524-A2E3-BEB029B78C3C}" type="slidenum">
              <a:rPr lang="en-US" altLang="en-US"/>
              <a:pPr>
                <a:defRPr/>
              </a:pPr>
              <a:t>‹#›</a:t>
            </a:fld>
            <a:endParaRPr lang="en-US" altLang="en-US"/>
          </a:p>
        </p:txBody>
      </p:sp>
    </p:spTree>
    <p:extLst>
      <p:ext uri="{BB962C8B-B14F-4D97-AF65-F5344CB8AC3E}">
        <p14:creationId xmlns:p14="http://schemas.microsoft.com/office/powerpoint/2010/main" val="126228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691DB787-411B-490D-84C6-04B551BDB490}" type="datetimeFigureOut">
              <a:rPr lang="en-US" smtClean="0"/>
              <a:t>12/31/2018</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9A260EFF-A9A1-4740-90BB-D39CA7F28E50}" type="slidenum">
              <a:rPr lang="en-US" smtClean="0"/>
              <a:t>‹#›</a:t>
            </a:fld>
            <a:endParaRPr lang="en-US"/>
          </a:p>
        </p:txBody>
      </p:sp>
    </p:spTree>
    <p:extLst>
      <p:ext uri="{BB962C8B-B14F-4D97-AF65-F5344CB8AC3E}">
        <p14:creationId xmlns:p14="http://schemas.microsoft.com/office/powerpoint/2010/main" val="3989330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 available to help students through</a:t>
            </a:r>
            <a:r>
              <a:rPr lang="en-US" baseline="0" dirty="0" smtClean="0"/>
              <a:t> this process</a:t>
            </a:r>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1</a:t>
            </a:fld>
            <a:endParaRPr lang="en-US"/>
          </a:p>
        </p:txBody>
      </p:sp>
    </p:spTree>
    <p:extLst>
      <p:ext uri="{BB962C8B-B14F-4D97-AF65-F5344CB8AC3E}">
        <p14:creationId xmlns:p14="http://schemas.microsoft.com/office/powerpoint/2010/main" val="2875245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Order of preference for applicants</a:t>
            </a:r>
            <a:r>
              <a:rPr lang="en-US" baseline="0" dirty="0" smtClean="0"/>
              <a:t> and for programs</a:t>
            </a:r>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2</a:t>
            </a:fld>
            <a:endParaRPr lang="en-US"/>
          </a:p>
        </p:txBody>
      </p:sp>
    </p:spTree>
    <p:extLst>
      <p:ext uri="{BB962C8B-B14F-4D97-AF65-F5344CB8AC3E}">
        <p14:creationId xmlns:p14="http://schemas.microsoft.com/office/powerpoint/2010/main" val="3457226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3</a:t>
            </a:fld>
            <a:endParaRPr lang="en-US"/>
          </a:p>
        </p:txBody>
      </p:sp>
    </p:spTree>
    <p:extLst>
      <p:ext uri="{BB962C8B-B14F-4D97-AF65-F5344CB8AC3E}">
        <p14:creationId xmlns:p14="http://schemas.microsoft.com/office/powerpoint/2010/main" val="3662844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Things you were reminded to do and why</a:t>
            </a:r>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4</a:t>
            </a:fld>
            <a:endParaRPr lang="en-US"/>
          </a:p>
        </p:txBody>
      </p:sp>
    </p:spTree>
    <p:extLst>
      <p:ext uri="{BB962C8B-B14F-4D97-AF65-F5344CB8AC3E}">
        <p14:creationId xmlns:p14="http://schemas.microsoft.com/office/powerpoint/2010/main" val="2575792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5</a:t>
            </a:fld>
            <a:endParaRPr lang="en-US"/>
          </a:p>
        </p:txBody>
      </p:sp>
    </p:spTree>
    <p:extLst>
      <p:ext uri="{BB962C8B-B14F-4D97-AF65-F5344CB8AC3E}">
        <p14:creationId xmlns:p14="http://schemas.microsoft.com/office/powerpoint/2010/main" val="2275722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frame to keep</a:t>
            </a:r>
            <a:r>
              <a:rPr lang="en-US" baseline="0" dirty="0" smtClean="0"/>
              <a:t> in mind for this process</a:t>
            </a:r>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6</a:t>
            </a:fld>
            <a:endParaRPr lang="en-US"/>
          </a:p>
        </p:txBody>
      </p:sp>
    </p:spTree>
    <p:extLst>
      <p:ext uri="{BB962C8B-B14F-4D97-AF65-F5344CB8AC3E}">
        <p14:creationId xmlns:p14="http://schemas.microsoft.com/office/powerpoint/2010/main" val="3486188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those with advanced matches</a:t>
            </a:r>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11</a:t>
            </a:fld>
            <a:endParaRPr lang="en-US"/>
          </a:p>
        </p:txBody>
      </p:sp>
    </p:spTree>
    <p:extLst>
      <p:ext uri="{BB962C8B-B14F-4D97-AF65-F5344CB8AC3E}">
        <p14:creationId xmlns:p14="http://schemas.microsoft.com/office/powerpoint/2010/main" val="1605180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about the students who are going on the Peru</a:t>
            </a:r>
            <a:r>
              <a:rPr lang="en-US" baseline="0" dirty="0" smtClean="0"/>
              <a:t> trip</a:t>
            </a:r>
            <a:endParaRPr lang="en-US" dirty="0"/>
          </a:p>
        </p:txBody>
      </p:sp>
      <p:sp>
        <p:nvSpPr>
          <p:cNvPr id="4" name="Slide Number Placeholder 3"/>
          <p:cNvSpPr>
            <a:spLocks noGrp="1"/>
          </p:cNvSpPr>
          <p:nvPr>
            <p:ph type="sldNum" sz="quarter" idx="10"/>
          </p:nvPr>
        </p:nvSpPr>
        <p:spPr/>
        <p:txBody>
          <a:bodyPr/>
          <a:lstStyle/>
          <a:p>
            <a:fld id="{9A260EFF-A9A1-4740-90BB-D39CA7F28E50}" type="slidenum">
              <a:rPr lang="en-US" smtClean="0"/>
              <a:t>16</a:t>
            </a:fld>
            <a:endParaRPr lang="en-US"/>
          </a:p>
        </p:txBody>
      </p:sp>
    </p:spTree>
    <p:extLst>
      <p:ext uri="{BB962C8B-B14F-4D97-AF65-F5344CB8AC3E}">
        <p14:creationId xmlns:p14="http://schemas.microsoft.com/office/powerpoint/2010/main" val="3748467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927DE0F5-62B4-4550-A0C3-10CF7068D43F}" type="slidenum">
              <a:rPr lang="en-US" altLang="en-US"/>
              <a:pPr>
                <a:defRPr/>
              </a:pPr>
              <a:t>‹#›</a:t>
            </a:fld>
            <a:endParaRPr lang="en-US" altLang="en-US"/>
          </a:p>
        </p:txBody>
      </p:sp>
    </p:spTree>
    <p:extLst>
      <p:ext uri="{BB962C8B-B14F-4D97-AF65-F5344CB8AC3E}">
        <p14:creationId xmlns:p14="http://schemas.microsoft.com/office/powerpoint/2010/main" val="225912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EFD4BA8-FB3C-4AB8-AE70-65E5992DB161}" type="slidenum">
              <a:rPr lang="en-US" altLang="en-US"/>
              <a:pPr>
                <a:defRPr/>
              </a:pPr>
              <a:t>‹#›</a:t>
            </a:fld>
            <a:endParaRPr lang="en-US" altLang="en-US"/>
          </a:p>
        </p:txBody>
      </p:sp>
    </p:spTree>
    <p:extLst>
      <p:ext uri="{BB962C8B-B14F-4D97-AF65-F5344CB8AC3E}">
        <p14:creationId xmlns:p14="http://schemas.microsoft.com/office/powerpoint/2010/main" val="296880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B2BC5EA-0869-4D2C-B8E0-0EE062904F87}" type="slidenum">
              <a:rPr lang="en-US" altLang="en-US"/>
              <a:pPr>
                <a:defRPr/>
              </a:pPr>
              <a:t>‹#›</a:t>
            </a:fld>
            <a:endParaRPr lang="en-US" altLang="en-US"/>
          </a:p>
        </p:txBody>
      </p:sp>
    </p:spTree>
    <p:extLst>
      <p:ext uri="{BB962C8B-B14F-4D97-AF65-F5344CB8AC3E}">
        <p14:creationId xmlns:p14="http://schemas.microsoft.com/office/powerpoint/2010/main" val="374555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0E968CB-01EF-40AC-BE69-30B0955C95F5}" type="slidenum">
              <a:rPr lang="en-US" altLang="en-US"/>
              <a:pPr>
                <a:defRPr/>
              </a:pPr>
              <a:t>‹#›</a:t>
            </a:fld>
            <a:endParaRPr lang="en-US" altLang="en-US"/>
          </a:p>
        </p:txBody>
      </p:sp>
    </p:spTree>
    <p:extLst>
      <p:ext uri="{BB962C8B-B14F-4D97-AF65-F5344CB8AC3E}">
        <p14:creationId xmlns:p14="http://schemas.microsoft.com/office/powerpoint/2010/main" val="316671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D334900-4E52-4737-A788-39F5036ACFAF}" type="slidenum">
              <a:rPr lang="en-US" altLang="en-US"/>
              <a:pPr>
                <a:defRPr/>
              </a:pPr>
              <a:t>‹#›</a:t>
            </a:fld>
            <a:endParaRPr lang="en-US" altLang="en-US"/>
          </a:p>
        </p:txBody>
      </p:sp>
    </p:spTree>
    <p:extLst>
      <p:ext uri="{BB962C8B-B14F-4D97-AF65-F5344CB8AC3E}">
        <p14:creationId xmlns:p14="http://schemas.microsoft.com/office/powerpoint/2010/main" val="353514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E15E6FA-1CFF-4CD3-B470-681102EF21CF}" type="slidenum">
              <a:rPr lang="en-US" altLang="en-US"/>
              <a:pPr>
                <a:defRPr/>
              </a:pPr>
              <a:t>‹#›</a:t>
            </a:fld>
            <a:endParaRPr lang="en-US" altLang="en-US"/>
          </a:p>
        </p:txBody>
      </p:sp>
    </p:spTree>
    <p:extLst>
      <p:ext uri="{BB962C8B-B14F-4D97-AF65-F5344CB8AC3E}">
        <p14:creationId xmlns:p14="http://schemas.microsoft.com/office/powerpoint/2010/main" val="3008171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endParaRPr lang="en-US"/>
          </a:p>
        </p:txBody>
      </p:sp>
      <p:sp>
        <p:nvSpPr>
          <p:cNvPr id="8" name="Slide Number Placeholder 26"/>
          <p:cNvSpPr>
            <a:spLocks noGrp="1"/>
          </p:cNvSpPr>
          <p:nvPr>
            <p:ph type="sldNum" sz="quarter" idx="11"/>
          </p:nvPr>
        </p:nvSpPr>
        <p:spPr/>
        <p:txBody>
          <a:bodyPr/>
          <a:lstStyle>
            <a:lvl1pPr>
              <a:defRPr/>
            </a:lvl1pPr>
          </a:lstStyle>
          <a:p>
            <a:pPr>
              <a:defRPr/>
            </a:pPr>
            <a:fld id="{2D77FF2F-5BC0-45A0-928E-E43259FE61CC}" type="slidenum">
              <a:rPr lang="en-US" altLang="en-US"/>
              <a:pPr>
                <a:defRPr/>
              </a:pPr>
              <a:t>‹#›</a:t>
            </a:fld>
            <a:endParaRPr lang="en-US" alt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27718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EE00046-D4F2-466B-935B-4175502E0694}" type="slidenum">
              <a:rPr lang="en-US" altLang="en-US"/>
              <a:pPr>
                <a:defRPr/>
              </a:pPr>
              <a:t>‹#›</a:t>
            </a:fld>
            <a:endParaRPr lang="en-US" altLang="en-US"/>
          </a:p>
        </p:txBody>
      </p:sp>
    </p:spTree>
    <p:extLst>
      <p:ext uri="{BB962C8B-B14F-4D97-AF65-F5344CB8AC3E}">
        <p14:creationId xmlns:p14="http://schemas.microsoft.com/office/powerpoint/2010/main" val="2590812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59124378-91F9-4090-BE61-A7729E9D72AA}" type="slidenum">
              <a:rPr lang="en-US" altLang="en-US"/>
              <a:pPr>
                <a:defRPr/>
              </a:pPr>
              <a:t>‹#›</a:t>
            </a:fld>
            <a:endParaRPr lang="en-US" altLang="en-US"/>
          </a:p>
        </p:txBody>
      </p:sp>
    </p:spTree>
    <p:extLst>
      <p:ext uri="{BB962C8B-B14F-4D97-AF65-F5344CB8AC3E}">
        <p14:creationId xmlns:p14="http://schemas.microsoft.com/office/powerpoint/2010/main" val="4111851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243AB9D-0042-4E58-B8FF-DE674E8A00D8}" type="slidenum">
              <a:rPr lang="en-US" altLang="en-US"/>
              <a:pPr>
                <a:defRPr/>
              </a:pPr>
              <a:t>‹#›</a:t>
            </a:fld>
            <a:endParaRPr lang="en-US" altLang="en-US"/>
          </a:p>
        </p:txBody>
      </p:sp>
    </p:spTree>
    <p:extLst>
      <p:ext uri="{BB962C8B-B14F-4D97-AF65-F5344CB8AC3E}">
        <p14:creationId xmlns:p14="http://schemas.microsoft.com/office/powerpoint/2010/main" val="2572012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85628EF9-F6AA-4954-9A4C-6D06346931ED}" type="slidenum">
              <a:rPr lang="en-US" altLang="en-US"/>
              <a:pPr>
                <a:defRPr/>
              </a:pPr>
              <a:t>‹#›</a:t>
            </a:fld>
            <a:endParaRPr lang="en-US" altLang="en-US"/>
          </a:p>
        </p:txBody>
      </p:sp>
    </p:spTree>
    <p:extLst>
      <p:ext uri="{BB962C8B-B14F-4D97-AF65-F5344CB8AC3E}">
        <p14:creationId xmlns:p14="http://schemas.microsoft.com/office/powerpoint/2010/main" val="318127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1859C"/>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latin typeface="Arial" charset="0"/>
              </a:defRPr>
            </a:lvl1pPr>
          </a:lstStyle>
          <a:p>
            <a:pPr>
              <a:defRPr/>
            </a:pPr>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latin typeface="Arial" charset="0"/>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492C85B5-9BCA-4531-B878-1594BAAEE78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57" r:id="rId1"/>
    <p:sldLayoutId id="2147484249" r:id="rId2"/>
    <p:sldLayoutId id="2147484250" r:id="rId3"/>
    <p:sldLayoutId id="2147484251" r:id="rId4"/>
    <p:sldLayoutId id="2147484258" r:id="rId5"/>
    <p:sldLayoutId id="2147484259" r:id="rId6"/>
    <p:sldLayoutId id="2147484252" r:id="rId7"/>
    <p:sldLayoutId id="2147484253" r:id="rId8"/>
    <p:sldLayoutId id="2147484254" r:id="rId9"/>
    <p:sldLayoutId id="2147484255" r:id="rId10"/>
    <p:sldLayoutId id="2147484256"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mc.edu/som/Students/Current%20Students/Current%20Students.html"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nrmp.org/ranking-residency-programs/"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hyperlink" Target="mailto:support@nrmp.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1859C"/>
        </a:solidFill>
        <a:effectLst/>
      </p:bgPr>
    </p:bg>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a:xfrm>
            <a:off x="304800" y="1240581"/>
            <a:ext cx="2286000" cy="4681637"/>
          </a:xfrm>
          <a:extLst/>
        </p:spPr>
        <p:txBody>
          <a:bodyPr anchor="ctr">
            <a:normAutofit fontScale="90000"/>
          </a:bodyPr>
          <a:lstStyle/>
          <a:p>
            <a:pPr eaLnBrk="1" fontAlgn="auto" hangingPunct="1">
              <a:spcAft>
                <a:spcPts val="0"/>
              </a:spcAft>
              <a:defRPr/>
            </a:pPr>
            <a:r>
              <a:rPr lang="en-US" sz="8400" i="1" dirty="0" smtClean="0">
                <a:solidFill>
                  <a:schemeClr val="tx1"/>
                </a:solidFill>
                <a:cs typeface="Calibri" pitchFamily="34" charset="0"/>
              </a:rPr>
              <a:t>RANK ORDER LIST</a:t>
            </a:r>
            <a:endParaRPr lang="en-US" sz="5800" dirty="0" smtClean="0">
              <a:solidFill>
                <a:schemeClr val="bg2"/>
              </a:solidFill>
            </a:endParaRPr>
          </a:p>
        </p:txBody>
      </p:sp>
      <p:sp>
        <p:nvSpPr>
          <p:cNvPr id="6147" name="Rectangle 3"/>
          <p:cNvSpPr>
            <a:spLocks noGrp="1" noChangeArrowheads="1"/>
          </p:cNvSpPr>
          <p:nvPr>
            <p:ph type="body" sz="half" idx="2"/>
          </p:nvPr>
        </p:nvSpPr>
        <p:spPr>
          <a:xfrm>
            <a:off x="2895600" y="1828800"/>
            <a:ext cx="5783263" cy="3505200"/>
          </a:xfrm>
          <a:ln>
            <a:noFill/>
          </a:ln>
        </p:spPr>
        <p:txBody>
          <a:bodyPr/>
          <a:lstStyle/>
          <a:p>
            <a:pPr marL="63500" algn="ctr" eaLnBrk="1" hangingPunct="1">
              <a:spcBef>
                <a:spcPct val="0"/>
              </a:spcBef>
            </a:pPr>
            <a:r>
              <a:rPr lang="en-US" altLang="en-US" sz="6400" b="1" dirty="0" smtClean="0">
                <a:ea typeface="Calibri" panose="020F0502020204030204" pitchFamily="34" charset="0"/>
                <a:cs typeface="Calibri" panose="020F0502020204030204" pitchFamily="34" charset="0"/>
              </a:rPr>
              <a:t>Class of </a:t>
            </a:r>
            <a:r>
              <a:rPr lang="en-US" altLang="en-US" sz="6400" b="1" dirty="0" smtClean="0">
                <a:ea typeface="Calibri" panose="020F0502020204030204" pitchFamily="34" charset="0"/>
                <a:cs typeface="Calibri" panose="020F0502020204030204" pitchFamily="34" charset="0"/>
              </a:rPr>
              <a:t>2019</a:t>
            </a:r>
            <a:endParaRPr lang="en-US" altLang="en-US" sz="6400" b="1" dirty="0" smtClean="0">
              <a:ea typeface="Calibri" panose="020F0502020204030204" pitchFamily="34" charset="0"/>
              <a:cs typeface="Calibri" panose="020F0502020204030204" pitchFamily="34" charset="0"/>
            </a:endParaRPr>
          </a:p>
          <a:p>
            <a:pPr marL="63500" eaLnBrk="1" hangingPunct="1">
              <a:spcBef>
                <a:spcPct val="0"/>
              </a:spcBef>
            </a:pPr>
            <a:endParaRPr lang="en-US" altLang="en-US" sz="3200" dirty="0" smtClean="0">
              <a:ea typeface="Calibri" panose="020F0502020204030204" pitchFamily="34" charset="0"/>
              <a:cs typeface="Calibri" panose="020F0502020204030204" pitchFamily="34" charset="0"/>
            </a:endParaRPr>
          </a:p>
          <a:p>
            <a:pPr marL="63500" eaLnBrk="1" hangingPunct="1">
              <a:spcBef>
                <a:spcPct val="0"/>
              </a:spcBef>
            </a:pPr>
            <a:endParaRPr lang="en-US" altLang="en-US" sz="3200" dirty="0" smtClean="0">
              <a:ea typeface="Calibri" panose="020F0502020204030204" pitchFamily="34" charset="0"/>
              <a:cs typeface="Calibri" panose="020F0502020204030204" pitchFamily="34" charset="0"/>
            </a:endParaRPr>
          </a:p>
          <a:p>
            <a:pPr marL="63500" algn="ctr" eaLnBrk="1" hangingPunct="1">
              <a:spcBef>
                <a:spcPct val="0"/>
              </a:spcBef>
            </a:pPr>
            <a:r>
              <a:rPr lang="en-US" altLang="en-US" sz="3200" dirty="0" smtClean="0">
                <a:ea typeface="Calibri" panose="020F0502020204030204" pitchFamily="34" charset="0"/>
                <a:cs typeface="Calibri" panose="020F0502020204030204" pitchFamily="34" charset="0"/>
              </a:rPr>
              <a:t> </a:t>
            </a:r>
          </a:p>
          <a:p>
            <a:pPr marL="63500" algn="ctr" eaLnBrk="1" hangingPunct="1">
              <a:spcBef>
                <a:spcPct val="0"/>
              </a:spcBef>
            </a:pPr>
            <a:r>
              <a:rPr lang="en-US" altLang="en-US" sz="3200" dirty="0" smtClean="0">
                <a:ea typeface="Calibri" panose="020F0502020204030204" pitchFamily="34" charset="0"/>
                <a:cs typeface="Calibri" panose="020F0502020204030204" pitchFamily="34" charset="0"/>
                <a:hlinkClick r:id="rId3"/>
              </a:rPr>
              <a:t>Current student information </a:t>
            </a:r>
            <a:r>
              <a:rPr lang="en-US" altLang="en-US" sz="3200" dirty="0" smtClean="0">
                <a:ea typeface="Calibri" panose="020F0502020204030204" pitchFamily="34" charset="0"/>
                <a:cs typeface="Calibri" panose="020F0502020204030204" pitchFamily="34" charset="0"/>
              </a:rPr>
              <a:t>–</a:t>
            </a:r>
          </a:p>
          <a:p>
            <a:pPr marL="63500" algn="ctr" eaLnBrk="1" hangingPunct="1">
              <a:spcBef>
                <a:spcPct val="0"/>
              </a:spcBef>
            </a:pPr>
            <a:r>
              <a:rPr lang="en-US" altLang="en-US" sz="3200" dirty="0" smtClean="0">
                <a:ea typeface="Calibri" panose="020F0502020204030204" pitchFamily="34" charset="0"/>
                <a:cs typeface="Calibri" panose="020F0502020204030204" pitchFamily="34" charset="0"/>
              </a:rPr>
              <a:t>M4 students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685800"/>
            <a:ext cx="1447800" cy="5867400"/>
          </a:xfrm>
        </p:spPr>
        <p:txBody>
          <a:bodyPr/>
          <a:lstStyle/>
          <a:p>
            <a:pPr algn="ctr"/>
            <a:r>
              <a:rPr lang="en-US" altLang="en-US" sz="4800" b="1" i="1" dirty="0" smtClean="0">
                <a:solidFill>
                  <a:schemeClr val="accent1"/>
                </a:solidFill>
              </a:rPr>
              <a:t>Process of Entering a Rank Order List</a:t>
            </a:r>
          </a:p>
        </p:txBody>
      </p:sp>
      <p:sp>
        <p:nvSpPr>
          <p:cNvPr id="12291" name="Content Placeholder 2"/>
          <p:cNvSpPr>
            <a:spLocks noGrp="1"/>
          </p:cNvSpPr>
          <p:nvPr>
            <p:ph type="body" sz="half" idx="2"/>
          </p:nvPr>
        </p:nvSpPr>
        <p:spPr>
          <a:xfrm>
            <a:off x="1524000" y="609600"/>
            <a:ext cx="7467600" cy="6324600"/>
          </a:xfrm>
        </p:spPr>
        <p:txBody>
          <a:bodyPr/>
          <a:lstStyle/>
          <a:p>
            <a:pPr marL="457200" indent="-457200">
              <a:spcBef>
                <a:spcPct val="30000"/>
              </a:spcBef>
              <a:buClrTx/>
              <a:buFont typeface="Wingdings" panose="05000000000000000000" pitchFamily="2" charset="2"/>
              <a:buChar char="ü"/>
            </a:pPr>
            <a:r>
              <a:rPr lang="en-US" altLang="en-US" sz="2400" b="1" dirty="0" smtClean="0"/>
              <a:t>On and after </a:t>
            </a:r>
            <a:r>
              <a:rPr lang="en-US" altLang="en-US" sz="2400" b="1" dirty="0" smtClean="0"/>
              <a:t>January 15</a:t>
            </a:r>
            <a:r>
              <a:rPr lang="en-US" altLang="en-US" sz="2400" b="1" baseline="30000" dirty="0" smtClean="0"/>
              <a:t>th</a:t>
            </a:r>
            <a:r>
              <a:rPr lang="en-US" altLang="en-US" sz="2400" b="1" dirty="0" smtClean="0"/>
              <a:t>, go to the NRMP home page and log into the </a:t>
            </a:r>
            <a:r>
              <a:rPr lang="en-US" altLang="en-US" sz="2400" b="1" i="1" dirty="0"/>
              <a:t>Registration, Ranking, and Results </a:t>
            </a:r>
            <a:r>
              <a:rPr lang="en-US" altLang="en-US" sz="2400" b="1" i="1" dirty="0" smtClean="0"/>
              <a:t>(</a:t>
            </a:r>
            <a:r>
              <a:rPr lang="en-US" sz="2400" b="1" i="1" dirty="0"/>
              <a:t>R3</a:t>
            </a:r>
            <a:r>
              <a:rPr lang="en-US" sz="2400" b="1" i="1" baseline="30000" dirty="0"/>
              <a:t>®</a:t>
            </a:r>
            <a:r>
              <a:rPr lang="en-US" altLang="en-US" sz="2400" b="1" i="1" dirty="0" smtClean="0"/>
              <a:t>) </a:t>
            </a:r>
            <a:r>
              <a:rPr lang="en-US" altLang="en-US" sz="2400" b="1" dirty="0" smtClean="0"/>
              <a:t>system</a:t>
            </a:r>
            <a:r>
              <a:rPr lang="en-US" altLang="en-US" sz="2400" b="1" i="1" dirty="0" smtClean="0"/>
              <a:t>.</a:t>
            </a:r>
            <a:r>
              <a:rPr lang="en-US" altLang="en-US" sz="2400" b="1" dirty="0" smtClean="0"/>
              <a:t> </a:t>
            </a:r>
            <a:r>
              <a:rPr lang="en-US" altLang="en-US" sz="2400" b="1" dirty="0" smtClean="0">
                <a:solidFill>
                  <a:schemeClr val="accent1"/>
                </a:solidFill>
              </a:rPr>
              <a:t>To enter your ROL, click on “My Rank Order List” via the top menu option or the left menu option</a:t>
            </a:r>
          </a:p>
          <a:p>
            <a:pPr marL="457200" indent="-457200">
              <a:spcBef>
                <a:spcPct val="30000"/>
              </a:spcBef>
              <a:buClrTx/>
              <a:buFont typeface="Wingdings" panose="05000000000000000000" pitchFamily="2" charset="2"/>
              <a:buChar char="ü"/>
            </a:pPr>
            <a:r>
              <a:rPr lang="en-US" altLang="en-US" sz="2400" b="1" dirty="0" smtClean="0">
                <a:solidFill>
                  <a:schemeClr val="accent1"/>
                </a:solidFill>
              </a:rPr>
              <a:t>The ROL page has two tabs – the “Primary Rank Order List” tab, where you maintain your ordered list, and the “Find &amp; Add Programs” tab, where you can search for programs to add to your list</a:t>
            </a:r>
          </a:p>
          <a:p>
            <a:pPr marL="457200" indent="-457200">
              <a:spcBef>
                <a:spcPct val="30000"/>
              </a:spcBef>
              <a:buClrTx/>
              <a:buFont typeface="Wingdings" panose="05000000000000000000" pitchFamily="2" charset="2"/>
              <a:buChar char="ü"/>
            </a:pPr>
            <a:r>
              <a:rPr lang="en-US" altLang="en-US" sz="2400" b="1" dirty="0" smtClean="0">
                <a:solidFill>
                  <a:schemeClr val="accent1"/>
                </a:solidFill>
              </a:rPr>
              <a:t>You may enter programs on the “Primary Rank Order List” by entering the program’s NRMP program code or by searching for them in the “Find/Add Programs” </a:t>
            </a:r>
            <a:r>
              <a:rPr lang="en-US" altLang="en-US" sz="2400" b="1" dirty="0" smtClean="0">
                <a:solidFill>
                  <a:schemeClr val="accent1"/>
                </a:solidFill>
              </a:rPr>
              <a:t>tab.</a:t>
            </a:r>
          </a:p>
          <a:p>
            <a:pPr marL="457200" indent="-457200">
              <a:spcBef>
                <a:spcPct val="30000"/>
              </a:spcBef>
              <a:buClrTx/>
              <a:buFont typeface="Wingdings" panose="05000000000000000000" pitchFamily="2" charset="2"/>
              <a:buChar char="ü"/>
            </a:pPr>
            <a:r>
              <a:rPr lang="en-US" sz="2400" b="1" u="sng" dirty="0" smtClean="0"/>
              <a:t>Reminder</a:t>
            </a:r>
            <a:r>
              <a:rPr lang="en-US" sz="2400" b="1" dirty="0" smtClean="0"/>
              <a:t> </a:t>
            </a:r>
            <a:r>
              <a:rPr lang="en-US" sz="2400" b="1" dirty="0"/>
              <a:t>- after 20 minutes of inactivity, your session will expire and you will be logged out. Please save often to avoid losing any changes</a:t>
            </a:r>
          </a:p>
          <a:p>
            <a:pPr marL="457200" indent="-457200">
              <a:spcBef>
                <a:spcPct val="30000"/>
              </a:spcBef>
              <a:buClrTx/>
              <a:buFont typeface="Wingdings" panose="05000000000000000000" pitchFamily="2" charset="2"/>
              <a:buChar char="ü"/>
            </a:pPr>
            <a:endParaRPr lang="en-US" altLang="en-US" sz="2400" b="1" dirty="0" smtClean="0">
              <a:solidFill>
                <a:schemeClr val="accent1"/>
              </a:solidFill>
            </a:endParaRPr>
          </a:p>
          <a:p>
            <a:pPr marL="457200" indent="-457200">
              <a:spcBef>
                <a:spcPct val="30000"/>
              </a:spcBef>
              <a:buClrTx/>
              <a:buFont typeface="Wingdings" panose="05000000000000000000" pitchFamily="2" charset="2"/>
              <a:buChar char="ü"/>
            </a:pPr>
            <a:endParaRPr lang="en-US" altLang="en-US" sz="24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648200"/>
          </a:xfrm>
        </p:spPr>
        <p:txBody>
          <a:bodyPr/>
          <a:lstStyle/>
          <a:p>
            <a:pPr algn="ctr"/>
            <a:r>
              <a:rPr lang="en-US" sz="6000" b="1" i="1" dirty="0" smtClean="0">
                <a:solidFill>
                  <a:schemeClr val="tx1"/>
                </a:solidFill>
              </a:rPr>
              <a:t>“What is this Supplemental Rank Order List that just popped up?” </a:t>
            </a:r>
            <a:endParaRPr lang="en-US" sz="6000" b="1" i="1" dirty="0">
              <a:solidFill>
                <a:schemeClr val="tx1"/>
              </a:solidFill>
            </a:endParaRPr>
          </a:p>
        </p:txBody>
      </p:sp>
    </p:spTree>
    <p:extLst>
      <p:ext uri="{BB962C8B-B14F-4D97-AF65-F5344CB8AC3E}">
        <p14:creationId xmlns:p14="http://schemas.microsoft.com/office/powerpoint/2010/main" val="2652177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76200" y="609600"/>
            <a:ext cx="1447800" cy="5943600"/>
          </a:xfrm>
        </p:spPr>
        <p:txBody>
          <a:bodyPr/>
          <a:lstStyle/>
          <a:p>
            <a:pPr algn="ctr"/>
            <a:r>
              <a:rPr lang="en-US" altLang="en-US" sz="4400" b="1" i="1" dirty="0" smtClean="0">
                <a:solidFill>
                  <a:schemeClr val="accent1"/>
                </a:solidFill>
              </a:rPr>
              <a:t>Creating a Supplemental Rank Order List</a:t>
            </a:r>
          </a:p>
        </p:txBody>
      </p:sp>
      <p:sp>
        <p:nvSpPr>
          <p:cNvPr id="16387" name="Content Placeholder 2"/>
          <p:cNvSpPr>
            <a:spLocks noGrp="1"/>
          </p:cNvSpPr>
          <p:nvPr>
            <p:ph type="body" sz="half" idx="2"/>
          </p:nvPr>
        </p:nvSpPr>
        <p:spPr>
          <a:xfrm>
            <a:off x="1676400" y="856488"/>
            <a:ext cx="7315200" cy="5687568"/>
          </a:xfrm>
        </p:spPr>
        <p:txBody>
          <a:bodyPr/>
          <a:lstStyle/>
          <a:p>
            <a:pPr marL="342900" indent="-342900">
              <a:buClrTx/>
              <a:buFont typeface="Wingdings" panose="05000000000000000000" pitchFamily="2" charset="2"/>
              <a:buChar char="ü"/>
              <a:defRPr/>
            </a:pPr>
            <a:r>
              <a:rPr lang="en-US" altLang="en-US" sz="2400" b="1" dirty="0" smtClean="0">
                <a:solidFill>
                  <a:schemeClr val="accent1"/>
                </a:solidFill>
              </a:rPr>
              <a:t>When an advanced program (PGY-2) is entered on the primary ROL, a box appears under “Supplemental List”  so the applicant may create a list of preliminary or transitional programs for the PGY-1 year of training</a:t>
            </a:r>
          </a:p>
          <a:p>
            <a:pPr marL="342900" indent="-342900">
              <a:buClrTx/>
              <a:buFont typeface="Wingdings" panose="05000000000000000000" pitchFamily="2" charset="2"/>
              <a:buChar char="ü"/>
              <a:defRPr/>
            </a:pPr>
            <a:endParaRPr lang="en-US" altLang="en-US" sz="1000" b="1" dirty="0" smtClean="0">
              <a:solidFill>
                <a:schemeClr val="accent1"/>
              </a:solidFill>
            </a:endParaRPr>
          </a:p>
          <a:p>
            <a:pPr marL="342900" indent="-342900">
              <a:buClrTx/>
              <a:buFont typeface="Wingdings" panose="05000000000000000000" pitchFamily="2" charset="2"/>
              <a:buChar char="ü"/>
              <a:defRPr/>
            </a:pPr>
            <a:r>
              <a:rPr lang="en-US" altLang="en-US" sz="2400" b="1" dirty="0" smtClean="0">
                <a:solidFill>
                  <a:schemeClr val="accent1"/>
                </a:solidFill>
              </a:rPr>
              <a:t>Supplemental ROL’s are used in the Match only if the applicant is matched to an advanced program linked to that supplemental list</a:t>
            </a:r>
          </a:p>
          <a:p>
            <a:pPr marL="342900" indent="-342900">
              <a:buClrTx/>
              <a:buFont typeface="Wingdings" panose="05000000000000000000" pitchFamily="2" charset="2"/>
              <a:buChar char="ü"/>
              <a:defRPr/>
            </a:pPr>
            <a:endParaRPr lang="en-US" altLang="en-US" sz="1000" b="1" dirty="0" smtClean="0">
              <a:solidFill>
                <a:schemeClr val="accent1"/>
              </a:solidFill>
            </a:endParaRPr>
          </a:p>
          <a:p>
            <a:pPr marL="342900" indent="-342900">
              <a:buClrTx/>
              <a:buFont typeface="Wingdings" panose="05000000000000000000" pitchFamily="2" charset="2"/>
              <a:buChar char="ü"/>
              <a:defRPr/>
            </a:pPr>
            <a:r>
              <a:rPr lang="en-US" altLang="en-US" sz="2400" b="1" dirty="0" smtClean="0">
                <a:solidFill>
                  <a:schemeClr val="accent1"/>
                </a:solidFill>
              </a:rPr>
              <a:t>For your first supplemental list, select “New” from the dropdown list under “</a:t>
            </a:r>
            <a:r>
              <a:rPr lang="en-US" altLang="en-US" sz="2400" b="1" dirty="0" err="1" smtClean="0">
                <a:solidFill>
                  <a:schemeClr val="accent1"/>
                </a:solidFill>
              </a:rPr>
              <a:t>Supp</a:t>
            </a:r>
            <a:r>
              <a:rPr lang="en-US" altLang="en-US" sz="2400" b="1" dirty="0" smtClean="0">
                <a:solidFill>
                  <a:schemeClr val="accent1"/>
                </a:solidFill>
              </a:rPr>
              <a:t> List” and a new screen will  appear automatically. Then enter the codes for PGY-1 programs for this supplemental list. The first list created will be List A, the second List B, etc.</a:t>
            </a:r>
          </a:p>
          <a:p>
            <a:pPr marL="342900" indent="-342900">
              <a:buClrTx/>
              <a:buFont typeface="Wingdings" panose="05000000000000000000" pitchFamily="2" charset="2"/>
              <a:buChar char="ü"/>
              <a:defRPr/>
            </a:pPr>
            <a:endParaRPr lang="en-US" altLang="en-US" sz="1000" b="1" dirty="0" smtClean="0">
              <a:solidFill>
                <a:schemeClr val="accent1"/>
              </a:solidFill>
            </a:endParaRPr>
          </a:p>
          <a:p>
            <a:pPr marL="342900" indent="-342900">
              <a:buClrTx/>
              <a:buFont typeface="Wingdings" panose="05000000000000000000" pitchFamily="2" charset="2"/>
              <a:buChar char="ü"/>
              <a:defRPr/>
            </a:pPr>
            <a:r>
              <a:rPr lang="en-US" altLang="en-US" sz="2400" b="1" dirty="0" smtClean="0">
                <a:solidFill>
                  <a:schemeClr val="accent1"/>
                </a:solidFill>
              </a:rPr>
              <a:t>Attach a supplemental list to each advanced program on your primary rank order list</a:t>
            </a:r>
          </a:p>
          <a:p>
            <a:pPr marL="0" indent="0">
              <a:spcBef>
                <a:spcPct val="30000"/>
              </a:spcBef>
              <a:buClrTx/>
              <a:buFontTx/>
              <a:buChar char="•"/>
              <a:defRPr/>
            </a:pPr>
            <a:endParaRPr lang="en-US" altLang="en-US" sz="1600" dirty="0" smtClean="0">
              <a:solidFill>
                <a:srgbClr val="000000"/>
              </a:solidFill>
              <a:latin typeface="Arial" panose="020B0604020202020204" pitchFamily="34" charset="0"/>
            </a:endParaRPr>
          </a:p>
          <a:p>
            <a:pPr marL="0" indent="0">
              <a:spcBef>
                <a:spcPct val="30000"/>
              </a:spcBef>
              <a:buClrTx/>
              <a:buFontTx/>
              <a:buChar char="•"/>
              <a:defRPr/>
            </a:pPr>
            <a:endParaRPr lang="en-US" altLang="en-US" sz="1200" dirty="0" smtClean="0">
              <a:solidFill>
                <a:srgbClr val="000000"/>
              </a:solidFill>
              <a:latin typeface="Arial" panose="020B0604020202020204" pitchFamily="34" charset="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648200"/>
          </a:xfrm>
        </p:spPr>
        <p:txBody>
          <a:bodyPr/>
          <a:lstStyle/>
          <a:p>
            <a:pPr algn="ctr"/>
            <a:r>
              <a:rPr lang="en-US" sz="6000" b="1" i="1" dirty="0" smtClean="0">
                <a:solidFill>
                  <a:schemeClr val="tx1"/>
                </a:solidFill>
              </a:rPr>
              <a:t>“How do I submit my</a:t>
            </a:r>
            <a:br>
              <a:rPr lang="en-US" sz="6000" b="1" i="1" dirty="0" smtClean="0">
                <a:solidFill>
                  <a:schemeClr val="tx1"/>
                </a:solidFill>
              </a:rPr>
            </a:br>
            <a:r>
              <a:rPr lang="en-US" sz="6000" b="1" i="1" dirty="0" smtClean="0">
                <a:solidFill>
                  <a:schemeClr val="tx1"/>
                </a:solidFill>
              </a:rPr>
              <a:t>Rank Order List?”</a:t>
            </a:r>
            <a:endParaRPr lang="en-US" sz="6000" b="1" i="1" dirty="0">
              <a:solidFill>
                <a:schemeClr val="tx1"/>
              </a:solidFill>
            </a:endParaRPr>
          </a:p>
        </p:txBody>
      </p:sp>
    </p:spTree>
    <p:extLst>
      <p:ext uri="{BB962C8B-B14F-4D97-AF65-F5344CB8AC3E}">
        <p14:creationId xmlns:p14="http://schemas.microsoft.com/office/powerpoint/2010/main" val="169378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4384" y="685800"/>
            <a:ext cx="1447800" cy="5867400"/>
          </a:xfrm>
        </p:spPr>
        <p:txBody>
          <a:bodyPr/>
          <a:lstStyle/>
          <a:p>
            <a:pPr algn="ctr"/>
            <a:r>
              <a:rPr lang="en-US" altLang="en-US" sz="4800" b="1" i="1" dirty="0" smtClean="0">
                <a:solidFill>
                  <a:schemeClr val="accent1"/>
                </a:solidFill>
              </a:rPr>
              <a:t>Certifying a Rank Order List</a:t>
            </a:r>
          </a:p>
        </p:txBody>
      </p:sp>
      <p:sp>
        <p:nvSpPr>
          <p:cNvPr id="17411" name="Content Placeholder 2"/>
          <p:cNvSpPr>
            <a:spLocks noGrp="1"/>
          </p:cNvSpPr>
          <p:nvPr>
            <p:ph type="body" sz="half" idx="2"/>
          </p:nvPr>
        </p:nvSpPr>
        <p:spPr>
          <a:xfrm>
            <a:off x="1600200" y="685800"/>
            <a:ext cx="7467600" cy="5943600"/>
          </a:xfrm>
        </p:spPr>
        <p:txBody>
          <a:bodyPr/>
          <a:lstStyle/>
          <a:p>
            <a:pPr marL="457200" indent="-457200">
              <a:spcBef>
                <a:spcPct val="30000"/>
              </a:spcBef>
              <a:buClrTx/>
              <a:buFont typeface="Wingdings" panose="05000000000000000000" pitchFamily="2" charset="2"/>
              <a:buChar char="ü"/>
              <a:defRPr/>
            </a:pPr>
            <a:r>
              <a:rPr lang="en-US" altLang="en-US" sz="2300" b="1" dirty="0" smtClean="0">
                <a:solidFill>
                  <a:schemeClr val="accent1"/>
                </a:solidFill>
              </a:rPr>
              <a:t>When you have completed your rank order list entry, you MUST CERTIFY IT – that tells the NRMP that your ROL is ready to be used in the Match</a:t>
            </a:r>
          </a:p>
          <a:p>
            <a:pPr marL="457200" indent="-457200">
              <a:buClrTx/>
              <a:buFont typeface="Wingdings" panose="05000000000000000000" pitchFamily="2" charset="2"/>
              <a:buChar char="ü"/>
              <a:defRPr/>
            </a:pPr>
            <a:endParaRPr lang="en-US" altLang="en-US" sz="1000" b="1" dirty="0" smtClean="0">
              <a:solidFill>
                <a:schemeClr val="accent1"/>
              </a:solidFill>
            </a:endParaRPr>
          </a:p>
          <a:p>
            <a:pPr marL="457200" indent="-457200">
              <a:buClrTx/>
              <a:buFont typeface="Wingdings" panose="05000000000000000000" pitchFamily="2" charset="2"/>
              <a:buChar char="ü"/>
              <a:defRPr/>
            </a:pPr>
            <a:r>
              <a:rPr lang="en-US" altLang="en-US" sz="2300" b="1" dirty="0">
                <a:solidFill>
                  <a:schemeClr val="accent1"/>
                </a:solidFill>
              </a:rPr>
              <a:t>C</a:t>
            </a:r>
            <a:r>
              <a:rPr lang="en-US" altLang="en-US" sz="2300" b="1" dirty="0" smtClean="0">
                <a:solidFill>
                  <a:schemeClr val="accent1"/>
                </a:solidFill>
              </a:rPr>
              <a:t>lick on “Certify List”, enter your password and click on “Submit” - match status changes from “Ranking” to “Certified”. It’s good to print a copy for your records</a:t>
            </a:r>
          </a:p>
          <a:p>
            <a:pPr marL="457200" indent="-457200">
              <a:buClrTx/>
              <a:buFont typeface="Wingdings" panose="05000000000000000000" pitchFamily="2" charset="2"/>
              <a:buChar char="ü"/>
              <a:defRPr/>
            </a:pPr>
            <a:endParaRPr lang="en-US" altLang="en-US" sz="1000" b="1" dirty="0">
              <a:solidFill>
                <a:schemeClr val="accent1"/>
              </a:solidFill>
            </a:endParaRPr>
          </a:p>
          <a:p>
            <a:pPr marL="457200" indent="-457200">
              <a:buClrTx/>
              <a:buFont typeface="Wingdings" panose="05000000000000000000" pitchFamily="2" charset="2"/>
              <a:buChar char="ü"/>
              <a:defRPr/>
            </a:pPr>
            <a:r>
              <a:rPr lang="en-US" altLang="en-US" sz="2300" b="1" dirty="0" smtClean="0">
                <a:solidFill>
                  <a:schemeClr val="accent1"/>
                </a:solidFill>
              </a:rPr>
              <a:t>When you certify your ROL, you enter into a </a:t>
            </a:r>
            <a:r>
              <a:rPr lang="en-US" altLang="en-US" sz="2300" b="1" u="sng" dirty="0" smtClean="0">
                <a:solidFill>
                  <a:schemeClr val="accent1"/>
                </a:solidFill>
              </a:rPr>
              <a:t>binding commitment</a:t>
            </a:r>
            <a:r>
              <a:rPr lang="en-US" altLang="en-US" sz="2300" b="1" dirty="0" smtClean="0">
                <a:solidFill>
                  <a:schemeClr val="accent1"/>
                </a:solidFill>
              </a:rPr>
              <a:t> to accept a position should a Match occur and to begin training on the date specified in the appointment contract</a:t>
            </a:r>
          </a:p>
          <a:p>
            <a:pPr marL="457200" indent="-457200">
              <a:buClrTx/>
              <a:buFont typeface="Wingdings" panose="05000000000000000000" pitchFamily="2" charset="2"/>
              <a:buChar char="ü"/>
              <a:defRPr/>
            </a:pPr>
            <a:endParaRPr lang="en-US" altLang="en-US" sz="1000" b="1" dirty="0" smtClean="0">
              <a:solidFill>
                <a:srgbClr val="FFFFFF"/>
              </a:solidFill>
            </a:endParaRPr>
          </a:p>
          <a:p>
            <a:pPr marL="457200" indent="-457200">
              <a:buClrTx/>
              <a:buFont typeface="Wingdings" panose="05000000000000000000" pitchFamily="2" charset="2"/>
              <a:buChar char="ü"/>
              <a:defRPr/>
            </a:pPr>
            <a:r>
              <a:rPr lang="en-US" altLang="en-US" sz="2300" b="1" dirty="0" smtClean="0">
                <a:solidFill>
                  <a:srgbClr val="FFFFFF"/>
                </a:solidFill>
              </a:rPr>
              <a:t>Plan </a:t>
            </a:r>
            <a:r>
              <a:rPr lang="en-US" altLang="en-US" sz="2300" b="1" dirty="0">
                <a:solidFill>
                  <a:srgbClr val="FFFFFF"/>
                </a:solidFill>
              </a:rPr>
              <a:t>to certify your list several days before the deadline, as the servers will likely become overloaded on Feb. </a:t>
            </a:r>
            <a:r>
              <a:rPr lang="en-US" altLang="en-US" sz="2300" b="1" dirty="0" smtClean="0">
                <a:solidFill>
                  <a:srgbClr val="FFFFFF"/>
                </a:solidFill>
              </a:rPr>
              <a:t>20</a:t>
            </a:r>
            <a:r>
              <a:rPr lang="en-US" altLang="en-US" sz="2300" b="1" baseline="30000" dirty="0" smtClean="0">
                <a:solidFill>
                  <a:srgbClr val="FFFFFF"/>
                </a:solidFill>
              </a:rPr>
              <a:t>th</a:t>
            </a:r>
            <a:r>
              <a:rPr lang="en-US" altLang="en-US" sz="2300" b="1" dirty="0" smtClean="0">
                <a:solidFill>
                  <a:srgbClr val="FFFFFF"/>
                </a:solidFill>
              </a:rPr>
              <a:t>  </a:t>
            </a:r>
            <a:endParaRPr lang="en-US" altLang="en-US" sz="2300" b="1" dirty="0" smtClean="0">
              <a:solidFill>
                <a:srgbClr val="FFFFFF"/>
              </a:solidFill>
            </a:endParaRPr>
          </a:p>
          <a:p>
            <a:pPr marL="457200" indent="-457200">
              <a:buClrTx/>
              <a:buFont typeface="Wingdings" panose="05000000000000000000" pitchFamily="2" charset="2"/>
              <a:buChar char="ü"/>
              <a:defRPr/>
            </a:pPr>
            <a:endParaRPr lang="en-US" altLang="en-US" sz="1000" b="1" dirty="0">
              <a:solidFill>
                <a:srgbClr val="FFFFFF"/>
              </a:solidFill>
            </a:endParaRPr>
          </a:p>
          <a:p>
            <a:pPr marL="457200" indent="-457200">
              <a:buClrTx/>
              <a:buFont typeface="Wingdings" panose="05000000000000000000" pitchFamily="2" charset="2"/>
              <a:buChar char="ü"/>
              <a:defRPr/>
            </a:pPr>
            <a:r>
              <a:rPr lang="en-US" altLang="en-US" sz="2300" b="1" dirty="0" smtClean="0">
                <a:solidFill>
                  <a:srgbClr val="FFFFFF"/>
                </a:solidFill>
              </a:rPr>
              <a:t>***Even </a:t>
            </a:r>
            <a:r>
              <a:rPr lang="en-US" altLang="en-US" sz="2300" b="1" dirty="0" smtClean="0">
                <a:solidFill>
                  <a:srgbClr val="FFFFFF"/>
                </a:solidFill>
              </a:rPr>
              <a:t>after certifying your ROL, your </a:t>
            </a:r>
            <a:r>
              <a:rPr lang="en-US" altLang="en-US" sz="2300" b="1" dirty="0">
                <a:solidFill>
                  <a:srgbClr val="FFFFFF"/>
                </a:solidFill>
              </a:rPr>
              <a:t>verification status will show as “not verified” – our office will verify your graduation status before the ROL </a:t>
            </a:r>
            <a:r>
              <a:rPr lang="en-US" altLang="en-US" sz="2300" b="1" dirty="0" smtClean="0">
                <a:solidFill>
                  <a:srgbClr val="FFFFFF"/>
                </a:solidFill>
              </a:rPr>
              <a:t>deadline</a:t>
            </a:r>
          </a:p>
          <a:p>
            <a:pPr marL="457200" indent="-457200">
              <a:buClrTx/>
              <a:buFont typeface="Wingdings" panose="05000000000000000000" pitchFamily="2" charset="2"/>
              <a:buChar char="ü"/>
              <a:defRPr/>
            </a:pPr>
            <a:endParaRPr lang="en-US" altLang="en-US" sz="1000" b="1" dirty="0" smtClean="0">
              <a:solidFill>
                <a:srgbClr val="FFFFFF"/>
              </a:solidFill>
            </a:endParaRPr>
          </a:p>
          <a:p>
            <a:pPr marL="457200" indent="-457200">
              <a:buClrTx/>
              <a:buFont typeface="Wingdings" panose="05000000000000000000" pitchFamily="2" charset="2"/>
              <a:buChar char="ü"/>
              <a:defRPr/>
            </a:pPr>
            <a:endParaRPr lang="en-US" altLang="en-US" sz="2300" b="1" dirty="0">
              <a:solidFill>
                <a:srgbClr val="FFFFFF"/>
              </a:solidFill>
            </a:endParaRPr>
          </a:p>
          <a:p>
            <a:pPr marL="457200" indent="-457200">
              <a:spcBef>
                <a:spcPct val="30000"/>
              </a:spcBef>
              <a:buClrTx/>
              <a:buFont typeface="Wingdings" panose="05000000000000000000" pitchFamily="2" charset="2"/>
              <a:buChar char="ü"/>
              <a:defRPr/>
            </a:pPr>
            <a:endParaRPr lang="en-US" altLang="en-US" sz="2600" dirty="0" smtClean="0">
              <a:solidFill>
                <a:schemeClr val="accent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648200"/>
          </a:xfrm>
        </p:spPr>
        <p:txBody>
          <a:bodyPr/>
          <a:lstStyle/>
          <a:p>
            <a:pPr algn="ctr"/>
            <a:r>
              <a:rPr lang="en-US" sz="6000" b="1" i="1" dirty="0" smtClean="0">
                <a:solidFill>
                  <a:schemeClr val="tx1"/>
                </a:solidFill>
              </a:rPr>
              <a:t>“I think I want to change my list – can I do that?”</a:t>
            </a:r>
            <a:endParaRPr lang="en-US" sz="6000" b="1" i="1" dirty="0">
              <a:solidFill>
                <a:schemeClr val="tx1"/>
              </a:solidFill>
            </a:endParaRPr>
          </a:p>
        </p:txBody>
      </p:sp>
    </p:spTree>
    <p:extLst>
      <p:ext uri="{BB962C8B-B14F-4D97-AF65-F5344CB8AC3E}">
        <p14:creationId xmlns:p14="http://schemas.microsoft.com/office/powerpoint/2010/main" val="40460926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6200" y="685800"/>
            <a:ext cx="1524000" cy="5867400"/>
          </a:xfrm>
        </p:spPr>
        <p:txBody>
          <a:bodyPr/>
          <a:lstStyle/>
          <a:p>
            <a:pPr algn="ctr">
              <a:defRPr/>
            </a:pPr>
            <a:r>
              <a:rPr lang="en-US" altLang="en-US" sz="4800" b="1" i="1" dirty="0" smtClean="0">
                <a:solidFill>
                  <a:schemeClr val="accent1"/>
                </a:solidFill>
                <a:latin typeface="+mn-lt"/>
              </a:rPr>
              <a:t>Making Changes to a Rank Order List</a:t>
            </a:r>
          </a:p>
        </p:txBody>
      </p:sp>
      <p:sp>
        <p:nvSpPr>
          <p:cNvPr id="16387" name="Content Placeholder 2"/>
          <p:cNvSpPr>
            <a:spLocks noGrp="1"/>
          </p:cNvSpPr>
          <p:nvPr>
            <p:ph type="body" sz="half" idx="2"/>
          </p:nvPr>
        </p:nvSpPr>
        <p:spPr>
          <a:xfrm>
            <a:off x="1600200" y="609600"/>
            <a:ext cx="7391400" cy="6019800"/>
          </a:xfrm>
        </p:spPr>
        <p:txBody>
          <a:bodyPr/>
          <a:lstStyle/>
          <a:p>
            <a:pPr marL="342900" indent="-342900">
              <a:buClrTx/>
              <a:buFont typeface="Wingdings" panose="05000000000000000000" pitchFamily="2" charset="2"/>
              <a:buChar char="ü"/>
            </a:pPr>
            <a:r>
              <a:rPr lang="en-US" altLang="en-US" sz="2600" b="1" dirty="0" smtClean="0">
                <a:solidFill>
                  <a:schemeClr val="accent1"/>
                </a:solidFill>
              </a:rPr>
              <a:t>You can make changes after a ROL is certified, up until the ROL deadline, but you must re-certify the ROL after each</a:t>
            </a:r>
          </a:p>
          <a:p>
            <a:pPr marL="342900" indent="-342900">
              <a:buClrTx/>
              <a:buFont typeface="Wingdings" panose="05000000000000000000" pitchFamily="2" charset="2"/>
              <a:buChar char="ü"/>
            </a:pPr>
            <a:endParaRPr lang="en-US" altLang="en-US" sz="1000" b="1" dirty="0" smtClean="0">
              <a:solidFill>
                <a:schemeClr val="accent1"/>
              </a:solidFill>
            </a:endParaRPr>
          </a:p>
          <a:p>
            <a:pPr marL="342900" indent="-342900">
              <a:buClrTx/>
              <a:buFont typeface="Wingdings" panose="05000000000000000000" pitchFamily="2" charset="2"/>
              <a:buChar char="ü"/>
            </a:pPr>
            <a:r>
              <a:rPr lang="en-US" altLang="en-US" sz="2600" b="1" dirty="0" smtClean="0">
                <a:solidFill>
                  <a:schemeClr val="accent1"/>
                </a:solidFill>
              </a:rPr>
              <a:t>The System does NOT save any version(s) of previously certified ROL’s.  It saves only the version you see on the My Rank Order List page </a:t>
            </a:r>
          </a:p>
          <a:p>
            <a:pPr marL="342900" indent="-342900">
              <a:buClrTx/>
              <a:buFont typeface="Wingdings" panose="05000000000000000000" pitchFamily="2" charset="2"/>
              <a:buChar char="ü"/>
            </a:pPr>
            <a:endParaRPr lang="en-US" altLang="en-US" sz="1000" b="1" dirty="0" smtClean="0">
              <a:solidFill>
                <a:schemeClr val="accent1"/>
              </a:solidFill>
            </a:endParaRPr>
          </a:p>
          <a:p>
            <a:pPr marL="342900" indent="-342900">
              <a:buClrTx/>
              <a:buFont typeface="Wingdings" panose="05000000000000000000" pitchFamily="2" charset="2"/>
              <a:buChar char="ü"/>
            </a:pPr>
            <a:r>
              <a:rPr lang="en-US" altLang="en-US" sz="2600" b="1" dirty="0" smtClean="0">
                <a:solidFill>
                  <a:schemeClr val="accent1"/>
                </a:solidFill>
              </a:rPr>
              <a:t>When ANY change is made, your list returns to ranking status and there is no record of that earlier certified list. You MUST re-certify your list before the deadline for it to be used in the Match</a:t>
            </a:r>
          </a:p>
          <a:p>
            <a:pPr marL="342900" indent="-342900">
              <a:buClrTx/>
              <a:buFont typeface="Wingdings" panose="05000000000000000000" pitchFamily="2" charset="2"/>
              <a:buChar char="ü"/>
            </a:pPr>
            <a:endParaRPr lang="en-US" altLang="en-US" sz="1000" b="1" dirty="0" smtClean="0">
              <a:solidFill>
                <a:schemeClr val="accent1"/>
              </a:solidFill>
            </a:endParaRPr>
          </a:p>
          <a:p>
            <a:pPr marL="342900" indent="-342900">
              <a:buClrTx/>
              <a:buFont typeface="Wingdings" panose="05000000000000000000" pitchFamily="2" charset="2"/>
              <a:buChar char="ü"/>
            </a:pPr>
            <a:r>
              <a:rPr lang="en-US" altLang="en-US" sz="2600" b="1" dirty="0" smtClean="0">
                <a:solidFill>
                  <a:schemeClr val="accent1"/>
                </a:solidFill>
              </a:rPr>
              <a:t>The ranking deadline is 8:00 p.m. CST on Wed., Feb. </a:t>
            </a:r>
            <a:r>
              <a:rPr lang="en-US" altLang="en-US" sz="2600" b="1" dirty="0" smtClean="0">
                <a:solidFill>
                  <a:schemeClr val="accent1"/>
                </a:solidFill>
              </a:rPr>
              <a:t>20</a:t>
            </a:r>
            <a:r>
              <a:rPr lang="en-US" altLang="en-US" sz="2600" b="1" baseline="30000" dirty="0" smtClean="0">
                <a:solidFill>
                  <a:schemeClr val="accent1"/>
                </a:solidFill>
              </a:rPr>
              <a:t>th</a:t>
            </a:r>
            <a:r>
              <a:rPr lang="en-US" altLang="en-US" sz="2600" b="1" dirty="0" smtClean="0">
                <a:solidFill>
                  <a:schemeClr val="accent1"/>
                </a:solidFill>
              </a:rPr>
              <a:t>.  </a:t>
            </a:r>
            <a:r>
              <a:rPr lang="en-US" altLang="en-US" sz="2600" b="1" dirty="0" smtClean="0">
                <a:solidFill>
                  <a:schemeClr val="accent1"/>
                </a:solidFill>
              </a:rPr>
              <a:t>Your list must be certified at that time. Our office will be checking to make sure each student has a certified list before the ROL deadline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724400"/>
          </a:xfrm>
        </p:spPr>
        <p:txBody>
          <a:bodyPr/>
          <a:lstStyle/>
          <a:p>
            <a:pPr algn="ctr"/>
            <a:r>
              <a:rPr lang="en-US" sz="6000" b="1" i="1" dirty="0" smtClean="0">
                <a:solidFill>
                  <a:schemeClr val="tx1"/>
                </a:solidFill>
              </a:rPr>
              <a:t>“How does the Match actually work?”</a:t>
            </a:r>
            <a:endParaRPr lang="en-US" sz="6000" b="1" i="1" dirty="0">
              <a:solidFill>
                <a:schemeClr val="tx1"/>
              </a:solidFill>
            </a:endParaRPr>
          </a:p>
        </p:txBody>
      </p:sp>
    </p:spTree>
    <p:extLst>
      <p:ext uri="{BB962C8B-B14F-4D97-AF65-F5344CB8AC3E}">
        <p14:creationId xmlns:p14="http://schemas.microsoft.com/office/powerpoint/2010/main" val="2458591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a:xfrm>
            <a:off x="118872" y="685800"/>
            <a:ext cx="1524000" cy="5867400"/>
          </a:xfrm>
        </p:spPr>
        <p:txBody>
          <a:bodyPr/>
          <a:lstStyle/>
          <a:p>
            <a:pPr algn="ctr" eaLnBrk="1" hangingPunct="1"/>
            <a:r>
              <a:rPr lang="en-US" altLang="en-US" sz="4800" b="1" i="1" dirty="0" smtClean="0">
                <a:solidFill>
                  <a:schemeClr val="tx1"/>
                </a:solidFill>
              </a:rPr>
              <a:t>How the Match Algorithm Works</a:t>
            </a:r>
          </a:p>
        </p:txBody>
      </p:sp>
      <p:sp>
        <p:nvSpPr>
          <p:cNvPr id="17411" name="Rectangle 3"/>
          <p:cNvSpPr>
            <a:spLocks noGrp="1" noChangeArrowheads="1"/>
          </p:cNvSpPr>
          <p:nvPr>
            <p:ph type="body" sz="half" idx="2"/>
          </p:nvPr>
        </p:nvSpPr>
        <p:spPr>
          <a:xfrm>
            <a:off x="1752600" y="676656"/>
            <a:ext cx="7239000" cy="5867400"/>
          </a:xfrm>
        </p:spPr>
        <p:txBody>
          <a:bodyPr/>
          <a:lstStyle/>
          <a:p>
            <a:pPr marL="342900" indent="-342900">
              <a:spcBef>
                <a:spcPct val="50000"/>
              </a:spcBef>
              <a:buClr>
                <a:schemeClr val="accent1"/>
              </a:buClr>
              <a:buFont typeface="Wingdings" panose="05000000000000000000" pitchFamily="2" charset="2"/>
              <a:buChar char="ü"/>
            </a:pPr>
            <a:r>
              <a:rPr lang="en-US" altLang="en-US" sz="2500" b="1" dirty="0" smtClean="0"/>
              <a:t>Applicants and programs create rank order lists</a:t>
            </a:r>
          </a:p>
          <a:p>
            <a:pPr marL="342900" indent="-342900">
              <a:spcBef>
                <a:spcPct val="50000"/>
              </a:spcBef>
              <a:buClr>
                <a:schemeClr val="accent1"/>
              </a:buClr>
              <a:buFont typeface="Wingdings" panose="05000000000000000000" pitchFamily="2" charset="2"/>
              <a:buChar char="ü"/>
            </a:pPr>
            <a:r>
              <a:rPr lang="en-US" altLang="en-US" sz="2500" b="1" dirty="0" smtClean="0"/>
              <a:t>The system starts with an attempt to place an applicant in the program they ranked #1</a:t>
            </a:r>
          </a:p>
          <a:p>
            <a:pPr marL="342900" indent="-342900">
              <a:spcBef>
                <a:spcPct val="50000"/>
              </a:spcBef>
              <a:buClr>
                <a:schemeClr val="accent1"/>
              </a:buClr>
              <a:buFont typeface="Wingdings" panose="05000000000000000000" pitchFamily="2" charset="2"/>
              <a:buChar char="ü"/>
            </a:pPr>
            <a:r>
              <a:rPr lang="en-US" altLang="en-US" sz="2500" b="1" dirty="0" smtClean="0"/>
              <a:t>If the applicant can’t be matched to that program, an attempt is then made to place the applicant into their #2 program, and so on, until the applicant obtains a tentative</a:t>
            </a:r>
            <a:r>
              <a:rPr lang="en-US" altLang="en-US" sz="2500" b="1" i="1" dirty="0" smtClean="0"/>
              <a:t> </a:t>
            </a:r>
            <a:r>
              <a:rPr lang="en-US" altLang="en-US" sz="2500" b="1" dirty="0" smtClean="0"/>
              <a:t>match or all the applicant’s choices on the ROL are exhausted</a:t>
            </a:r>
          </a:p>
          <a:p>
            <a:pPr marL="342900" indent="-342900">
              <a:spcBef>
                <a:spcPct val="50000"/>
              </a:spcBef>
              <a:buClr>
                <a:schemeClr val="accent1"/>
              </a:buClr>
              <a:buFont typeface="Wingdings" panose="05000000000000000000" pitchFamily="2" charset="2"/>
              <a:buChar char="ü"/>
            </a:pPr>
            <a:r>
              <a:rPr lang="en-US" altLang="en-US" sz="2500" b="1" dirty="0" smtClean="0"/>
              <a:t>A </a:t>
            </a:r>
            <a:r>
              <a:rPr lang="en-US" altLang="en-US" sz="2500" b="1" u="sng" dirty="0" smtClean="0"/>
              <a:t>tentative</a:t>
            </a:r>
            <a:r>
              <a:rPr lang="en-US" altLang="en-US" sz="2500" b="1" dirty="0" smtClean="0"/>
              <a:t> match occurs:</a:t>
            </a:r>
          </a:p>
          <a:p>
            <a:pPr marL="635000" lvl="1" indent="-342900">
              <a:spcBef>
                <a:spcPct val="50000"/>
              </a:spcBef>
              <a:buClr>
                <a:schemeClr val="accent1"/>
              </a:buClr>
              <a:buFont typeface="Wingdings" panose="05000000000000000000" pitchFamily="2" charset="2"/>
              <a:buChar char="ü"/>
            </a:pPr>
            <a:r>
              <a:rPr lang="en-US" altLang="en-US" sz="2200" b="1" dirty="0" smtClean="0">
                <a:solidFill>
                  <a:schemeClr val="tx1"/>
                </a:solidFill>
              </a:rPr>
              <a:t>if the program also ranked the applicant </a:t>
            </a:r>
            <a:r>
              <a:rPr lang="en-US" altLang="en-US" sz="2200" b="1" u="sng" dirty="0" smtClean="0">
                <a:solidFill>
                  <a:schemeClr val="tx1"/>
                </a:solidFill>
              </a:rPr>
              <a:t>and</a:t>
            </a:r>
            <a:r>
              <a:rPr lang="en-US" altLang="en-US" sz="2200" dirty="0" smtClean="0">
                <a:solidFill>
                  <a:schemeClr val="tx1"/>
                </a:solidFill>
              </a:rPr>
              <a:t> </a:t>
            </a:r>
            <a:r>
              <a:rPr lang="en-US" altLang="en-US" sz="2200" b="1" dirty="0" smtClean="0">
                <a:solidFill>
                  <a:schemeClr val="tx1"/>
                </a:solidFill>
              </a:rPr>
              <a:t>the program has unfilled positions</a:t>
            </a:r>
          </a:p>
          <a:p>
            <a:pPr marL="635000" lvl="1" indent="-342900">
              <a:spcBef>
                <a:spcPct val="50000"/>
              </a:spcBef>
              <a:buClr>
                <a:schemeClr val="accent1"/>
              </a:buClr>
              <a:buFont typeface="Wingdings" panose="05000000000000000000" pitchFamily="2" charset="2"/>
              <a:buChar char="ü"/>
            </a:pPr>
            <a:r>
              <a:rPr lang="en-US" altLang="en-US" sz="2200" b="1" dirty="0" smtClean="0">
                <a:solidFill>
                  <a:schemeClr val="tx1"/>
                </a:solidFill>
              </a:rPr>
              <a:t>If the program is filled but the applicant is ranked higher than another applicant tentatively matched to that program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a:xfrm>
            <a:off x="152400" y="685800"/>
            <a:ext cx="1447800" cy="5867400"/>
          </a:xfrm>
        </p:spPr>
        <p:txBody>
          <a:bodyPr/>
          <a:lstStyle/>
          <a:p>
            <a:pPr algn="ctr" eaLnBrk="1" hangingPunct="1"/>
            <a:r>
              <a:rPr lang="en-US" altLang="en-US" sz="4600" b="1" i="1" dirty="0" smtClean="0">
                <a:solidFill>
                  <a:schemeClr val="tx1"/>
                </a:solidFill>
              </a:rPr>
              <a:t>How the Match Algorithm Works (cont.)</a:t>
            </a:r>
          </a:p>
        </p:txBody>
      </p:sp>
      <p:sp>
        <p:nvSpPr>
          <p:cNvPr id="16387" name="Rectangle 3"/>
          <p:cNvSpPr>
            <a:spLocks noGrp="1" noChangeArrowheads="1"/>
          </p:cNvSpPr>
          <p:nvPr>
            <p:ph type="body" sz="half" idx="2"/>
          </p:nvPr>
        </p:nvSpPr>
        <p:spPr>
          <a:xfrm>
            <a:off x="1905000" y="876300"/>
            <a:ext cx="7002843" cy="5486400"/>
          </a:xfrm>
        </p:spPr>
        <p:txBody>
          <a:bodyPr/>
          <a:lstStyle/>
          <a:p>
            <a:pPr marL="457200" indent="-457200">
              <a:spcBef>
                <a:spcPct val="50000"/>
              </a:spcBef>
              <a:buClr>
                <a:schemeClr val="accent1"/>
              </a:buClr>
              <a:buFont typeface="Wingdings" panose="05000000000000000000" pitchFamily="2" charset="2"/>
              <a:buChar char="ü"/>
              <a:defRPr/>
            </a:pPr>
            <a:r>
              <a:rPr lang="en-US" sz="2600" b="1" dirty="0" smtClean="0"/>
              <a:t>There is </a:t>
            </a:r>
            <a:r>
              <a:rPr lang="en-US" sz="2600" b="1" u="sng" dirty="0" smtClean="0"/>
              <a:t>no</a:t>
            </a:r>
            <a:r>
              <a:rPr lang="en-US" sz="2600" b="1" dirty="0" smtClean="0"/>
              <a:t> match if:</a:t>
            </a:r>
            <a:endParaRPr lang="en-US" sz="2600" dirty="0" smtClean="0"/>
          </a:p>
          <a:p>
            <a:pPr marL="800100" lvl="1" indent="-342900">
              <a:spcBef>
                <a:spcPct val="50000"/>
              </a:spcBef>
              <a:buClr>
                <a:schemeClr val="accent1"/>
              </a:buClr>
              <a:buFont typeface="Wingdings" panose="05000000000000000000" pitchFamily="2" charset="2"/>
              <a:buChar char="ü"/>
              <a:defRPr/>
            </a:pPr>
            <a:r>
              <a:rPr lang="en-US" sz="2400" b="1" dirty="0" smtClean="0">
                <a:solidFill>
                  <a:schemeClr val="tx1"/>
                </a:solidFill>
              </a:rPr>
              <a:t>the program did not rank the applicant</a:t>
            </a:r>
          </a:p>
          <a:p>
            <a:pPr marL="800100" lvl="1" indent="-342900">
              <a:lnSpc>
                <a:spcPct val="90000"/>
              </a:lnSpc>
              <a:spcBef>
                <a:spcPct val="50000"/>
              </a:spcBef>
              <a:buClr>
                <a:schemeClr val="accent1"/>
              </a:buClr>
              <a:buFont typeface="Wingdings" panose="05000000000000000000" pitchFamily="2" charset="2"/>
              <a:buChar char="ü"/>
              <a:defRPr/>
            </a:pPr>
            <a:r>
              <a:rPr lang="en-US" sz="2400" b="1" dirty="0" smtClean="0">
                <a:solidFill>
                  <a:schemeClr val="tx1"/>
                </a:solidFill>
              </a:rPr>
              <a:t>the program ranked the applicant but is filled with other applicants </a:t>
            </a:r>
            <a:r>
              <a:rPr lang="en-US" sz="2400" b="1" dirty="0" smtClean="0">
                <a:solidFill>
                  <a:schemeClr val="tx1"/>
                </a:solidFill>
              </a:rPr>
              <a:t>higher on their rank order list</a:t>
            </a:r>
            <a:endParaRPr lang="en-US" sz="2400" b="1" dirty="0" smtClean="0">
              <a:solidFill>
                <a:schemeClr val="tx1"/>
              </a:solidFill>
            </a:endParaRPr>
          </a:p>
          <a:p>
            <a:pPr marL="582612" lvl="1" indent="-171450">
              <a:lnSpc>
                <a:spcPct val="90000"/>
              </a:lnSpc>
              <a:spcBef>
                <a:spcPct val="50000"/>
              </a:spcBef>
              <a:buFont typeface="Wingdings" panose="05000000000000000000" pitchFamily="2" charset="2"/>
              <a:buChar char="ü"/>
              <a:defRPr/>
            </a:pPr>
            <a:endParaRPr lang="en-US" sz="1000" b="1" dirty="0" smtClean="0">
              <a:solidFill>
                <a:schemeClr val="tx1"/>
              </a:solidFill>
            </a:endParaRPr>
          </a:p>
          <a:p>
            <a:pPr marL="457200" indent="-457200">
              <a:buClr>
                <a:schemeClr val="accent1"/>
              </a:buClr>
              <a:buFont typeface="Wingdings" panose="05000000000000000000" pitchFamily="2" charset="2"/>
              <a:buChar char="ü"/>
              <a:defRPr/>
            </a:pPr>
            <a:r>
              <a:rPr lang="en-US" sz="2600" b="1" dirty="0" smtClean="0"/>
              <a:t>Matches are </a:t>
            </a:r>
            <a:r>
              <a:rPr lang="en-US" sz="2600" b="1" u="sng" dirty="0" smtClean="0"/>
              <a:t>final</a:t>
            </a:r>
            <a:r>
              <a:rPr lang="en-US" sz="2600" b="1" dirty="0" smtClean="0"/>
              <a:t> when </a:t>
            </a:r>
            <a:r>
              <a:rPr lang="en-US" sz="2600" b="1" dirty="0" smtClean="0">
                <a:solidFill>
                  <a:schemeClr val="tx1"/>
                </a:solidFill>
              </a:rPr>
              <a:t>the algorithm completes its cycles - all tentative matches then become final</a:t>
            </a:r>
          </a:p>
          <a:p>
            <a:pPr marL="582612" lvl="1" indent="-171450">
              <a:lnSpc>
                <a:spcPct val="90000"/>
              </a:lnSpc>
              <a:buFont typeface="Wingdings" panose="05000000000000000000" pitchFamily="2" charset="2"/>
              <a:buChar char="ü"/>
              <a:defRPr/>
            </a:pPr>
            <a:endParaRPr lang="en-US" sz="1000" b="1" dirty="0" smtClean="0">
              <a:solidFill>
                <a:schemeClr val="tx1"/>
              </a:solidFill>
            </a:endParaRPr>
          </a:p>
          <a:p>
            <a:pPr marL="457200" indent="-457200">
              <a:lnSpc>
                <a:spcPct val="110000"/>
              </a:lnSpc>
              <a:buClr>
                <a:schemeClr val="accent1"/>
              </a:buClr>
              <a:buFont typeface="Wingdings" panose="05000000000000000000" pitchFamily="2" charset="2"/>
              <a:buChar char="ü"/>
              <a:defRPr/>
            </a:pPr>
            <a:r>
              <a:rPr lang="en-US" sz="2600" b="1" dirty="0" smtClean="0"/>
              <a:t>Couples </a:t>
            </a:r>
            <a:r>
              <a:rPr lang="en-US" sz="2600" b="1" dirty="0"/>
              <a:t>matches are </a:t>
            </a:r>
            <a:r>
              <a:rPr lang="en-US" sz="2600" b="1" u="sng" dirty="0"/>
              <a:t>final</a:t>
            </a:r>
            <a:r>
              <a:rPr lang="en-US" sz="2600" b="1" dirty="0"/>
              <a:t> </a:t>
            </a:r>
            <a:r>
              <a:rPr lang="en-US" sz="2600" b="1" dirty="0" smtClean="0"/>
              <a:t>when </a:t>
            </a:r>
            <a:r>
              <a:rPr lang="en-US" sz="2600" b="1" dirty="0" smtClean="0">
                <a:solidFill>
                  <a:schemeClr val="tx1"/>
                </a:solidFill>
              </a:rPr>
              <a:t>the </a:t>
            </a:r>
            <a:r>
              <a:rPr lang="en-US" sz="2600" b="1" dirty="0">
                <a:solidFill>
                  <a:schemeClr val="tx1"/>
                </a:solidFill>
              </a:rPr>
              <a:t>algorithm places a couple in their highest ranked pair of programs on the </a:t>
            </a:r>
            <a:r>
              <a:rPr lang="en-US" sz="2600" b="1" dirty="0" smtClean="0">
                <a:solidFill>
                  <a:schemeClr val="tx1"/>
                </a:solidFill>
              </a:rPr>
              <a:t>primary </a:t>
            </a:r>
            <a:r>
              <a:rPr lang="en-US" sz="2600" b="1" dirty="0">
                <a:solidFill>
                  <a:schemeClr val="tx1"/>
                </a:solidFill>
              </a:rPr>
              <a:t>list where BOTH matched</a:t>
            </a:r>
          </a:p>
          <a:p>
            <a:pPr>
              <a:lnSpc>
                <a:spcPct val="30000"/>
              </a:lnSpc>
              <a:defRPr/>
            </a:pPr>
            <a:endParaRPr lang="en-US" sz="2600" b="1" dirty="0"/>
          </a:p>
          <a:p>
            <a:pPr>
              <a:lnSpc>
                <a:spcPct val="30000"/>
              </a:lnSpc>
              <a:defRPr/>
            </a:pPr>
            <a:endParaRPr lang="en-US" sz="2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495800"/>
          </a:xfrm>
        </p:spPr>
        <p:txBody>
          <a:bodyPr/>
          <a:lstStyle/>
          <a:p>
            <a:pPr algn="ctr"/>
            <a:r>
              <a:rPr lang="en-US" sz="6000" b="1" i="1" dirty="0" smtClean="0">
                <a:solidFill>
                  <a:schemeClr val="tx1"/>
                </a:solidFill>
              </a:rPr>
              <a:t>“What is a</a:t>
            </a:r>
            <a:br>
              <a:rPr lang="en-US" sz="6000" b="1" i="1" dirty="0" smtClean="0">
                <a:solidFill>
                  <a:schemeClr val="tx1"/>
                </a:solidFill>
              </a:rPr>
            </a:br>
            <a:r>
              <a:rPr lang="en-US" sz="6000" b="1" i="1" dirty="0" smtClean="0">
                <a:solidFill>
                  <a:schemeClr val="tx1"/>
                </a:solidFill>
              </a:rPr>
              <a:t>Rank Order List?”</a:t>
            </a:r>
            <a:endParaRPr lang="en-US" sz="6000" b="1" i="1" dirty="0">
              <a:solidFill>
                <a:schemeClr val="tx1"/>
              </a:solidFill>
            </a:endParaRPr>
          </a:p>
        </p:txBody>
      </p:sp>
    </p:spTree>
    <p:extLst>
      <p:ext uri="{BB962C8B-B14F-4D97-AF65-F5344CB8AC3E}">
        <p14:creationId xmlns:p14="http://schemas.microsoft.com/office/powerpoint/2010/main" val="3970680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724400"/>
          </a:xfrm>
        </p:spPr>
        <p:txBody>
          <a:bodyPr/>
          <a:lstStyle/>
          <a:p>
            <a:pPr algn="ctr"/>
            <a:r>
              <a:rPr lang="en-US" sz="6000" b="1" i="1" dirty="0" smtClean="0">
                <a:solidFill>
                  <a:srgbClr val="FFFFFF"/>
                </a:solidFill>
              </a:rPr>
              <a:t>“How do I find out if I matched?”</a:t>
            </a:r>
            <a:endParaRPr lang="en-US" dirty="0"/>
          </a:p>
        </p:txBody>
      </p:sp>
    </p:spTree>
    <p:extLst>
      <p:ext uri="{BB962C8B-B14F-4D97-AF65-F5344CB8AC3E}">
        <p14:creationId xmlns:p14="http://schemas.microsoft.com/office/powerpoint/2010/main" val="1874558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6200" y="457200"/>
            <a:ext cx="838200" cy="6172200"/>
          </a:xfrm>
        </p:spPr>
        <p:txBody>
          <a:bodyPr/>
          <a:lstStyle/>
          <a:p>
            <a:pPr algn="ctr">
              <a:defRPr/>
            </a:pPr>
            <a:r>
              <a:rPr lang="en-US" altLang="en-US" sz="4800" i="1" dirty="0" smtClean="0">
                <a:solidFill>
                  <a:schemeClr val="accent1"/>
                </a:solidFill>
                <a:latin typeface="+mn-lt"/>
              </a:rPr>
              <a:t>Match Results</a:t>
            </a:r>
            <a:r>
              <a:rPr lang="en-US" altLang="en-US" sz="4800" b="1" i="1" dirty="0" smtClean="0">
                <a:solidFill>
                  <a:schemeClr val="accent1"/>
                </a:solidFill>
                <a:latin typeface="+mn-lt"/>
              </a:rPr>
              <a:t/>
            </a:r>
            <a:br>
              <a:rPr lang="en-US" altLang="en-US" sz="4800" b="1" i="1" dirty="0" smtClean="0">
                <a:solidFill>
                  <a:schemeClr val="accent1"/>
                </a:solidFill>
                <a:latin typeface="+mn-lt"/>
              </a:rPr>
            </a:br>
            <a:endParaRPr lang="en-US" altLang="en-US" sz="4800" b="1" i="1" dirty="0" smtClean="0">
              <a:solidFill>
                <a:schemeClr val="accent1"/>
              </a:solidFill>
              <a:latin typeface="+mn-lt"/>
            </a:endParaRPr>
          </a:p>
        </p:txBody>
      </p:sp>
      <p:sp>
        <p:nvSpPr>
          <p:cNvPr id="16387" name="Content Placeholder 2"/>
          <p:cNvSpPr>
            <a:spLocks noGrp="1"/>
          </p:cNvSpPr>
          <p:nvPr>
            <p:ph type="body" sz="half" idx="2"/>
          </p:nvPr>
        </p:nvSpPr>
        <p:spPr>
          <a:xfrm>
            <a:off x="914400" y="609600"/>
            <a:ext cx="8077200" cy="6172200"/>
          </a:xfrm>
        </p:spPr>
        <p:txBody>
          <a:bodyPr/>
          <a:lstStyle/>
          <a:p>
            <a:pPr marL="342900" indent="-342900">
              <a:buClrTx/>
              <a:buFont typeface="Wingdings" panose="05000000000000000000" pitchFamily="2" charset="2"/>
              <a:buChar char="ü"/>
            </a:pPr>
            <a:r>
              <a:rPr lang="en-US" sz="2600" b="1" dirty="0"/>
              <a:t>At 11:00 a.m</a:t>
            </a:r>
            <a:r>
              <a:rPr lang="en-US" sz="2600" b="1" dirty="0" smtClean="0"/>
              <a:t>. on Monday, March </a:t>
            </a:r>
            <a:r>
              <a:rPr lang="en-US" sz="2600" b="1" dirty="0" smtClean="0"/>
              <a:t>11</a:t>
            </a:r>
            <a:r>
              <a:rPr lang="en-US" sz="2600" b="1" baseline="30000" dirty="0" smtClean="0"/>
              <a:t>th</a:t>
            </a:r>
            <a:r>
              <a:rPr lang="en-US" sz="2600" b="1" dirty="0" smtClean="0"/>
              <a:t>, you can </a:t>
            </a:r>
            <a:r>
              <a:rPr lang="en-US" sz="2600" b="1" dirty="0"/>
              <a:t>learn whether </a:t>
            </a:r>
            <a:r>
              <a:rPr lang="en-US" sz="2600" b="1" dirty="0" smtClean="0"/>
              <a:t>you </a:t>
            </a:r>
            <a:r>
              <a:rPr lang="en-US" sz="2600" b="1" dirty="0"/>
              <a:t>matched to a program by logging </a:t>
            </a:r>
            <a:r>
              <a:rPr lang="en-US" sz="2600" b="1" dirty="0" smtClean="0"/>
              <a:t>into </a:t>
            </a:r>
            <a:r>
              <a:rPr lang="en-US" sz="2600" b="1" dirty="0"/>
              <a:t>the </a:t>
            </a:r>
            <a:r>
              <a:rPr lang="en-US" sz="2600" b="1" i="1" dirty="0" smtClean="0"/>
              <a:t>NRMP Registration</a:t>
            </a:r>
            <a:r>
              <a:rPr lang="en-US" sz="2600" b="1" i="1" dirty="0"/>
              <a:t>, Ranking, and Results </a:t>
            </a:r>
            <a:r>
              <a:rPr lang="en-US" sz="2600" b="1" dirty="0" smtClean="0"/>
              <a:t>(</a:t>
            </a:r>
            <a:r>
              <a:rPr lang="en-US" sz="2800" b="1" dirty="0"/>
              <a:t>R3</a:t>
            </a:r>
            <a:r>
              <a:rPr lang="en-US" sz="2800" b="1" baseline="30000" dirty="0"/>
              <a:t>®</a:t>
            </a:r>
            <a:r>
              <a:rPr lang="en-US" sz="2600" b="1" dirty="0" smtClean="0"/>
              <a:t>) System. You </a:t>
            </a:r>
            <a:r>
              <a:rPr lang="en-US" sz="2600" b="1" dirty="0"/>
              <a:t>will be presented with one of the following messages on the Match Home page: </a:t>
            </a:r>
            <a:endParaRPr lang="en-US" sz="2600" b="1" dirty="0" smtClean="0"/>
          </a:p>
          <a:p>
            <a:pPr marL="342900" indent="-342900">
              <a:buClrTx/>
              <a:buFont typeface="Wingdings" panose="05000000000000000000" pitchFamily="2" charset="2"/>
              <a:buChar char="ü"/>
            </a:pPr>
            <a:endParaRPr lang="en-US" sz="1000" b="1" dirty="0" smtClean="0"/>
          </a:p>
          <a:p>
            <a:pPr marL="1000125" lvl="1" indent="-342900">
              <a:buClrTx/>
              <a:buFont typeface="Wingdings" panose="05000000000000000000" pitchFamily="2" charset="2"/>
              <a:buChar char="ü"/>
            </a:pPr>
            <a:r>
              <a:rPr lang="en-US" altLang="en-US" sz="2400" b="1" dirty="0" smtClean="0">
                <a:solidFill>
                  <a:schemeClr val="accent1"/>
                </a:solidFill>
              </a:rPr>
              <a:t>Congratulations, you have matched</a:t>
            </a:r>
          </a:p>
          <a:p>
            <a:pPr marL="1000125" lvl="1" indent="-342900">
              <a:buClrTx/>
              <a:buFont typeface="Wingdings" panose="05000000000000000000" pitchFamily="2" charset="2"/>
              <a:buChar char="ü"/>
            </a:pPr>
            <a:r>
              <a:rPr lang="en-US" sz="2400" b="1" dirty="0" smtClean="0">
                <a:solidFill>
                  <a:schemeClr val="tx1"/>
                </a:solidFill>
              </a:rPr>
              <a:t>Congratulations</a:t>
            </a:r>
            <a:r>
              <a:rPr lang="en-US" sz="2400" b="1" dirty="0">
                <a:solidFill>
                  <a:schemeClr val="tx1"/>
                </a:solidFill>
              </a:rPr>
              <a:t>, you have matched to an advanced position but not a first-year </a:t>
            </a:r>
            <a:r>
              <a:rPr lang="en-US" sz="2400" b="1" dirty="0" smtClean="0">
                <a:solidFill>
                  <a:schemeClr val="tx1"/>
                </a:solidFill>
              </a:rPr>
              <a:t>position</a:t>
            </a:r>
          </a:p>
          <a:p>
            <a:pPr marL="1000125" lvl="1" indent="-342900">
              <a:buClrTx/>
              <a:buFont typeface="Wingdings" panose="05000000000000000000" pitchFamily="2" charset="2"/>
              <a:buChar char="ü"/>
            </a:pPr>
            <a:r>
              <a:rPr lang="en-US" sz="2400" b="1" dirty="0">
                <a:solidFill>
                  <a:schemeClr val="tx1"/>
                </a:solidFill>
              </a:rPr>
              <a:t>Congratulations, you have matched to a one-year </a:t>
            </a:r>
            <a:r>
              <a:rPr lang="en-US" sz="2400" b="1" dirty="0" smtClean="0">
                <a:solidFill>
                  <a:schemeClr val="tx1"/>
                </a:solidFill>
              </a:rPr>
              <a:t>position </a:t>
            </a:r>
          </a:p>
          <a:p>
            <a:pPr marL="1000125" lvl="1" indent="-342900">
              <a:buClrTx/>
              <a:buFont typeface="Wingdings" panose="05000000000000000000" pitchFamily="2" charset="2"/>
              <a:buChar char="ü"/>
            </a:pPr>
            <a:r>
              <a:rPr lang="en-US" sz="2400" b="1" dirty="0">
                <a:solidFill>
                  <a:schemeClr val="tx1"/>
                </a:solidFill>
              </a:rPr>
              <a:t>We are sorry, you did not match to any </a:t>
            </a:r>
            <a:r>
              <a:rPr lang="en-US" sz="2400" b="1" dirty="0" smtClean="0">
                <a:solidFill>
                  <a:schemeClr val="tx1"/>
                </a:solidFill>
              </a:rPr>
              <a:t>position</a:t>
            </a:r>
          </a:p>
          <a:p>
            <a:pPr marL="1000125" lvl="1" indent="-342900">
              <a:buClrTx/>
              <a:buFont typeface="Wingdings" panose="05000000000000000000" pitchFamily="2" charset="2"/>
              <a:buChar char="ü"/>
            </a:pPr>
            <a:endParaRPr lang="en-US" sz="1000" b="1" dirty="0" smtClean="0">
              <a:solidFill>
                <a:schemeClr val="tx1"/>
              </a:solidFill>
            </a:endParaRPr>
          </a:p>
          <a:p>
            <a:pPr marL="342900" indent="-342900">
              <a:buClrTx/>
              <a:buFont typeface="Wingdings" panose="05000000000000000000" pitchFamily="2" charset="2"/>
              <a:buChar char="ü"/>
            </a:pPr>
            <a:r>
              <a:rPr lang="en-US" sz="2500" b="1" dirty="0"/>
              <a:t>At </a:t>
            </a:r>
            <a:r>
              <a:rPr lang="en-US" sz="2500" b="1" dirty="0" smtClean="0"/>
              <a:t>12:00 noon </a:t>
            </a:r>
            <a:r>
              <a:rPr lang="en-US" sz="2500" b="1" dirty="0"/>
              <a:t>on </a:t>
            </a:r>
            <a:r>
              <a:rPr lang="en-US" sz="2500" b="1" dirty="0" smtClean="0"/>
              <a:t>Friday</a:t>
            </a:r>
            <a:r>
              <a:rPr lang="en-US" sz="2500" b="1" dirty="0"/>
              <a:t>, March </a:t>
            </a:r>
            <a:r>
              <a:rPr lang="en-US" sz="2500" b="1" dirty="0" smtClean="0"/>
              <a:t>15</a:t>
            </a:r>
            <a:r>
              <a:rPr lang="en-US" sz="2500" b="1" baseline="30000" dirty="0" smtClean="0"/>
              <a:t>th</a:t>
            </a:r>
            <a:r>
              <a:rPr lang="en-US" sz="2500" b="1" dirty="0"/>
              <a:t>, you can learn </a:t>
            </a:r>
            <a:r>
              <a:rPr lang="en-US" sz="2500" b="1" dirty="0" smtClean="0"/>
              <a:t>the specific name of the program to which you matched by logging in to the </a:t>
            </a:r>
            <a:r>
              <a:rPr lang="en-US" sz="2500" b="1" i="1" dirty="0" smtClean="0"/>
              <a:t>NRMP R3 System </a:t>
            </a:r>
            <a:endParaRPr lang="en-US" altLang="en-US" sz="2600" b="1" dirty="0" smtClean="0">
              <a:solidFill>
                <a:schemeClr val="tx1"/>
              </a:solidFill>
            </a:endParaRPr>
          </a:p>
        </p:txBody>
      </p:sp>
    </p:spTree>
    <p:extLst>
      <p:ext uri="{BB962C8B-B14F-4D97-AF65-F5344CB8AC3E}">
        <p14:creationId xmlns:p14="http://schemas.microsoft.com/office/powerpoint/2010/main" val="8144149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5257800"/>
          </a:xfrm>
        </p:spPr>
        <p:txBody>
          <a:bodyPr/>
          <a:lstStyle/>
          <a:p>
            <a:pPr algn="ctr"/>
            <a:r>
              <a:rPr lang="en-US" sz="6000" b="1" i="1" dirty="0" smtClean="0">
                <a:solidFill>
                  <a:schemeClr val="tx1"/>
                </a:solidFill>
              </a:rPr>
              <a:t>“So what happens if I don’t match or I have a partial match?”</a:t>
            </a:r>
            <a:endParaRPr lang="en-US" sz="6000" b="1" i="1" dirty="0">
              <a:solidFill>
                <a:schemeClr val="tx1"/>
              </a:solidFill>
            </a:endParaRPr>
          </a:p>
        </p:txBody>
      </p:sp>
    </p:spTree>
    <p:extLst>
      <p:ext uri="{BB962C8B-B14F-4D97-AF65-F5344CB8AC3E}">
        <p14:creationId xmlns:p14="http://schemas.microsoft.com/office/powerpoint/2010/main" val="40481664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a:xfrm>
            <a:off x="152400" y="685800"/>
            <a:ext cx="2209800" cy="5867400"/>
          </a:xfrm>
        </p:spPr>
        <p:txBody>
          <a:bodyPr/>
          <a:lstStyle/>
          <a:p>
            <a:pPr algn="ctr" eaLnBrk="1" hangingPunct="1"/>
            <a:r>
              <a:rPr lang="en-US" altLang="en-US" sz="4600" b="1" i="1" dirty="0" smtClean="0">
                <a:solidFill>
                  <a:schemeClr val="tx1"/>
                </a:solidFill>
              </a:rPr>
              <a:t>Supplemental Offer and</a:t>
            </a:r>
            <a:br>
              <a:rPr lang="en-US" altLang="en-US" sz="4600" b="1" i="1" dirty="0" smtClean="0">
                <a:solidFill>
                  <a:schemeClr val="tx1"/>
                </a:solidFill>
              </a:rPr>
            </a:br>
            <a:r>
              <a:rPr lang="en-US" altLang="en-US" sz="4600" b="1" i="1" dirty="0" smtClean="0">
                <a:solidFill>
                  <a:schemeClr val="tx1"/>
                </a:solidFill>
              </a:rPr>
              <a:t>Acceptance Program (SOAP)</a:t>
            </a:r>
          </a:p>
        </p:txBody>
      </p:sp>
      <p:sp>
        <p:nvSpPr>
          <p:cNvPr id="16387" name="Rectangle 3"/>
          <p:cNvSpPr>
            <a:spLocks noGrp="1" noChangeArrowheads="1"/>
          </p:cNvSpPr>
          <p:nvPr>
            <p:ph type="body" sz="half" idx="2"/>
          </p:nvPr>
        </p:nvSpPr>
        <p:spPr>
          <a:xfrm>
            <a:off x="2362200" y="463062"/>
            <a:ext cx="6629400" cy="6096000"/>
          </a:xfrm>
        </p:spPr>
        <p:txBody>
          <a:bodyPr/>
          <a:lstStyle/>
          <a:p>
            <a:pPr marL="0" indent="0">
              <a:lnSpc>
                <a:spcPct val="68000"/>
              </a:lnSpc>
              <a:buClr>
                <a:schemeClr val="accent1"/>
              </a:buClr>
              <a:buFont typeface="Georgia" panose="02040502050405020303" pitchFamily="18" charset="0"/>
              <a:buNone/>
              <a:defRPr/>
            </a:pPr>
            <a:endParaRPr lang="en-US" sz="800" b="1" dirty="0" smtClean="0"/>
          </a:p>
          <a:p>
            <a:pPr marL="342900" lvl="0" indent="-342900">
              <a:buClr>
                <a:schemeClr val="accent1"/>
              </a:buClr>
              <a:buFont typeface="Wingdings" panose="05000000000000000000" pitchFamily="2" charset="2"/>
              <a:buChar char="ü"/>
              <a:defRPr/>
            </a:pPr>
            <a:r>
              <a:rPr lang="en-US" sz="2400" b="1" dirty="0">
                <a:solidFill>
                  <a:srgbClr val="FFFFFF"/>
                </a:solidFill>
              </a:rPr>
              <a:t>Students who are unmatched or partially matched on Monday, March </a:t>
            </a:r>
            <a:r>
              <a:rPr lang="en-US" sz="2400" b="1" dirty="0" smtClean="0">
                <a:solidFill>
                  <a:srgbClr val="FFFFFF"/>
                </a:solidFill>
              </a:rPr>
              <a:t>11</a:t>
            </a:r>
            <a:r>
              <a:rPr lang="en-US" sz="2400" b="1" baseline="30000" dirty="0" smtClean="0">
                <a:solidFill>
                  <a:srgbClr val="FFFFFF"/>
                </a:solidFill>
              </a:rPr>
              <a:t>th</a:t>
            </a:r>
            <a:r>
              <a:rPr lang="en-US" sz="2400" b="1" dirty="0" smtClean="0">
                <a:solidFill>
                  <a:srgbClr val="FFFFFF"/>
                </a:solidFill>
              </a:rPr>
              <a:t> </a:t>
            </a:r>
            <a:r>
              <a:rPr lang="en-US" sz="2400" b="1" dirty="0">
                <a:solidFill>
                  <a:srgbClr val="FFFFFF"/>
                </a:solidFill>
              </a:rPr>
              <a:t>should come to </a:t>
            </a:r>
            <a:r>
              <a:rPr lang="en-US" sz="2400" b="1" dirty="0" smtClean="0">
                <a:solidFill>
                  <a:srgbClr val="FFFFFF"/>
                </a:solidFill>
              </a:rPr>
              <a:t>SM001-01 </a:t>
            </a:r>
            <a:r>
              <a:rPr lang="en-US" sz="2400" b="1" dirty="0">
                <a:solidFill>
                  <a:srgbClr val="FFFFFF"/>
                </a:solidFill>
              </a:rPr>
              <a:t>by 12:00 noon to </a:t>
            </a:r>
            <a:r>
              <a:rPr lang="en-US" sz="2400" b="1" dirty="0" smtClean="0">
                <a:solidFill>
                  <a:srgbClr val="FFFFFF"/>
                </a:solidFill>
              </a:rPr>
              <a:t>discuss the </a:t>
            </a:r>
            <a:r>
              <a:rPr lang="en-US" sz="2400" b="1" i="1" dirty="0" smtClean="0">
                <a:solidFill>
                  <a:srgbClr val="FFFFFF"/>
                </a:solidFill>
              </a:rPr>
              <a:t>SOAP </a:t>
            </a:r>
            <a:r>
              <a:rPr lang="en-US" sz="2400" b="1" dirty="0" smtClean="0">
                <a:solidFill>
                  <a:srgbClr val="FFFFFF"/>
                </a:solidFill>
              </a:rPr>
              <a:t>process</a:t>
            </a:r>
            <a:endParaRPr lang="en-US" sz="2400" b="1" i="1" dirty="0" smtClean="0">
              <a:solidFill>
                <a:srgbClr val="FFFFFF"/>
              </a:solidFill>
            </a:endParaRPr>
          </a:p>
          <a:p>
            <a:pPr marL="342900" lvl="0" indent="-342900">
              <a:buClr>
                <a:schemeClr val="accent1"/>
              </a:buClr>
              <a:buFont typeface="Wingdings" panose="05000000000000000000" pitchFamily="2" charset="2"/>
              <a:buChar char="ü"/>
              <a:defRPr/>
            </a:pPr>
            <a:endParaRPr lang="en-US" sz="1000" b="1" i="1" dirty="0">
              <a:solidFill>
                <a:srgbClr val="FFFFFF"/>
              </a:solidFill>
            </a:endParaRPr>
          </a:p>
          <a:p>
            <a:pPr marL="342900" indent="-342900">
              <a:buClr>
                <a:schemeClr val="accent1"/>
              </a:buClr>
              <a:buFont typeface="Wingdings" panose="05000000000000000000" pitchFamily="2" charset="2"/>
              <a:buChar char="ü"/>
              <a:defRPr/>
            </a:pPr>
            <a:r>
              <a:rPr lang="en-US" sz="2400" b="1" dirty="0" smtClean="0"/>
              <a:t>Beginning that Wednesday </a:t>
            </a:r>
            <a:r>
              <a:rPr lang="en-US" sz="2400" b="1" dirty="0" smtClean="0"/>
              <a:t>unmatched or partially matched students may apply </a:t>
            </a:r>
            <a:r>
              <a:rPr lang="en-US" sz="2400" b="1" dirty="0"/>
              <a:t>to unfilled programs using ERAS. Based upon applications they receive, programs create preference lists in the NRMP R3</a:t>
            </a:r>
            <a:r>
              <a:rPr lang="en-US" sz="2400" b="1" baseline="30000" dirty="0"/>
              <a:t>® </a:t>
            </a:r>
            <a:r>
              <a:rPr lang="en-US" sz="2400" b="1" dirty="0"/>
              <a:t>system</a:t>
            </a:r>
          </a:p>
          <a:p>
            <a:pPr marL="342900" indent="-342900">
              <a:buClr>
                <a:schemeClr val="accent1"/>
              </a:buClr>
              <a:buFont typeface="Wingdings" panose="05000000000000000000" pitchFamily="2" charset="2"/>
              <a:buChar char="ü"/>
              <a:defRPr/>
            </a:pPr>
            <a:endParaRPr lang="en-US" sz="1000" b="1" dirty="0"/>
          </a:p>
          <a:p>
            <a:pPr marL="342900" indent="-342900">
              <a:buClr>
                <a:schemeClr val="accent1"/>
              </a:buClr>
              <a:buFont typeface="Wingdings" panose="05000000000000000000" pitchFamily="2" charset="2"/>
              <a:buChar char="ü"/>
              <a:defRPr/>
            </a:pPr>
            <a:r>
              <a:rPr lang="en-US" sz="2400" b="1" dirty="0"/>
              <a:t>The R3</a:t>
            </a:r>
            <a:r>
              <a:rPr lang="en-US" sz="2400" b="1" baseline="30000" dirty="0"/>
              <a:t>®</a:t>
            </a:r>
            <a:r>
              <a:rPr lang="en-US" sz="2400" b="1" dirty="0" smtClean="0"/>
              <a:t> </a:t>
            </a:r>
            <a:r>
              <a:rPr lang="en-US" sz="2400" b="1" dirty="0"/>
              <a:t>system uses </a:t>
            </a:r>
            <a:r>
              <a:rPr lang="en-US" sz="2400" b="1" dirty="0" smtClean="0"/>
              <a:t>only three rounds </a:t>
            </a:r>
            <a:r>
              <a:rPr lang="en-US" sz="2400" b="1" dirty="0"/>
              <a:t>to offer positions to applicants in order of the program preference list and according to the number of unfilled positions remaining in the program during each round</a:t>
            </a:r>
          </a:p>
          <a:p>
            <a:pPr marL="171450" indent="-171450">
              <a:buClr>
                <a:schemeClr val="accent1"/>
              </a:buClr>
              <a:buFont typeface="Wingdings" panose="05000000000000000000" pitchFamily="2" charset="2"/>
              <a:buChar char="ü"/>
              <a:defRPr/>
            </a:pPr>
            <a:endParaRPr lang="en-US" sz="1000" b="1" dirty="0" smtClean="0"/>
          </a:p>
          <a:p>
            <a:pPr marL="342900" indent="-342900">
              <a:buClr>
                <a:schemeClr val="accent1"/>
              </a:buClr>
              <a:buFont typeface="Wingdings" panose="05000000000000000000" pitchFamily="2" charset="2"/>
              <a:buChar char="ü"/>
              <a:defRPr/>
            </a:pPr>
            <a:r>
              <a:rPr lang="en-US" sz="2400" b="1" dirty="0" smtClean="0"/>
              <a:t>SOAP concludes at </a:t>
            </a:r>
            <a:r>
              <a:rPr lang="en-US" sz="2400" b="1" dirty="0" smtClean="0"/>
              <a:t>12:00 noon </a:t>
            </a:r>
            <a:r>
              <a:rPr lang="en-US" sz="2400" b="1" dirty="0" smtClean="0"/>
              <a:t>on Thursday of Match week</a:t>
            </a:r>
          </a:p>
          <a:p>
            <a:pPr marL="171450" indent="-171450">
              <a:buClr>
                <a:schemeClr val="accent1"/>
              </a:buClr>
              <a:buFont typeface="Wingdings" panose="05000000000000000000" pitchFamily="2" charset="2"/>
              <a:buChar char="ü"/>
              <a:defRPr/>
            </a:pPr>
            <a:endParaRPr lang="en-US" sz="1000" b="1" dirty="0" smtClean="0"/>
          </a:p>
          <a:p>
            <a:pPr>
              <a:buClr>
                <a:srgbClr val="FFFFFF"/>
              </a:buClr>
              <a:defRPr/>
            </a:pPr>
            <a:endParaRPr lang="en-US" sz="2400" b="1" dirty="0" smtClean="0">
              <a:solidFill>
                <a:srgbClr val="FFFFFF"/>
              </a:solidFill>
            </a:endParaRPr>
          </a:p>
          <a:p>
            <a:pPr marL="342900" indent="-342900">
              <a:lnSpc>
                <a:spcPct val="68000"/>
              </a:lnSpc>
              <a:buClr>
                <a:srgbClr val="FFFFFF"/>
              </a:buClr>
              <a:buFont typeface="Wingdings" pitchFamily="2" charset="2"/>
              <a:buChar char="Ø"/>
              <a:defRPr/>
            </a:pPr>
            <a:endParaRPr lang="en-US" b="1" dirty="0">
              <a:solidFill>
                <a:srgbClr val="FFFFFF"/>
              </a:solidFill>
            </a:endParaRPr>
          </a:p>
          <a:p>
            <a:pPr>
              <a:lnSpc>
                <a:spcPct val="30000"/>
              </a:lnSpc>
              <a:defRPr/>
            </a:pPr>
            <a:endParaRPr 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495800"/>
          </a:xfrm>
        </p:spPr>
        <p:txBody>
          <a:bodyPr/>
          <a:lstStyle/>
          <a:p>
            <a:pPr algn="ctr"/>
            <a:r>
              <a:rPr lang="en-US" sz="6000" b="1" i="1" dirty="0" smtClean="0">
                <a:solidFill>
                  <a:schemeClr val="tx1"/>
                </a:solidFill>
              </a:rPr>
              <a:t>“What is the Match Participation Agreement?”</a:t>
            </a:r>
            <a:endParaRPr lang="en-US" sz="6000" b="1" i="1" dirty="0">
              <a:solidFill>
                <a:schemeClr val="tx1"/>
              </a:solidFill>
            </a:endParaRPr>
          </a:p>
        </p:txBody>
      </p:sp>
    </p:spTree>
    <p:extLst>
      <p:ext uri="{BB962C8B-B14F-4D97-AF65-F5344CB8AC3E}">
        <p14:creationId xmlns:p14="http://schemas.microsoft.com/office/powerpoint/2010/main" val="16210420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52400" y="533400"/>
            <a:ext cx="1524000" cy="6172200"/>
          </a:xfrm>
        </p:spPr>
        <p:txBody>
          <a:bodyPr/>
          <a:lstStyle/>
          <a:p>
            <a:pPr algn="ctr"/>
            <a:r>
              <a:rPr lang="en-US" altLang="en-US" sz="4800" b="1" i="1" dirty="0" smtClean="0">
                <a:solidFill>
                  <a:schemeClr val="tx1"/>
                </a:solidFill>
              </a:rPr>
              <a:t>Match Participation Agreement</a:t>
            </a:r>
            <a:endParaRPr lang="en-US" altLang="en-US" sz="4800" dirty="0" smtClean="0">
              <a:solidFill>
                <a:schemeClr val="tx1"/>
              </a:solidFill>
            </a:endParaRPr>
          </a:p>
        </p:txBody>
      </p:sp>
      <p:sp>
        <p:nvSpPr>
          <p:cNvPr id="20483" name="Content Placeholder 2"/>
          <p:cNvSpPr>
            <a:spLocks noGrp="1"/>
          </p:cNvSpPr>
          <p:nvPr>
            <p:ph type="body" sz="half" idx="2"/>
          </p:nvPr>
        </p:nvSpPr>
        <p:spPr>
          <a:xfrm>
            <a:off x="1981200" y="685800"/>
            <a:ext cx="6781801" cy="6019800"/>
          </a:xfrm>
        </p:spPr>
        <p:txBody>
          <a:bodyPr/>
          <a:lstStyle/>
          <a:p>
            <a:pPr marL="471488" indent="-457200">
              <a:buClr>
                <a:schemeClr val="tx1"/>
              </a:buClr>
              <a:buFont typeface="Wingdings" panose="05000000000000000000" pitchFamily="2" charset="2"/>
              <a:buChar char="ü"/>
            </a:pPr>
            <a:r>
              <a:rPr lang="en-US" altLang="en-US" sz="2400" b="1" dirty="0" smtClean="0"/>
              <a:t>As part of NRMP registration, Match participants, both programs and students, are required to agree to the terms and conditions of the Match Participation Agreement, which outlines policies and procedures related to the Match</a:t>
            </a:r>
          </a:p>
          <a:p>
            <a:pPr marL="471488" indent="-457200">
              <a:buClr>
                <a:schemeClr val="tx1"/>
              </a:buClr>
              <a:buFont typeface="Wingdings" panose="05000000000000000000" pitchFamily="2" charset="2"/>
              <a:buChar char="ü"/>
            </a:pPr>
            <a:endParaRPr lang="en-US" altLang="en-US" sz="1000" b="1" dirty="0" smtClean="0"/>
          </a:p>
          <a:p>
            <a:pPr marL="471488" indent="-457200">
              <a:buClr>
                <a:schemeClr val="tx1"/>
              </a:buClr>
              <a:buFont typeface="Wingdings" panose="05000000000000000000" pitchFamily="2" charset="2"/>
              <a:buChar char="ü"/>
            </a:pPr>
            <a:r>
              <a:rPr lang="en-US" altLang="en-US" sz="2400" b="1" dirty="0" smtClean="0"/>
              <a:t>Failure to abide by the terms and conditions of the agreement will subject the program or student to a violation investigation and could result in the levying of sanctions</a:t>
            </a:r>
          </a:p>
          <a:p>
            <a:pPr marL="471488" indent="-457200">
              <a:buClr>
                <a:schemeClr val="tx1"/>
              </a:buClr>
              <a:buFont typeface="Wingdings" panose="05000000000000000000" pitchFamily="2" charset="2"/>
              <a:buChar char="ü"/>
            </a:pPr>
            <a:endParaRPr lang="en-US" altLang="en-US" sz="1000" b="1" dirty="0" smtClean="0"/>
          </a:p>
          <a:p>
            <a:pPr marL="471488" indent="-457200">
              <a:buClr>
                <a:schemeClr val="tx1"/>
              </a:buClr>
              <a:buFont typeface="Wingdings" panose="05000000000000000000" pitchFamily="2" charset="2"/>
              <a:buChar char="ü"/>
            </a:pPr>
            <a:r>
              <a:rPr lang="en-US" altLang="en-US" sz="2400" b="1" dirty="0" smtClean="0"/>
              <a:t>Programs marked with a red flag in the Program Directory have violated the NRMP Match Participation Agreement. Programs marked with a yellow flag have a pending action. You may see further information by clicking “Institution and Program Violations” on the left menu bar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a:xfrm>
            <a:off x="152400" y="685800"/>
            <a:ext cx="1371600" cy="5867400"/>
          </a:xfrm>
        </p:spPr>
        <p:txBody>
          <a:bodyPr>
            <a:normAutofit fontScale="90000"/>
          </a:bodyPr>
          <a:lstStyle/>
          <a:p>
            <a:pPr algn="ctr" eaLnBrk="1" fontAlgn="auto" hangingPunct="1">
              <a:spcAft>
                <a:spcPts val="0"/>
              </a:spcAft>
              <a:defRPr/>
            </a:pPr>
            <a:r>
              <a:rPr lang="en-US" sz="5300" b="1" i="1" dirty="0" smtClean="0">
                <a:solidFill>
                  <a:schemeClr val="tx1"/>
                </a:solidFill>
              </a:rPr>
              <a:t>Types of Match Violations - Programs</a:t>
            </a:r>
            <a:r>
              <a:rPr lang="en-US" sz="4400" b="1" i="1" dirty="0" smtClean="0"/>
              <a:t/>
            </a:r>
            <a:br>
              <a:rPr lang="en-US" sz="4400" b="1" i="1" dirty="0" smtClean="0"/>
            </a:br>
            <a:endParaRPr lang="en-US" sz="4400" b="1" i="1" dirty="0" smtClean="0"/>
          </a:p>
        </p:txBody>
      </p:sp>
      <p:sp>
        <p:nvSpPr>
          <p:cNvPr id="33795" name="Rectangle 3"/>
          <p:cNvSpPr>
            <a:spLocks noGrp="1" noChangeArrowheads="1"/>
          </p:cNvSpPr>
          <p:nvPr>
            <p:ph type="body" sz="half" idx="2"/>
          </p:nvPr>
        </p:nvSpPr>
        <p:spPr>
          <a:xfrm>
            <a:off x="1981200" y="1295400"/>
            <a:ext cx="6858000" cy="4648200"/>
          </a:xfrm>
        </p:spPr>
        <p:txBody>
          <a:bodyPr/>
          <a:lstStyle/>
          <a:p>
            <a:pPr marL="569913" indent="-569913">
              <a:buClr>
                <a:schemeClr val="tx1"/>
              </a:buClr>
              <a:buFont typeface="Wingdings" panose="05000000000000000000" pitchFamily="2" charset="2"/>
              <a:buChar char="Ø"/>
              <a:defRPr/>
            </a:pPr>
            <a:endParaRPr lang="en-US" sz="1000" b="1" dirty="0" smtClean="0"/>
          </a:p>
          <a:p>
            <a:pPr marL="569913" indent="-569913">
              <a:buClr>
                <a:schemeClr val="tx1"/>
              </a:buClr>
              <a:buFont typeface="Wingdings" panose="05000000000000000000" pitchFamily="2" charset="2"/>
              <a:buChar char="ü"/>
              <a:defRPr/>
            </a:pPr>
            <a:r>
              <a:rPr lang="en-US" sz="2800" b="1" dirty="0" smtClean="0">
                <a:solidFill>
                  <a:schemeClr val="accent1"/>
                </a:solidFill>
              </a:rPr>
              <a:t>Offering a position outside of the Match to a US senior</a:t>
            </a:r>
          </a:p>
          <a:p>
            <a:pPr marL="862013" lvl="1" indent="-569913">
              <a:spcBef>
                <a:spcPts val="0"/>
              </a:spcBef>
              <a:buClr>
                <a:schemeClr val="tx1"/>
              </a:buClr>
              <a:buFont typeface="Wingdings" panose="05000000000000000000" pitchFamily="2" charset="2"/>
              <a:buChar char="ü"/>
              <a:defRPr/>
            </a:pPr>
            <a:endParaRPr lang="en-US" sz="1000" b="1" dirty="0" smtClean="0">
              <a:solidFill>
                <a:schemeClr val="accent1"/>
              </a:solidFill>
            </a:endParaRPr>
          </a:p>
          <a:p>
            <a:pPr marL="862013" lvl="1" indent="-569913">
              <a:spcBef>
                <a:spcPts val="0"/>
              </a:spcBef>
              <a:buClr>
                <a:schemeClr val="tx1"/>
              </a:buClr>
              <a:buFont typeface="Wingdings" panose="05000000000000000000" pitchFamily="2" charset="2"/>
              <a:buChar char="ü"/>
              <a:defRPr/>
            </a:pPr>
            <a:endParaRPr lang="en-US" sz="1000" b="1" dirty="0" smtClean="0">
              <a:solidFill>
                <a:schemeClr val="accent1"/>
              </a:solidFill>
            </a:endParaRPr>
          </a:p>
          <a:p>
            <a:pPr marL="569913" indent="-569913">
              <a:buClr>
                <a:schemeClr val="tx1"/>
              </a:buClr>
              <a:buFont typeface="Wingdings" panose="05000000000000000000" pitchFamily="2" charset="2"/>
              <a:buChar char="ü"/>
              <a:defRPr/>
            </a:pPr>
            <a:r>
              <a:rPr lang="en-US" sz="2800" b="1" dirty="0" smtClean="0">
                <a:solidFill>
                  <a:schemeClr val="accent1"/>
                </a:solidFill>
              </a:rPr>
              <a:t>Requesting a student </a:t>
            </a:r>
            <a:r>
              <a:rPr lang="en-US" sz="2800" b="1" dirty="0">
                <a:solidFill>
                  <a:schemeClr val="accent1"/>
                </a:solidFill>
              </a:rPr>
              <a:t>reveal, verbally or in writing, ranking preferences or intentions or programs to which they have </a:t>
            </a:r>
            <a:r>
              <a:rPr lang="en-US" sz="2800" b="1" dirty="0" smtClean="0">
                <a:solidFill>
                  <a:schemeClr val="accent1"/>
                </a:solidFill>
              </a:rPr>
              <a:t>applied</a:t>
            </a:r>
          </a:p>
          <a:p>
            <a:pPr marL="569913" indent="-569913">
              <a:buClr>
                <a:schemeClr val="tx1"/>
              </a:buClr>
              <a:buFont typeface="Wingdings" panose="05000000000000000000" pitchFamily="2" charset="2"/>
              <a:buChar char="ü"/>
              <a:defRPr/>
            </a:pPr>
            <a:endParaRPr lang="en-US" sz="1000" b="1" dirty="0" smtClean="0">
              <a:solidFill>
                <a:schemeClr val="accent1"/>
              </a:solidFill>
            </a:endParaRPr>
          </a:p>
          <a:p>
            <a:pPr marL="569913" indent="-569913">
              <a:buClr>
                <a:schemeClr val="tx1"/>
              </a:buClr>
              <a:buFont typeface="Wingdings" panose="05000000000000000000" pitchFamily="2" charset="2"/>
              <a:buChar char="ü"/>
              <a:defRPr/>
            </a:pPr>
            <a:endParaRPr lang="en-US" sz="1000" b="1" dirty="0">
              <a:solidFill>
                <a:schemeClr val="accent1"/>
              </a:solidFill>
            </a:endParaRPr>
          </a:p>
          <a:p>
            <a:pPr marL="1227138" lvl="1" indent="-569913">
              <a:buClr>
                <a:schemeClr val="tx1"/>
              </a:buClr>
              <a:buFont typeface="Wingdings" panose="05000000000000000000" pitchFamily="2" charset="2"/>
              <a:buChar char="ü"/>
              <a:defRPr/>
            </a:pPr>
            <a:r>
              <a:rPr lang="en-US" sz="2600" b="1" dirty="0" smtClean="0">
                <a:solidFill>
                  <a:schemeClr val="accent1"/>
                </a:solidFill>
              </a:rPr>
              <a:t>Don’t put too much weight on letters or words of interest from a program. These do not guarantee that the program is planning to rank you on their ROL</a:t>
            </a:r>
          </a:p>
          <a:p>
            <a:pPr marL="862013" lvl="1" indent="-569913">
              <a:buClr>
                <a:schemeClr val="tx1"/>
              </a:buClr>
              <a:buFont typeface="Wingdings" panose="05000000000000000000" pitchFamily="2" charset="2"/>
              <a:buChar char="ü"/>
              <a:defRPr/>
            </a:pPr>
            <a:endParaRPr lang="en-US" sz="2800" b="1" dirty="0" smtClean="0">
              <a:solidFill>
                <a:schemeClr val="accent1"/>
              </a:solidFill>
            </a:endParaRPr>
          </a:p>
          <a:p>
            <a:pPr marL="862013" lvl="1" indent="-569913">
              <a:buClr>
                <a:schemeClr val="tx1"/>
              </a:buClr>
              <a:buFont typeface="Wingdings" panose="05000000000000000000" pitchFamily="2" charset="2"/>
              <a:buChar char="v"/>
              <a:defRPr/>
            </a:pPr>
            <a:endParaRPr lang="en-US" b="1" dirty="0">
              <a:solidFill>
                <a:schemeClr val="accent1"/>
              </a:solidFill>
            </a:endParaRPr>
          </a:p>
          <a:p>
            <a:pPr lvl="1" eaLnBrk="1" hangingPunct="1">
              <a:buClr>
                <a:schemeClr val="accent1">
                  <a:lumMod val="75000"/>
                </a:schemeClr>
              </a:buClr>
              <a:defRPr/>
            </a:pPr>
            <a:endParaRPr lang="en-US" sz="3600" dirty="0" smtClean="0">
              <a:solidFill>
                <a:schemeClr val="tx1"/>
              </a:solidFill>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152400" y="685800"/>
            <a:ext cx="1371600" cy="5867400"/>
          </a:xfrm>
        </p:spPr>
        <p:txBody>
          <a:bodyPr/>
          <a:lstStyle/>
          <a:p>
            <a:pPr algn="ctr" eaLnBrk="1" hangingPunct="1"/>
            <a:r>
              <a:rPr lang="en-US" altLang="en-US" sz="4800" b="1" i="1" dirty="0" smtClean="0">
                <a:solidFill>
                  <a:schemeClr val="tx1"/>
                </a:solidFill>
              </a:rPr>
              <a:t>An Actual Letter to an Applicant</a:t>
            </a:r>
          </a:p>
        </p:txBody>
      </p:sp>
      <p:sp>
        <p:nvSpPr>
          <p:cNvPr id="22531" name="Rectangle 3"/>
          <p:cNvSpPr>
            <a:spLocks noGrp="1" noChangeArrowheads="1"/>
          </p:cNvSpPr>
          <p:nvPr>
            <p:ph type="body" sz="half" idx="2"/>
          </p:nvPr>
        </p:nvSpPr>
        <p:spPr>
          <a:xfrm>
            <a:off x="2057400" y="609600"/>
            <a:ext cx="6469443" cy="6019800"/>
          </a:xfrm>
        </p:spPr>
        <p:txBody>
          <a:bodyPr/>
          <a:lstStyle/>
          <a:p>
            <a:pPr marL="107950" indent="0">
              <a:spcBef>
                <a:spcPct val="20000"/>
              </a:spcBef>
              <a:buFont typeface="Georgia" panose="02040502050405020303" pitchFamily="18" charset="0"/>
              <a:buNone/>
            </a:pPr>
            <a:r>
              <a:rPr lang="en-US" altLang="en-US" sz="2400" b="1" dirty="0" smtClean="0"/>
              <a:t>Dear Applicant:</a:t>
            </a:r>
          </a:p>
          <a:p>
            <a:pPr marL="107950" indent="0">
              <a:spcBef>
                <a:spcPct val="20000"/>
              </a:spcBef>
              <a:buFont typeface="Georgia" panose="02040502050405020303" pitchFamily="18" charset="0"/>
              <a:buNone/>
            </a:pPr>
            <a:endParaRPr lang="en-US" altLang="en-US" sz="1000" b="1" dirty="0" smtClean="0"/>
          </a:p>
          <a:p>
            <a:pPr marL="107950" indent="0" algn="just">
              <a:spcBef>
                <a:spcPct val="20000"/>
              </a:spcBef>
              <a:buFont typeface="Georgia" panose="02040502050405020303" pitchFamily="18" charset="0"/>
              <a:buNone/>
            </a:pPr>
            <a:r>
              <a:rPr lang="en-US" altLang="en-US" sz="2400" b="1" dirty="0" smtClean="0"/>
              <a:t>We have thoroughly enjoyed your visit with us, and it is clear that you will excel wherever you choose to go.</a:t>
            </a:r>
          </a:p>
          <a:p>
            <a:pPr marL="107950" indent="0">
              <a:spcBef>
                <a:spcPct val="20000"/>
              </a:spcBef>
              <a:buFont typeface="Georgia" panose="02040502050405020303" pitchFamily="18" charset="0"/>
              <a:buNone/>
            </a:pPr>
            <a:endParaRPr lang="en-US" altLang="en-US" sz="1000" b="1" dirty="0" smtClean="0"/>
          </a:p>
          <a:p>
            <a:pPr marL="107950" indent="0" algn="just">
              <a:spcBef>
                <a:spcPct val="20000"/>
              </a:spcBef>
              <a:buFont typeface="Georgia" panose="02040502050405020303" pitchFamily="18" charset="0"/>
              <a:buNone/>
            </a:pPr>
            <a:r>
              <a:rPr lang="en-US" altLang="en-US" sz="2400" b="1" dirty="0" smtClean="0"/>
              <a:t>You represent the kind of candidate that has traditionally done well in our program, and we hope to have the opportunity to work with you in the coming year.</a:t>
            </a:r>
          </a:p>
          <a:p>
            <a:pPr marL="107950" indent="0">
              <a:spcBef>
                <a:spcPct val="20000"/>
              </a:spcBef>
              <a:buFont typeface="Georgia" panose="02040502050405020303" pitchFamily="18" charset="0"/>
              <a:buNone/>
            </a:pPr>
            <a:endParaRPr lang="en-US" altLang="en-US" sz="1000" b="1" dirty="0" smtClean="0"/>
          </a:p>
          <a:p>
            <a:pPr marL="1206500" lvl="4" indent="0">
              <a:spcBef>
                <a:spcPct val="20000"/>
              </a:spcBef>
              <a:buFont typeface="Georgia" panose="02040502050405020303" pitchFamily="18" charset="0"/>
              <a:buNone/>
            </a:pPr>
            <a:r>
              <a:rPr lang="en-US" altLang="en-US" sz="2400" b="1" dirty="0" smtClean="0">
                <a:solidFill>
                  <a:schemeClr val="tx1"/>
                </a:solidFill>
              </a:rPr>
              <a:t>			Yours sincerely,</a:t>
            </a:r>
          </a:p>
          <a:p>
            <a:pPr marL="1206500" lvl="4" indent="0">
              <a:spcBef>
                <a:spcPct val="20000"/>
              </a:spcBef>
              <a:buFont typeface="Georgia" panose="02040502050405020303" pitchFamily="18" charset="0"/>
              <a:buNone/>
            </a:pPr>
            <a:r>
              <a:rPr lang="en-US" altLang="en-US" sz="2400" b="1" dirty="0" smtClean="0">
                <a:solidFill>
                  <a:schemeClr val="tx1"/>
                </a:solidFill>
              </a:rPr>
              <a:t>			Program Director</a:t>
            </a:r>
          </a:p>
          <a:p>
            <a:pPr marL="1206500" lvl="4" indent="0">
              <a:spcBef>
                <a:spcPct val="20000"/>
              </a:spcBef>
              <a:buFont typeface="Georgia" panose="02040502050405020303" pitchFamily="18" charset="0"/>
              <a:buNone/>
            </a:pPr>
            <a:endParaRPr lang="en-US" altLang="en-US" sz="1000" b="1" dirty="0" smtClean="0">
              <a:solidFill>
                <a:schemeClr val="tx1"/>
              </a:solidFill>
            </a:endParaRPr>
          </a:p>
          <a:p>
            <a:pPr marL="107950" indent="0" algn="ctr">
              <a:buFont typeface="Georgia" panose="02040502050405020303" pitchFamily="18" charset="0"/>
              <a:buNone/>
            </a:pPr>
            <a:endParaRPr lang="en-US" altLang="en-US" sz="1000" b="1" dirty="0" smtClean="0"/>
          </a:p>
          <a:p>
            <a:pPr marL="107950" indent="0" algn="ctr">
              <a:buFont typeface="Georgia" panose="02040502050405020303" pitchFamily="18" charset="0"/>
              <a:buNone/>
            </a:pPr>
            <a:r>
              <a:rPr lang="en-US" altLang="en-US" sz="2400" b="1" i="1" dirty="0" smtClean="0"/>
              <a:t>Did the student who received this letter match to this program, even though the student ranked the program?  No!</a:t>
            </a:r>
          </a:p>
          <a:p>
            <a:pPr marL="107950" indent="0">
              <a:buFont typeface="Georgia" panose="02040502050405020303" pitchFamily="18" charset="0"/>
              <a:buNone/>
            </a:pPr>
            <a:endParaRPr lang="en-US" altLang="en-US" sz="800"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a:xfrm>
            <a:off x="152400" y="704088"/>
            <a:ext cx="1371600" cy="5867400"/>
          </a:xfrm>
        </p:spPr>
        <p:txBody>
          <a:bodyPr>
            <a:normAutofit fontScale="90000"/>
          </a:bodyPr>
          <a:lstStyle/>
          <a:p>
            <a:pPr algn="ctr" eaLnBrk="1" fontAlgn="auto" hangingPunct="1">
              <a:spcAft>
                <a:spcPts val="0"/>
              </a:spcAft>
              <a:defRPr/>
            </a:pPr>
            <a:r>
              <a:rPr lang="en-US" sz="5300" b="1" i="1" dirty="0" smtClean="0">
                <a:solidFill>
                  <a:schemeClr val="tx1"/>
                </a:solidFill>
              </a:rPr>
              <a:t>Types of Match Violations - Students</a:t>
            </a:r>
            <a:r>
              <a:rPr lang="en-US" sz="4400" b="1" i="1" dirty="0" smtClean="0"/>
              <a:t/>
            </a:r>
            <a:br>
              <a:rPr lang="en-US" sz="4400" b="1" i="1" dirty="0" smtClean="0"/>
            </a:br>
            <a:endParaRPr lang="en-US" sz="4400" b="1" i="1" dirty="0" smtClean="0"/>
          </a:p>
        </p:txBody>
      </p:sp>
      <p:sp>
        <p:nvSpPr>
          <p:cNvPr id="23555" name="Rectangle 3"/>
          <p:cNvSpPr>
            <a:spLocks noGrp="1" noChangeArrowheads="1"/>
          </p:cNvSpPr>
          <p:nvPr>
            <p:ph type="body" sz="half" idx="2"/>
          </p:nvPr>
        </p:nvSpPr>
        <p:spPr>
          <a:xfrm>
            <a:off x="1905000" y="719328"/>
            <a:ext cx="6705600" cy="5867400"/>
          </a:xfrm>
        </p:spPr>
        <p:txBody>
          <a:bodyPr/>
          <a:lstStyle/>
          <a:p>
            <a:pPr marL="569913" indent="-569913">
              <a:buClr>
                <a:schemeClr val="tx1"/>
              </a:buClr>
              <a:buFont typeface="Wingdings" panose="05000000000000000000" pitchFamily="2" charset="2"/>
              <a:buChar char="Ø"/>
            </a:pPr>
            <a:endParaRPr lang="en-US" altLang="en-US" sz="1000" b="1" dirty="0" smtClean="0"/>
          </a:p>
          <a:p>
            <a:pPr marL="569913" indent="-569913">
              <a:buClr>
                <a:schemeClr val="tx1"/>
              </a:buClr>
              <a:buFont typeface="Wingdings" panose="05000000000000000000" pitchFamily="2" charset="2"/>
              <a:buChar char="ü"/>
            </a:pPr>
            <a:r>
              <a:rPr lang="en-US" altLang="en-US" sz="2800" b="1" dirty="0" smtClean="0">
                <a:solidFill>
                  <a:schemeClr val="accent1"/>
                </a:solidFill>
              </a:rPr>
              <a:t>Requesting a program reveal, verbally or in writing, ranking preferences or intentions</a:t>
            </a:r>
          </a:p>
          <a:p>
            <a:pPr marL="569913" indent="-569913">
              <a:buClr>
                <a:schemeClr val="tx1"/>
              </a:buClr>
              <a:buFont typeface="Wingdings" panose="05000000000000000000" pitchFamily="2" charset="2"/>
              <a:buChar char="ü"/>
            </a:pPr>
            <a:endParaRPr lang="en-US" altLang="en-US" sz="1000" dirty="0" smtClean="0"/>
          </a:p>
          <a:p>
            <a:pPr marL="569913" indent="-569913">
              <a:buClr>
                <a:schemeClr val="tx1"/>
              </a:buClr>
              <a:buFont typeface="Wingdings" panose="05000000000000000000" pitchFamily="2" charset="2"/>
              <a:buChar char="ü"/>
            </a:pPr>
            <a:r>
              <a:rPr lang="en-US" altLang="en-US" sz="2800" b="1" dirty="0" smtClean="0">
                <a:solidFill>
                  <a:schemeClr val="accent1"/>
                </a:solidFill>
              </a:rPr>
              <a:t>Refusing to accept a position at a program on the student’s ROL or begin training on the scheduled date</a:t>
            </a:r>
          </a:p>
          <a:p>
            <a:pPr marL="1127125" lvl="2" indent="-569913">
              <a:buClr>
                <a:schemeClr val="tx1"/>
              </a:buClr>
              <a:buFont typeface="Wingdings" panose="05000000000000000000" pitchFamily="2" charset="2"/>
              <a:buChar char="ü"/>
            </a:pPr>
            <a:endParaRPr lang="en-US" altLang="en-US" dirty="0" smtClean="0"/>
          </a:p>
          <a:p>
            <a:pPr marL="1127125" lvl="2" indent="-569913">
              <a:buClr>
                <a:schemeClr val="tx1"/>
              </a:buClr>
              <a:buFont typeface="Wingdings" panose="05000000000000000000" pitchFamily="2" charset="2"/>
              <a:buChar char="ü"/>
            </a:pPr>
            <a:r>
              <a:rPr lang="en-US" altLang="en-US" sz="2400" b="1" dirty="0" smtClean="0"/>
              <a:t>Consider carefully the programs you include on your ROL. In certifying a ROL, you enter into a binding contract with the NRMP to accept a position at ANY program on your ROL should a match occur and to begin training on the date specified in the appointment contract</a:t>
            </a:r>
          </a:p>
          <a:p>
            <a:pPr marL="862013" lvl="1" indent="-569913">
              <a:buClr>
                <a:schemeClr val="tx1"/>
              </a:buClr>
              <a:buFont typeface="Wingdings" panose="05000000000000000000" pitchFamily="2" charset="2"/>
              <a:buChar char="v"/>
            </a:pPr>
            <a:endParaRPr lang="en-US" altLang="en-US" sz="2800" b="1" dirty="0" smtClean="0">
              <a:solidFill>
                <a:schemeClr val="accent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a:xfrm>
            <a:off x="228600" y="685800"/>
            <a:ext cx="838200" cy="5867400"/>
          </a:xfrm>
        </p:spPr>
        <p:txBody>
          <a:bodyPr/>
          <a:lstStyle/>
          <a:p>
            <a:pPr algn="ctr" eaLnBrk="1" hangingPunct="1"/>
            <a:r>
              <a:rPr lang="en-US" altLang="en-US" sz="4600" b="1" i="1" dirty="0" smtClean="0">
                <a:solidFill>
                  <a:schemeClr val="tx1"/>
                </a:solidFill>
              </a:rPr>
              <a:t>Violation Investigations</a:t>
            </a:r>
          </a:p>
        </p:txBody>
      </p:sp>
      <p:sp>
        <p:nvSpPr>
          <p:cNvPr id="26627" name="Rectangle 3"/>
          <p:cNvSpPr>
            <a:spLocks noGrp="1" noChangeArrowheads="1"/>
          </p:cNvSpPr>
          <p:nvPr>
            <p:ph type="body" sz="half" idx="2"/>
          </p:nvPr>
        </p:nvSpPr>
        <p:spPr>
          <a:xfrm>
            <a:off x="1371600" y="1028700"/>
            <a:ext cx="7391400" cy="5181600"/>
          </a:xfrm>
        </p:spPr>
        <p:txBody>
          <a:bodyPr/>
          <a:lstStyle/>
          <a:p>
            <a:pPr marL="457200" indent="-457200">
              <a:buClr>
                <a:schemeClr val="accent1"/>
              </a:buClr>
              <a:buFont typeface="Wingdings" panose="05000000000000000000" pitchFamily="2" charset="2"/>
              <a:buChar char="ü"/>
              <a:defRPr/>
            </a:pPr>
            <a:r>
              <a:rPr lang="en-US" sz="2600" b="1" dirty="0" smtClean="0"/>
              <a:t>Once a violation is reported to the NRMP Executive Director, the case is investigated, then reviewed by the NRMP Violations Committee and all parties involved</a:t>
            </a:r>
          </a:p>
          <a:p>
            <a:pPr marL="457200" indent="-457200">
              <a:buClr>
                <a:schemeClr val="accent1"/>
              </a:buClr>
              <a:buFont typeface="Wingdings" panose="05000000000000000000" pitchFamily="2" charset="2"/>
              <a:buChar char="ü"/>
              <a:defRPr/>
            </a:pPr>
            <a:endParaRPr lang="en-US" sz="1000" b="1" dirty="0" smtClean="0"/>
          </a:p>
          <a:p>
            <a:pPr marL="457200" indent="-457200">
              <a:buClr>
                <a:schemeClr val="accent1"/>
              </a:buClr>
              <a:buFont typeface="Wingdings" panose="05000000000000000000" pitchFamily="2" charset="2"/>
              <a:buChar char="ü"/>
              <a:defRPr/>
            </a:pPr>
            <a:r>
              <a:rPr lang="en-US" sz="2600" b="1" dirty="0" smtClean="0"/>
              <a:t>The committee’s report is sent to the violator, who may seek arbitration. The final report is then distributed to the violator and other parties</a:t>
            </a:r>
          </a:p>
          <a:p>
            <a:pPr marL="457200" indent="-457200">
              <a:buClr>
                <a:schemeClr val="accent1"/>
              </a:buClr>
              <a:buFont typeface="Wingdings" panose="05000000000000000000" pitchFamily="2" charset="2"/>
              <a:buChar char="ü"/>
              <a:defRPr/>
            </a:pPr>
            <a:endParaRPr lang="en-US" sz="1000" b="1" dirty="0" smtClean="0"/>
          </a:p>
          <a:p>
            <a:pPr marL="457200" indent="-457200">
              <a:buClr>
                <a:schemeClr val="accent1"/>
              </a:buClr>
              <a:buFont typeface="Wingdings" panose="05000000000000000000" pitchFamily="2" charset="2"/>
              <a:buChar char="ü"/>
              <a:defRPr/>
            </a:pPr>
            <a:r>
              <a:rPr lang="en-US" sz="2600" b="1" dirty="0" smtClean="0"/>
              <a:t>Take your Match commitment seriously - if you are found to be in violation, the final report will go to the medical school, all residency program directors, the American Board of Medical Specialties, FSMB, and other interested parties </a:t>
            </a:r>
          </a:p>
          <a:p>
            <a:pPr marL="457200" indent="-457200">
              <a:buClr>
                <a:schemeClr val="accent1"/>
              </a:buClr>
              <a:buFont typeface="Wingdings" panose="05000000000000000000" pitchFamily="2" charset="2"/>
              <a:buChar char="ü"/>
              <a:defRPr/>
            </a:pPr>
            <a:endParaRPr lang="en-US" sz="1000" b="1" dirty="0" smtClean="0"/>
          </a:p>
          <a:p>
            <a:pPr eaLnBrk="1" hangingPunct="1">
              <a:defRPr/>
            </a:pPr>
            <a:endParaRPr lang="en-US" sz="2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a:xfrm>
            <a:off x="228600" y="685800"/>
            <a:ext cx="914400" cy="5867400"/>
          </a:xfrm>
          <a:extLst/>
        </p:spPr>
        <p:txBody>
          <a:bodyPr/>
          <a:lstStyle/>
          <a:p>
            <a:pPr eaLnBrk="1" hangingPunct="1">
              <a:defRPr/>
            </a:pPr>
            <a:r>
              <a:rPr lang="en-US" altLang="en-US" sz="4800" i="1" dirty="0" smtClean="0">
                <a:solidFill>
                  <a:schemeClr val="tx1"/>
                </a:solidFill>
                <a:ea typeface="Calibri" panose="020F0502020204030204" pitchFamily="34" charset="0"/>
                <a:cs typeface="Calibri" panose="020F0502020204030204" pitchFamily="34" charset="0"/>
              </a:rPr>
              <a:t>A Rank Order List</a:t>
            </a:r>
          </a:p>
        </p:txBody>
      </p:sp>
      <p:sp>
        <p:nvSpPr>
          <p:cNvPr id="7171" name="Rectangle 3"/>
          <p:cNvSpPr>
            <a:spLocks noGrp="1" noChangeArrowheads="1"/>
          </p:cNvSpPr>
          <p:nvPr>
            <p:ph type="body" sz="half" idx="2"/>
          </p:nvPr>
        </p:nvSpPr>
        <p:spPr>
          <a:xfrm>
            <a:off x="1447800" y="911352"/>
            <a:ext cx="7315200" cy="5638800"/>
          </a:xfrm>
        </p:spPr>
        <p:txBody>
          <a:bodyPr/>
          <a:lstStyle/>
          <a:p>
            <a:pPr marL="457200" indent="-457200" defTabSz="889000">
              <a:buClr>
                <a:srgbClr val="FFFFFF"/>
              </a:buClr>
              <a:buSzPct val="90000"/>
              <a:buFont typeface="Wingdings" panose="05000000000000000000" pitchFamily="2" charset="2"/>
              <a:buChar char="ü"/>
            </a:pPr>
            <a:r>
              <a:rPr lang="en-US" altLang="en-US" sz="3000" b="1" dirty="0" smtClean="0">
                <a:solidFill>
                  <a:srgbClr val="FFFFFF"/>
                </a:solidFill>
              </a:rPr>
              <a:t>A Rank Order List (ROL) is an ordered listing, created by a student, of programs where the student </a:t>
            </a:r>
            <a:r>
              <a:rPr lang="en-US" altLang="en-US" sz="3000" b="1" u="sng" dirty="0" smtClean="0">
                <a:solidFill>
                  <a:srgbClr val="FFFFFF"/>
                </a:solidFill>
              </a:rPr>
              <a:t>interviewed</a:t>
            </a:r>
            <a:r>
              <a:rPr lang="en-US" altLang="en-US" sz="3000" b="1" dirty="0" smtClean="0">
                <a:solidFill>
                  <a:srgbClr val="FFFFFF"/>
                </a:solidFill>
              </a:rPr>
              <a:t> and where he/she would like to do medical residency training </a:t>
            </a:r>
          </a:p>
          <a:p>
            <a:pPr marL="457200" indent="-457200" defTabSz="889000">
              <a:buClr>
                <a:srgbClr val="FFFFFF"/>
              </a:buClr>
              <a:buSzPct val="90000"/>
              <a:buFont typeface="Wingdings" panose="05000000000000000000" pitchFamily="2" charset="2"/>
              <a:buChar char="ü"/>
            </a:pPr>
            <a:endParaRPr lang="en-US" altLang="en-US" sz="1000" b="1" dirty="0" smtClean="0">
              <a:solidFill>
                <a:srgbClr val="FFFFFF"/>
              </a:solidFill>
            </a:endParaRPr>
          </a:p>
          <a:p>
            <a:pPr marL="457200" indent="-457200" defTabSz="889000">
              <a:buClr>
                <a:srgbClr val="FFFFFF"/>
              </a:buClr>
              <a:buSzPct val="90000"/>
              <a:buFont typeface="Wingdings" panose="05000000000000000000" pitchFamily="2" charset="2"/>
              <a:buChar char="ü"/>
            </a:pPr>
            <a:r>
              <a:rPr lang="en-US" altLang="en-US" sz="3000" b="1" dirty="0" smtClean="0">
                <a:solidFill>
                  <a:srgbClr val="FFFFFF"/>
                </a:solidFill>
              </a:rPr>
              <a:t>Programs also create a rank ordered listing of the students they would like to fulfill their residency openings</a:t>
            </a:r>
          </a:p>
          <a:p>
            <a:pPr marL="457200" indent="-457200" defTabSz="889000">
              <a:spcBef>
                <a:spcPct val="50000"/>
              </a:spcBef>
              <a:buClr>
                <a:srgbClr val="FFFFFF"/>
              </a:buClr>
              <a:buSzPct val="90000"/>
              <a:buFont typeface="Wingdings" panose="05000000000000000000" pitchFamily="2" charset="2"/>
              <a:buChar char="ü"/>
            </a:pPr>
            <a:r>
              <a:rPr lang="en-US" altLang="en-US" sz="3000" b="1" dirty="0" smtClean="0">
                <a:solidFill>
                  <a:srgbClr val="FFFFFF"/>
                </a:solidFill>
              </a:rPr>
              <a:t>The ROLs are entered in the </a:t>
            </a:r>
            <a:r>
              <a:rPr lang="en-US" sz="3200" b="1" dirty="0"/>
              <a:t>R3</a:t>
            </a:r>
            <a:r>
              <a:rPr lang="en-US" sz="3200" b="1" baseline="30000" dirty="0"/>
              <a:t>®</a:t>
            </a:r>
            <a:r>
              <a:rPr lang="en-US" altLang="en-US" sz="3000" b="1" dirty="0" smtClean="0">
                <a:solidFill>
                  <a:srgbClr val="FFFFFF"/>
                </a:solidFill>
              </a:rPr>
              <a:t> System on the National Residency Match Program (NRMP) website</a:t>
            </a:r>
          </a:p>
          <a:p>
            <a:pPr marL="457200" indent="-457200" defTabSz="889000">
              <a:lnSpc>
                <a:spcPct val="120000"/>
              </a:lnSpc>
              <a:spcBef>
                <a:spcPct val="50000"/>
              </a:spcBef>
              <a:buClr>
                <a:srgbClr val="FFFFFF"/>
              </a:buClr>
              <a:buSzPct val="90000"/>
              <a:buFont typeface="Wingdings" panose="05000000000000000000" pitchFamily="2" charset="2"/>
              <a:buChar char="ü"/>
            </a:pPr>
            <a:endParaRPr lang="en-US" altLang="en-US" sz="2600" b="1" dirty="0" smtClean="0">
              <a:solidFill>
                <a:srgbClr val="FFFFFF"/>
              </a:solidFill>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648200"/>
          </a:xfrm>
        </p:spPr>
        <p:txBody>
          <a:bodyPr/>
          <a:lstStyle/>
          <a:p>
            <a:pPr algn="ctr"/>
            <a:r>
              <a:rPr lang="en-US" sz="6000" b="1" i="1" dirty="0" smtClean="0">
                <a:solidFill>
                  <a:schemeClr val="tx1"/>
                </a:solidFill>
              </a:rPr>
              <a:t>“Is there anything </a:t>
            </a:r>
            <a:r>
              <a:rPr lang="en-US" sz="6000" b="1" i="1" dirty="0">
                <a:solidFill>
                  <a:schemeClr val="tx1"/>
                </a:solidFill>
              </a:rPr>
              <a:t>e</a:t>
            </a:r>
            <a:r>
              <a:rPr lang="en-US" sz="6000" b="1" i="1" dirty="0" smtClean="0">
                <a:solidFill>
                  <a:schemeClr val="tx1"/>
                </a:solidFill>
              </a:rPr>
              <a:t>lse I </a:t>
            </a:r>
            <a:r>
              <a:rPr lang="en-US" sz="6000" b="1" i="1" dirty="0">
                <a:solidFill>
                  <a:schemeClr val="tx1"/>
                </a:solidFill>
              </a:rPr>
              <a:t>n</a:t>
            </a:r>
            <a:r>
              <a:rPr lang="en-US" sz="6000" b="1" i="1" dirty="0" smtClean="0">
                <a:solidFill>
                  <a:schemeClr val="tx1"/>
                </a:solidFill>
              </a:rPr>
              <a:t>eed to remember?”</a:t>
            </a:r>
            <a:endParaRPr lang="en-US" sz="6000" b="1" i="1" dirty="0">
              <a:solidFill>
                <a:schemeClr val="tx1"/>
              </a:solidFill>
            </a:endParaRPr>
          </a:p>
        </p:txBody>
      </p:sp>
    </p:spTree>
    <p:extLst>
      <p:ext uri="{BB962C8B-B14F-4D97-AF65-F5344CB8AC3E}">
        <p14:creationId xmlns:p14="http://schemas.microsoft.com/office/powerpoint/2010/main" val="2564172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 y="685800"/>
            <a:ext cx="762000" cy="5867400"/>
          </a:xfrm>
        </p:spPr>
        <p:txBody>
          <a:bodyPr/>
          <a:lstStyle/>
          <a:p>
            <a:pPr algn="ctr"/>
            <a:r>
              <a:rPr lang="en-US" altLang="en-US" sz="4800" b="1" i="1" dirty="0" smtClean="0">
                <a:solidFill>
                  <a:srgbClr val="FFFFFF"/>
                </a:solidFill>
              </a:rPr>
              <a:t>Final Reminders</a:t>
            </a:r>
            <a:endParaRPr lang="en-US" altLang="en-US" sz="4800" i="1" dirty="0" smtClean="0"/>
          </a:p>
        </p:txBody>
      </p:sp>
      <p:sp>
        <p:nvSpPr>
          <p:cNvPr id="26627" name="Content Placeholder 2"/>
          <p:cNvSpPr>
            <a:spLocks noGrp="1"/>
          </p:cNvSpPr>
          <p:nvPr>
            <p:ph type="body" sz="half" idx="2"/>
          </p:nvPr>
        </p:nvSpPr>
        <p:spPr>
          <a:xfrm>
            <a:off x="914400" y="685800"/>
            <a:ext cx="7924800" cy="5867400"/>
          </a:xfrm>
        </p:spPr>
        <p:txBody>
          <a:bodyPr/>
          <a:lstStyle/>
          <a:p>
            <a:pPr marL="471488" indent="-457200">
              <a:buClr>
                <a:srgbClr val="FFFFFF"/>
              </a:buClr>
              <a:buFont typeface="Wingdings" panose="05000000000000000000" pitchFamily="2" charset="2"/>
              <a:buChar char="ü"/>
            </a:pPr>
            <a:r>
              <a:rPr lang="en-US" altLang="en-US" sz="2400" b="1" dirty="0" smtClean="0">
                <a:solidFill>
                  <a:srgbClr val="FFFFFF"/>
                </a:solidFill>
              </a:rPr>
              <a:t>Complete and certify your list several days before the Feb. </a:t>
            </a:r>
            <a:r>
              <a:rPr lang="en-US" altLang="en-US" sz="2400" b="1" dirty="0" smtClean="0">
                <a:solidFill>
                  <a:srgbClr val="FFFFFF"/>
                </a:solidFill>
              </a:rPr>
              <a:t>20</a:t>
            </a:r>
            <a:r>
              <a:rPr lang="en-US" altLang="en-US" sz="2400" b="1" baseline="30000" dirty="0" smtClean="0">
                <a:solidFill>
                  <a:srgbClr val="FFFFFF"/>
                </a:solidFill>
              </a:rPr>
              <a:t>th</a:t>
            </a:r>
            <a:r>
              <a:rPr lang="en-US" altLang="en-US" sz="2400" b="1" dirty="0" smtClean="0">
                <a:solidFill>
                  <a:srgbClr val="FFFFFF"/>
                </a:solidFill>
              </a:rPr>
              <a:t> </a:t>
            </a:r>
            <a:r>
              <a:rPr lang="en-US" altLang="en-US" sz="2400" b="1" dirty="0" smtClean="0">
                <a:solidFill>
                  <a:srgbClr val="FFFFFF"/>
                </a:solidFill>
              </a:rPr>
              <a:t>deadline. </a:t>
            </a:r>
            <a:r>
              <a:rPr lang="en-US" altLang="en-US" sz="2400" b="1" u="sng" dirty="0" smtClean="0">
                <a:solidFill>
                  <a:srgbClr val="FFFFFF"/>
                </a:solidFill>
              </a:rPr>
              <a:t>Don’t</a:t>
            </a:r>
            <a:r>
              <a:rPr lang="en-US" altLang="en-US" sz="2400" b="1" dirty="0" smtClean="0">
                <a:solidFill>
                  <a:srgbClr val="FFFFFF"/>
                </a:solidFill>
              </a:rPr>
              <a:t> wait until the last minute, as the servers may be overloaded and very slow</a:t>
            </a:r>
          </a:p>
          <a:p>
            <a:pPr marL="471488" indent="-457200">
              <a:buClr>
                <a:srgbClr val="FFFFFF"/>
              </a:buClr>
              <a:buFont typeface="Wingdings" panose="05000000000000000000" pitchFamily="2" charset="2"/>
              <a:buChar char="ü"/>
            </a:pPr>
            <a:endParaRPr lang="en-US" altLang="en-US" sz="1000" b="1" dirty="0" smtClean="0">
              <a:solidFill>
                <a:srgbClr val="FFFFFF"/>
              </a:solidFill>
            </a:endParaRPr>
          </a:p>
          <a:p>
            <a:pPr marL="471488" indent="-457200">
              <a:buClr>
                <a:srgbClr val="FFFFFF"/>
              </a:buClr>
              <a:buFont typeface="Wingdings" panose="05000000000000000000" pitchFamily="2" charset="2"/>
              <a:buChar char="ü"/>
            </a:pPr>
            <a:r>
              <a:rPr lang="en-US" altLang="en-US" sz="2400" b="1" dirty="0" smtClean="0">
                <a:solidFill>
                  <a:srgbClr val="FFFFFF"/>
                </a:solidFill>
              </a:rPr>
              <a:t>***Even </a:t>
            </a:r>
            <a:r>
              <a:rPr lang="en-US" altLang="en-US" sz="2400" b="1" dirty="0">
                <a:solidFill>
                  <a:srgbClr val="FFFFFF"/>
                </a:solidFill>
              </a:rPr>
              <a:t>after certifying your list, your verification status may show as “not verified” – our office will verify your graduation status before the ROL deadline</a:t>
            </a:r>
          </a:p>
          <a:p>
            <a:pPr marL="471488" indent="-457200">
              <a:buClr>
                <a:srgbClr val="FFFFFF"/>
              </a:buClr>
              <a:buFont typeface="Wingdings" panose="05000000000000000000" pitchFamily="2" charset="2"/>
              <a:buChar char="ü"/>
            </a:pPr>
            <a:endParaRPr lang="en-US" altLang="en-US" sz="1000" b="1" dirty="0">
              <a:solidFill>
                <a:srgbClr val="FFFFFF"/>
              </a:solidFill>
            </a:endParaRPr>
          </a:p>
          <a:p>
            <a:pPr marL="471488" indent="-457200">
              <a:buClr>
                <a:schemeClr val="accent1"/>
              </a:buClr>
              <a:buFont typeface="Wingdings" panose="05000000000000000000" pitchFamily="2" charset="2"/>
              <a:buChar char="ü"/>
            </a:pPr>
            <a:r>
              <a:rPr lang="en-US" altLang="en-US" sz="2400" b="1" dirty="0"/>
              <a:t>Be careful about making last minute changes to your ROL - most are not well thought out and frequently regretted</a:t>
            </a:r>
          </a:p>
          <a:p>
            <a:pPr marL="471488" indent="-457200">
              <a:buClr>
                <a:schemeClr val="accent1"/>
              </a:buClr>
              <a:buFont typeface="Wingdings" panose="05000000000000000000" pitchFamily="2" charset="2"/>
              <a:buChar char="ü"/>
            </a:pPr>
            <a:endParaRPr lang="en-US" altLang="en-US" sz="1000" b="1" dirty="0"/>
          </a:p>
          <a:p>
            <a:pPr marL="471488" indent="-457200">
              <a:buClr>
                <a:srgbClr val="FFFFFF"/>
              </a:buClr>
              <a:buFont typeface="Wingdings" panose="05000000000000000000" pitchFamily="2" charset="2"/>
              <a:buChar char="ü"/>
            </a:pPr>
            <a:r>
              <a:rPr lang="en-US" altLang="en-US" sz="2400" b="1" dirty="0" smtClean="0">
                <a:solidFill>
                  <a:srgbClr val="FFFFFF"/>
                </a:solidFill>
              </a:rPr>
              <a:t>If you do want to change a certified list, you may do so until 8:00 p.m. CT on Feb. </a:t>
            </a:r>
            <a:r>
              <a:rPr lang="en-US" altLang="en-US" sz="2400" b="1" smtClean="0">
                <a:solidFill>
                  <a:srgbClr val="FFFFFF"/>
                </a:solidFill>
              </a:rPr>
              <a:t>20</a:t>
            </a:r>
            <a:r>
              <a:rPr lang="en-US" altLang="en-US" sz="2400" b="1" baseline="30000" smtClean="0">
                <a:solidFill>
                  <a:srgbClr val="FFFFFF"/>
                </a:solidFill>
              </a:rPr>
              <a:t>th</a:t>
            </a:r>
            <a:r>
              <a:rPr lang="en-US" altLang="en-US" sz="2400" b="1" smtClean="0">
                <a:solidFill>
                  <a:srgbClr val="FFFFFF"/>
                </a:solidFill>
              </a:rPr>
              <a:t> </a:t>
            </a:r>
            <a:endParaRPr lang="en-US" altLang="en-US" sz="2400" b="1" dirty="0" smtClean="0">
              <a:solidFill>
                <a:srgbClr val="FFFFFF"/>
              </a:solidFill>
            </a:endParaRPr>
          </a:p>
          <a:p>
            <a:pPr marL="471488" indent="-457200">
              <a:buClr>
                <a:srgbClr val="FFFFFF"/>
              </a:buClr>
              <a:buFont typeface="Wingdings" panose="05000000000000000000" pitchFamily="2" charset="2"/>
              <a:buChar char="ü"/>
            </a:pPr>
            <a:endParaRPr lang="en-US" altLang="en-US" sz="1000" b="1" dirty="0" smtClean="0">
              <a:solidFill>
                <a:srgbClr val="FFFFFF"/>
              </a:solidFill>
            </a:endParaRPr>
          </a:p>
          <a:p>
            <a:pPr marL="471488" indent="-457200">
              <a:buClr>
                <a:srgbClr val="FFFFFF"/>
              </a:buClr>
              <a:buFont typeface="Wingdings" panose="05000000000000000000" pitchFamily="2" charset="2"/>
              <a:buChar char="ü"/>
            </a:pPr>
            <a:r>
              <a:rPr lang="en-US" altLang="en-US" sz="2400" b="1" dirty="0" smtClean="0">
                <a:solidFill>
                  <a:srgbClr val="FFFFFF"/>
                </a:solidFill>
              </a:rPr>
              <a:t>The </a:t>
            </a:r>
            <a:r>
              <a:rPr lang="en-US" altLang="en-US" sz="2400" b="1" dirty="0">
                <a:solidFill>
                  <a:srgbClr val="FFFFFF"/>
                </a:solidFill>
              </a:rPr>
              <a:t>NRMP will NOT enter a list, add, delete or move programs or in any way modify </a:t>
            </a:r>
            <a:r>
              <a:rPr lang="en-US" altLang="en-US" sz="2400" b="1" dirty="0" smtClean="0">
                <a:solidFill>
                  <a:srgbClr val="FFFFFF"/>
                </a:solidFill>
              </a:rPr>
              <a:t>your </a:t>
            </a:r>
            <a:r>
              <a:rPr lang="en-US" altLang="en-US" sz="2400" b="1" dirty="0">
                <a:solidFill>
                  <a:srgbClr val="FFFFFF"/>
                </a:solidFill>
              </a:rPr>
              <a:t>rank order list</a:t>
            </a:r>
          </a:p>
          <a:p>
            <a:pPr marL="471488" indent="-457200">
              <a:buClr>
                <a:srgbClr val="FFFFFF"/>
              </a:buClr>
              <a:buFont typeface="Wingdings" panose="05000000000000000000" pitchFamily="2" charset="2"/>
              <a:buChar char="ü"/>
            </a:pPr>
            <a:endParaRPr lang="en-US" altLang="en-US" sz="1000" b="1" dirty="0">
              <a:solidFill>
                <a:srgbClr val="FFFFFF"/>
              </a:solidFill>
            </a:endParaRPr>
          </a:p>
          <a:p>
            <a:pPr marL="471488" indent="-457200">
              <a:buClr>
                <a:srgbClr val="FFFFFF"/>
              </a:buClr>
              <a:buFont typeface="Wingdings" panose="05000000000000000000" pitchFamily="2" charset="2"/>
              <a:buChar char="ü"/>
            </a:pPr>
            <a:r>
              <a:rPr lang="en-US" altLang="en-US" sz="2400" b="1" dirty="0" smtClean="0"/>
              <a:t>Once you’re done, take a deep breath and congratulate yourself. You’ve done all you can do!</a:t>
            </a:r>
          </a:p>
          <a:p>
            <a:pPr marL="471488" indent="-457200">
              <a:buClr>
                <a:srgbClr val="FFFFFF"/>
              </a:buClr>
              <a:buFont typeface="Wingdings" panose="05000000000000000000" pitchFamily="2" charset="2"/>
              <a:buChar char="ü"/>
            </a:pPr>
            <a:endParaRPr lang="en-US" altLang="en-US" sz="1000" b="1" dirty="0"/>
          </a:p>
          <a:p>
            <a:pPr marL="471488" indent="-457200">
              <a:buClr>
                <a:schemeClr val="accent1"/>
              </a:buClr>
              <a:buFont typeface="Wingdings" panose="05000000000000000000" pitchFamily="2" charset="2"/>
              <a:buChar char="ü"/>
            </a:pPr>
            <a:endParaRPr lang="en-US" altLang="en-US" sz="2400" b="1" dirty="0" smtClean="0"/>
          </a:p>
          <a:p>
            <a:pPr marL="471488" indent="-457200">
              <a:buClr>
                <a:schemeClr val="accent1"/>
              </a:buClr>
              <a:buFont typeface="Wingdings" panose="05000000000000000000" pitchFamily="2" charset="2"/>
              <a:buChar char="ü"/>
            </a:pPr>
            <a:endParaRPr lang="en-US" altLang="en-US" sz="10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648200"/>
          </a:xfrm>
        </p:spPr>
        <p:txBody>
          <a:bodyPr/>
          <a:lstStyle/>
          <a:p>
            <a:pPr algn="ctr"/>
            <a:r>
              <a:rPr lang="en-US" sz="6000" b="1" i="1" dirty="0" smtClean="0">
                <a:solidFill>
                  <a:schemeClr val="tx1"/>
                </a:solidFill>
              </a:rPr>
              <a:t>Questions?</a:t>
            </a:r>
            <a:endParaRPr lang="en-US" sz="6000" b="1" i="1" dirty="0">
              <a:solidFill>
                <a:schemeClr val="tx1"/>
              </a:solidFill>
            </a:endParaRPr>
          </a:p>
        </p:txBody>
      </p:sp>
    </p:spTree>
    <p:extLst>
      <p:ext uri="{BB962C8B-B14F-4D97-AF65-F5344CB8AC3E}">
        <p14:creationId xmlns:p14="http://schemas.microsoft.com/office/powerpoint/2010/main" val="3610771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685800"/>
            <a:ext cx="1219200" cy="5867400"/>
          </a:xfrm>
        </p:spPr>
        <p:txBody>
          <a:bodyPr/>
          <a:lstStyle/>
          <a:p>
            <a:r>
              <a:rPr lang="en-US" sz="4800" i="1" dirty="0" smtClean="0">
                <a:solidFill>
                  <a:schemeClr val="tx1"/>
                </a:solidFill>
              </a:rPr>
              <a:t>A Few Things Before Beginning</a:t>
            </a:r>
            <a:endParaRPr lang="en-US" sz="4800" i="1" dirty="0">
              <a:solidFill>
                <a:schemeClr val="tx1"/>
              </a:solidFill>
            </a:endParaRPr>
          </a:p>
        </p:txBody>
      </p:sp>
      <p:sp>
        <p:nvSpPr>
          <p:cNvPr id="7" name="Text Placeholder 6"/>
          <p:cNvSpPr>
            <a:spLocks noGrp="1"/>
          </p:cNvSpPr>
          <p:nvPr>
            <p:ph type="body" sz="half" idx="2"/>
          </p:nvPr>
        </p:nvSpPr>
        <p:spPr>
          <a:xfrm>
            <a:off x="1828800" y="914400"/>
            <a:ext cx="7086600" cy="5257800"/>
          </a:xfrm>
        </p:spPr>
        <p:txBody>
          <a:bodyPr/>
          <a:lstStyle/>
          <a:p>
            <a:pPr marL="457200" indent="-457200" defTabSz="889000">
              <a:spcBef>
                <a:spcPct val="50000"/>
              </a:spcBef>
              <a:buClr>
                <a:srgbClr val="FFFFFF"/>
              </a:buClr>
              <a:buSzPct val="90000"/>
              <a:buFont typeface="Wingdings" panose="05000000000000000000" pitchFamily="2" charset="2"/>
              <a:buChar char="ü"/>
            </a:pPr>
            <a:r>
              <a:rPr lang="en-US" altLang="en-US" sz="2600" b="1" dirty="0">
                <a:solidFill>
                  <a:srgbClr val="FFFFFF"/>
                </a:solidFill>
              </a:rPr>
              <a:t>When you register </a:t>
            </a:r>
            <a:r>
              <a:rPr lang="en-US" altLang="en-US" sz="2600" b="1" dirty="0" smtClean="0">
                <a:solidFill>
                  <a:srgbClr val="FFFFFF"/>
                </a:solidFill>
              </a:rPr>
              <a:t>with the NRMP for </a:t>
            </a:r>
            <a:r>
              <a:rPr lang="en-US" altLang="en-US" sz="2600" b="1" dirty="0">
                <a:solidFill>
                  <a:srgbClr val="FFFFFF"/>
                </a:solidFill>
              </a:rPr>
              <a:t>the </a:t>
            </a:r>
            <a:r>
              <a:rPr lang="en-US" altLang="en-US" sz="2600" b="1" dirty="0" smtClean="0">
                <a:solidFill>
                  <a:srgbClr val="FFFFFF"/>
                </a:solidFill>
              </a:rPr>
              <a:t>Match, </a:t>
            </a:r>
            <a:r>
              <a:rPr lang="en-US" altLang="en-US" sz="2600" b="1" dirty="0">
                <a:solidFill>
                  <a:srgbClr val="FFFFFF"/>
                </a:solidFill>
              </a:rPr>
              <a:t>you are </a:t>
            </a:r>
            <a:r>
              <a:rPr lang="en-US" altLang="en-US" sz="2600" b="1" dirty="0" smtClean="0">
                <a:solidFill>
                  <a:srgbClr val="FFFFFF"/>
                </a:solidFill>
              </a:rPr>
              <a:t>assigned </a:t>
            </a:r>
            <a:r>
              <a:rPr lang="en-US" altLang="en-US" sz="2600" b="1" dirty="0">
                <a:solidFill>
                  <a:srgbClr val="FFFFFF"/>
                </a:solidFill>
              </a:rPr>
              <a:t>an NRMP ID. After completing the NRMP registration process, you need to return to the ERAS website and enter your NRMP ID into the Profile section of your </a:t>
            </a:r>
            <a:r>
              <a:rPr lang="en-US" altLang="en-US" sz="2600" b="1" dirty="0" err="1">
                <a:solidFill>
                  <a:srgbClr val="FFFFFF"/>
                </a:solidFill>
              </a:rPr>
              <a:t>MyERAS</a:t>
            </a:r>
            <a:r>
              <a:rPr lang="en-US" altLang="en-US" sz="2600" b="1" dirty="0">
                <a:solidFill>
                  <a:srgbClr val="FFFFFF"/>
                </a:solidFill>
              </a:rPr>
              <a:t> </a:t>
            </a:r>
          </a:p>
          <a:p>
            <a:pPr marL="457200" indent="-457200" defTabSz="889000">
              <a:spcBef>
                <a:spcPct val="50000"/>
              </a:spcBef>
              <a:buClr>
                <a:srgbClr val="FFFFFF"/>
              </a:buClr>
              <a:buSzPct val="90000"/>
              <a:buFont typeface="Wingdings" panose="05000000000000000000" pitchFamily="2" charset="2"/>
              <a:buChar char="ü"/>
            </a:pPr>
            <a:r>
              <a:rPr lang="en-US" altLang="en-US" sz="2600" b="1" dirty="0" smtClean="0">
                <a:solidFill>
                  <a:srgbClr val="FFFFFF"/>
                </a:solidFill>
              </a:rPr>
              <a:t>Help </a:t>
            </a:r>
            <a:r>
              <a:rPr lang="en-US" altLang="en-US" sz="2600" b="1" dirty="0">
                <a:solidFill>
                  <a:srgbClr val="FFFFFF"/>
                </a:solidFill>
              </a:rPr>
              <a:t>in preparing and entering the ROL is available in the “Help” section of the NRMP’s </a:t>
            </a:r>
            <a:r>
              <a:rPr lang="en-US" sz="2800" b="1" dirty="0"/>
              <a:t>R3</a:t>
            </a:r>
            <a:r>
              <a:rPr lang="en-US" sz="2800" b="1" baseline="30000" dirty="0"/>
              <a:t>®</a:t>
            </a:r>
            <a:r>
              <a:rPr lang="en-US" altLang="en-US" sz="2600" b="1" dirty="0" smtClean="0">
                <a:solidFill>
                  <a:srgbClr val="FFFFFF"/>
                </a:solidFill>
              </a:rPr>
              <a:t> </a:t>
            </a:r>
            <a:r>
              <a:rPr lang="en-US" altLang="en-US" sz="2600" b="1" dirty="0" smtClean="0">
                <a:solidFill>
                  <a:srgbClr val="FFFFFF"/>
                </a:solidFill>
              </a:rPr>
              <a:t>System and the </a:t>
            </a:r>
            <a:r>
              <a:rPr lang="en-US" altLang="en-US" sz="2600" b="1" dirty="0" smtClean="0">
                <a:solidFill>
                  <a:srgbClr val="FFFFFF"/>
                </a:solidFill>
                <a:hlinkClick r:id="rId3"/>
              </a:rPr>
              <a:t>website</a:t>
            </a:r>
            <a:endParaRPr lang="en-US" altLang="en-US" sz="2600" b="1" dirty="0" smtClean="0">
              <a:solidFill>
                <a:srgbClr val="FFFFFF"/>
              </a:solidFill>
            </a:endParaRPr>
          </a:p>
          <a:p>
            <a:pPr marL="457200" indent="-457200" defTabSz="889000">
              <a:spcBef>
                <a:spcPct val="50000"/>
              </a:spcBef>
              <a:buClr>
                <a:srgbClr val="FFFFFF"/>
              </a:buClr>
              <a:buSzPct val="90000"/>
              <a:buFont typeface="Wingdings" panose="05000000000000000000" pitchFamily="2" charset="2"/>
              <a:buChar char="ü"/>
            </a:pPr>
            <a:r>
              <a:rPr lang="en-US" altLang="en-US" sz="2600" b="1" dirty="0" smtClean="0">
                <a:solidFill>
                  <a:srgbClr val="FFFFFF"/>
                </a:solidFill>
                <a:ea typeface="Calibri" panose="020F0502020204030204" pitchFamily="34" charset="0"/>
                <a:cs typeface="Calibri" panose="020F0502020204030204" pitchFamily="34" charset="0"/>
              </a:rPr>
              <a:t>NRMP </a:t>
            </a:r>
            <a:r>
              <a:rPr lang="en-US" altLang="en-US" sz="2600" b="1" dirty="0">
                <a:solidFill>
                  <a:srgbClr val="FFFFFF"/>
                </a:solidFill>
                <a:ea typeface="Calibri" panose="020F0502020204030204" pitchFamily="34" charset="0"/>
                <a:cs typeface="Calibri" panose="020F0502020204030204" pitchFamily="34" charset="0"/>
              </a:rPr>
              <a:t>communicates by email – keep yours current – turn off any junk mail filters or add </a:t>
            </a:r>
            <a:r>
              <a:rPr lang="en-US" altLang="en-US" sz="2600" b="1" dirty="0">
                <a:solidFill>
                  <a:srgbClr val="FFFFFF"/>
                </a:solidFill>
                <a:ea typeface="Calibri" panose="020F0502020204030204" pitchFamily="34" charset="0"/>
                <a:cs typeface="Calibri" panose="020F0502020204030204" pitchFamily="34" charset="0"/>
                <a:hlinkClick r:id="rId4"/>
              </a:rPr>
              <a:t>support@nrmp.org</a:t>
            </a:r>
            <a:r>
              <a:rPr lang="en-US" altLang="en-US" sz="2600" b="1" dirty="0">
                <a:solidFill>
                  <a:srgbClr val="FFFFFF"/>
                </a:solidFill>
                <a:ea typeface="Calibri" panose="020F0502020204030204" pitchFamily="34" charset="0"/>
                <a:cs typeface="Calibri" panose="020F0502020204030204" pitchFamily="34" charset="0"/>
              </a:rPr>
              <a:t> to your address book</a:t>
            </a:r>
            <a:endParaRPr lang="en-US" sz="2600" dirty="0"/>
          </a:p>
        </p:txBody>
      </p:sp>
    </p:spTree>
    <p:extLst>
      <p:ext uri="{BB962C8B-B14F-4D97-AF65-F5344CB8AC3E}">
        <p14:creationId xmlns:p14="http://schemas.microsoft.com/office/powerpoint/2010/main" val="2454876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228600" y="685800"/>
            <a:ext cx="838200" cy="5867400"/>
          </a:xfrm>
          <a:extLst/>
        </p:spPr>
        <p:txBody>
          <a:bodyPr/>
          <a:lstStyle/>
          <a:p>
            <a:pPr eaLnBrk="1" hangingPunct="1">
              <a:defRPr/>
            </a:pPr>
            <a:r>
              <a:rPr lang="en-US" altLang="en-US" sz="4800" i="1" dirty="0" smtClean="0">
                <a:solidFill>
                  <a:schemeClr val="tx1"/>
                </a:solidFill>
              </a:rPr>
              <a:t>NRMP Fees</a:t>
            </a:r>
          </a:p>
        </p:txBody>
      </p:sp>
      <p:sp>
        <p:nvSpPr>
          <p:cNvPr id="9219" name="Rectangle 3"/>
          <p:cNvSpPr>
            <a:spLocks noGrp="1" noChangeArrowheads="1"/>
          </p:cNvSpPr>
          <p:nvPr>
            <p:ph type="body" sz="half" idx="2"/>
          </p:nvPr>
        </p:nvSpPr>
        <p:spPr>
          <a:xfrm>
            <a:off x="1219200" y="1219200"/>
            <a:ext cx="7696200" cy="5029200"/>
          </a:xfrm>
        </p:spPr>
        <p:txBody>
          <a:bodyPr/>
          <a:lstStyle/>
          <a:p>
            <a:pPr marL="457200" indent="-457200">
              <a:lnSpc>
                <a:spcPct val="85000"/>
              </a:lnSpc>
              <a:spcBef>
                <a:spcPct val="50000"/>
              </a:spcBef>
              <a:buClr>
                <a:schemeClr val="accent1"/>
              </a:buClr>
              <a:buFont typeface="Wingdings" panose="05000000000000000000" pitchFamily="2" charset="2"/>
              <a:buChar char="ü"/>
            </a:pPr>
            <a:r>
              <a:rPr lang="en-US" altLang="en-US" sz="2600" b="1" dirty="0" smtClean="0"/>
              <a:t>Registration fee		$</a:t>
            </a:r>
            <a:r>
              <a:rPr lang="en-US" altLang="en-US" sz="2600" b="1" dirty="0" smtClean="0"/>
              <a:t>85</a:t>
            </a:r>
            <a:endParaRPr lang="en-US" altLang="en-US" sz="2600" b="1" dirty="0" smtClean="0"/>
          </a:p>
          <a:p>
            <a:pPr marL="457200" indent="-457200">
              <a:lnSpc>
                <a:spcPct val="85000"/>
              </a:lnSpc>
              <a:spcBef>
                <a:spcPct val="50000"/>
              </a:spcBef>
              <a:buClr>
                <a:schemeClr val="accent1"/>
              </a:buClr>
              <a:buFont typeface="Wingdings" panose="05000000000000000000" pitchFamily="2" charset="2"/>
              <a:buChar char="ü"/>
            </a:pPr>
            <a:endParaRPr lang="en-US" altLang="en-US" sz="1000" b="1" dirty="0" smtClean="0"/>
          </a:p>
          <a:p>
            <a:pPr marL="457200" indent="-457200">
              <a:lnSpc>
                <a:spcPct val="85000"/>
              </a:lnSpc>
              <a:spcBef>
                <a:spcPct val="50000"/>
              </a:spcBef>
              <a:buClr>
                <a:schemeClr val="accent1"/>
              </a:buClr>
              <a:buFont typeface="Wingdings" panose="05000000000000000000" pitchFamily="2" charset="2"/>
              <a:buChar char="ü"/>
            </a:pPr>
            <a:r>
              <a:rPr lang="en-US" altLang="en-US" sz="2600" b="1" dirty="0" smtClean="0"/>
              <a:t>Late registration		$50 additional (after Nov 30)</a:t>
            </a:r>
          </a:p>
          <a:p>
            <a:pPr marL="457200" indent="-457200">
              <a:lnSpc>
                <a:spcPct val="85000"/>
              </a:lnSpc>
              <a:spcBef>
                <a:spcPct val="50000"/>
              </a:spcBef>
              <a:buClr>
                <a:schemeClr val="accent1"/>
              </a:buClr>
              <a:buFont typeface="Wingdings" panose="05000000000000000000" pitchFamily="2" charset="2"/>
              <a:buChar char="ü"/>
            </a:pPr>
            <a:endParaRPr lang="en-US" altLang="en-US" sz="1000" b="1" dirty="0" smtClean="0"/>
          </a:p>
          <a:p>
            <a:pPr marL="457200" indent="-457200">
              <a:lnSpc>
                <a:spcPct val="85000"/>
              </a:lnSpc>
              <a:spcBef>
                <a:spcPct val="50000"/>
              </a:spcBef>
              <a:buClr>
                <a:schemeClr val="accent1"/>
              </a:buClr>
              <a:buFont typeface="Wingdings" panose="05000000000000000000" pitchFamily="2" charset="2"/>
              <a:buChar char="ü"/>
            </a:pPr>
            <a:r>
              <a:rPr lang="en-US" altLang="en-US" sz="2600" b="1" dirty="0" smtClean="0"/>
              <a:t>Couples			</a:t>
            </a:r>
            <a:r>
              <a:rPr lang="en-US" altLang="en-US" sz="2600" b="1" dirty="0" smtClean="0"/>
              <a:t>$25 </a:t>
            </a:r>
            <a:r>
              <a:rPr lang="en-US" altLang="en-US" sz="2600" b="1" dirty="0" smtClean="0"/>
              <a:t>per partner</a:t>
            </a:r>
          </a:p>
          <a:p>
            <a:pPr marL="457200" indent="-457200">
              <a:lnSpc>
                <a:spcPct val="85000"/>
              </a:lnSpc>
              <a:spcBef>
                <a:spcPct val="50000"/>
              </a:spcBef>
              <a:buClr>
                <a:schemeClr val="accent1"/>
              </a:buClr>
              <a:buFont typeface="Wingdings" panose="05000000000000000000" pitchFamily="2" charset="2"/>
              <a:buChar char="ü"/>
            </a:pPr>
            <a:endParaRPr lang="en-US" altLang="en-US" sz="1000" b="1" dirty="0" smtClean="0"/>
          </a:p>
          <a:p>
            <a:pPr marL="457200" indent="-457200">
              <a:lnSpc>
                <a:spcPct val="85000"/>
              </a:lnSpc>
              <a:spcBef>
                <a:spcPct val="50000"/>
              </a:spcBef>
              <a:buClr>
                <a:schemeClr val="accent1"/>
              </a:buClr>
              <a:buFont typeface="Wingdings" panose="05000000000000000000" pitchFamily="2" charset="2"/>
              <a:buChar char="ü"/>
            </a:pPr>
            <a:r>
              <a:rPr lang="en-US" altLang="en-US" sz="2600" b="1" dirty="0" smtClean="0"/>
              <a:t>Primary ROL 		1-20 programs - no charge</a:t>
            </a:r>
          </a:p>
          <a:p>
            <a:pPr marL="457200" indent="-457200">
              <a:lnSpc>
                <a:spcPct val="85000"/>
              </a:lnSpc>
              <a:spcBef>
                <a:spcPct val="50000"/>
              </a:spcBef>
              <a:buClr>
                <a:schemeClr val="accent1"/>
              </a:buClr>
              <a:buFont typeface="Wingdings" panose="05000000000000000000" pitchFamily="2" charset="2"/>
              <a:buChar char="ü"/>
            </a:pPr>
            <a:endParaRPr lang="en-US" altLang="en-US" sz="1000" b="1" dirty="0" smtClean="0"/>
          </a:p>
          <a:p>
            <a:pPr marL="457200" indent="-457200">
              <a:lnSpc>
                <a:spcPct val="85000"/>
              </a:lnSpc>
              <a:spcBef>
                <a:spcPct val="50000"/>
              </a:spcBef>
              <a:buClr>
                <a:schemeClr val="accent1"/>
              </a:buClr>
              <a:buFont typeface="Wingdings" panose="05000000000000000000" pitchFamily="2" charset="2"/>
              <a:buChar char="ü"/>
            </a:pPr>
            <a:r>
              <a:rPr lang="en-US" altLang="en-US" sz="2600" b="1" dirty="0" smtClean="0"/>
              <a:t>Suppl. ROL(s)		1-20 programs - no charge</a:t>
            </a:r>
          </a:p>
          <a:p>
            <a:pPr marL="457200" indent="-457200">
              <a:lnSpc>
                <a:spcPct val="85000"/>
              </a:lnSpc>
              <a:spcBef>
                <a:spcPct val="50000"/>
              </a:spcBef>
              <a:buClr>
                <a:schemeClr val="accent1"/>
              </a:buClr>
              <a:buFont typeface="Wingdings" panose="05000000000000000000" pitchFamily="2" charset="2"/>
              <a:buChar char="ü"/>
            </a:pPr>
            <a:endParaRPr lang="en-US" altLang="en-US" sz="1000" b="1" dirty="0" smtClean="0"/>
          </a:p>
          <a:p>
            <a:pPr marL="457200" indent="-457200">
              <a:lnSpc>
                <a:spcPct val="85000"/>
              </a:lnSpc>
              <a:spcBef>
                <a:spcPct val="50000"/>
              </a:spcBef>
              <a:buClr>
                <a:schemeClr val="accent1"/>
              </a:buClr>
              <a:buFont typeface="Wingdings" panose="05000000000000000000" pitchFamily="2" charset="2"/>
              <a:buChar char="ü"/>
            </a:pPr>
            <a:r>
              <a:rPr lang="en-US" altLang="en-US" sz="2600" b="1" dirty="0" err="1" smtClean="0"/>
              <a:t>Add’l</a:t>
            </a:r>
            <a:r>
              <a:rPr lang="en-US" altLang="en-US" sz="2600" b="1" dirty="0" smtClean="0"/>
              <a:t> programs		</a:t>
            </a:r>
            <a:r>
              <a:rPr lang="en-US" altLang="en-US" sz="2600" b="1" dirty="0" smtClean="0"/>
              <a:t>Extra rank fee per </a:t>
            </a:r>
            <a:r>
              <a:rPr lang="en-US" altLang="en-US" sz="2600" b="1" dirty="0" smtClean="0"/>
              <a:t>program 				code ranked </a:t>
            </a:r>
            <a:r>
              <a:rPr lang="en-US" altLang="en-US" sz="2600" b="1" dirty="0" smtClean="0"/>
              <a:t>c</a:t>
            </a:r>
            <a:r>
              <a:rPr lang="en-US" altLang="en-US" sz="2600" b="1" dirty="0" smtClean="0"/>
              <a:t>ombined 					maximum 300</a:t>
            </a:r>
            <a:endParaRPr lang="en-US" altLang="en-US" sz="2600" b="1" dirty="0" smtClean="0"/>
          </a:p>
          <a:p>
            <a:pPr>
              <a:lnSpc>
                <a:spcPct val="85000"/>
              </a:lnSpc>
              <a:spcBef>
                <a:spcPct val="50000"/>
              </a:spcBef>
              <a:buClr>
                <a:schemeClr val="accent1"/>
              </a:buClr>
            </a:pPr>
            <a:endParaRPr lang="en-US" altLang="en-US" sz="10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228600" y="685800"/>
            <a:ext cx="914400" cy="5943600"/>
          </a:xfrm>
          <a:extLst/>
        </p:spPr>
        <p:txBody>
          <a:bodyPr/>
          <a:lstStyle/>
          <a:p>
            <a:pPr eaLnBrk="1" hangingPunct="1">
              <a:defRPr/>
            </a:pPr>
            <a:r>
              <a:rPr lang="en-US" altLang="en-US" sz="4800" i="1" dirty="0" smtClean="0">
                <a:solidFill>
                  <a:schemeClr val="tx1"/>
                </a:solidFill>
              </a:rPr>
              <a:t>Deadlines and Dates</a:t>
            </a:r>
          </a:p>
        </p:txBody>
      </p:sp>
      <p:sp>
        <p:nvSpPr>
          <p:cNvPr id="8195" name="Rectangle 5"/>
          <p:cNvSpPr>
            <a:spLocks noGrp="1" noChangeArrowheads="1"/>
          </p:cNvSpPr>
          <p:nvPr>
            <p:ph type="body" sz="half" idx="2"/>
          </p:nvPr>
        </p:nvSpPr>
        <p:spPr>
          <a:xfrm>
            <a:off x="1295400" y="1447800"/>
            <a:ext cx="7686675" cy="4648200"/>
          </a:xfrm>
        </p:spPr>
        <p:txBody>
          <a:bodyPr/>
          <a:lstStyle/>
          <a:p>
            <a:pPr marL="457200" indent="-457200">
              <a:lnSpc>
                <a:spcPct val="85000"/>
              </a:lnSpc>
              <a:spcBef>
                <a:spcPct val="50000"/>
              </a:spcBef>
              <a:buClr>
                <a:schemeClr val="accent1"/>
              </a:buClr>
              <a:buFont typeface="Wingdings" panose="05000000000000000000" pitchFamily="2" charset="2"/>
              <a:buChar char="ü"/>
              <a:tabLst>
                <a:tab pos="115888" algn="l"/>
              </a:tabLst>
            </a:pPr>
            <a:r>
              <a:rPr lang="en-US" altLang="en-US" sz="2800" b="1" dirty="0" smtClean="0"/>
              <a:t>January 15</a:t>
            </a:r>
            <a:r>
              <a:rPr lang="en-US" altLang="en-US" sz="2800" b="1" baseline="30000" dirty="0" smtClean="0"/>
              <a:t>th</a:t>
            </a:r>
            <a:r>
              <a:rPr lang="en-US" altLang="en-US" sz="2800" b="1" dirty="0" smtClean="0"/>
              <a:t>	Ranking opens at 11:00 am </a:t>
            </a:r>
          </a:p>
          <a:p>
            <a:pPr>
              <a:lnSpc>
                <a:spcPct val="85000"/>
              </a:lnSpc>
              <a:spcBef>
                <a:spcPct val="50000"/>
              </a:spcBef>
              <a:buClr>
                <a:schemeClr val="accent1"/>
              </a:buClr>
              <a:tabLst>
                <a:tab pos="115888" algn="l"/>
              </a:tabLst>
            </a:pPr>
            <a:r>
              <a:rPr lang="en-US" altLang="en-US" sz="1000" b="1" dirty="0" smtClean="0"/>
              <a:t>	</a:t>
            </a:r>
          </a:p>
          <a:p>
            <a:pPr>
              <a:lnSpc>
                <a:spcPct val="85000"/>
              </a:lnSpc>
              <a:spcBef>
                <a:spcPct val="50000"/>
              </a:spcBef>
              <a:buClr>
                <a:schemeClr val="accent1"/>
              </a:buClr>
              <a:tabLst>
                <a:tab pos="115888" algn="l"/>
              </a:tabLst>
            </a:pPr>
            <a:endParaRPr lang="en-US" altLang="en-US" sz="1000" b="1" dirty="0" smtClean="0"/>
          </a:p>
          <a:p>
            <a:pPr marL="457200" indent="-457200">
              <a:lnSpc>
                <a:spcPct val="65000"/>
              </a:lnSpc>
              <a:spcBef>
                <a:spcPct val="50000"/>
              </a:spcBef>
              <a:buClr>
                <a:schemeClr val="accent1"/>
              </a:buClr>
              <a:buFont typeface="Wingdings" panose="05000000000000000000" pitchFamily="2" charset="2"/>
              <a:buChar char="ü"/>
              <a:tabLst>
                <a:tab pos="115888" algn="l"/>
              </a:tabLst>
            </a:pPr>
            <a:r>
              <a:rPr lang="en-US" altLang="en-US" sz="2800" b="1" dirty="0" smtClean="0"/>
              <a:t>February </a:t>
            </a:r>
            <a:r>
              <a:rPr lang="en-US" altLang="en-US" sz="2800" b="1" dirty="0" smtClean="0"/>
              <a:t>20</a:t>
            </a:r>
            <a:r>
              <a:rPr lang="en-US" altLang="en-US" sz="2800" b="1" baseline="30000" dirty="0" smtClean="0"/>
              <a:t>th</a:t>
            </a:r>
            <a:r>
              <a:rPr lang="en-US" altLang="en-US" sz="2800" b="1" dirty="0" smtClean="0"/>
              <a:t> </a:t>
            </a:r>
            <a:r>
              <a:rPr lang="en-US" altLang="en-US" sz="2800" b="1" dirty="0" smtClean="0"/>
              <a:t>	Ranking closes at 8:00 p.m. </a:t>
            </a:r>
          </a:p>
          <a:p>
            <a:pPr marL="171450" indent="-171450">
              <a:lnSpc>
                <a:spcPct val="65000"/>
              </a:lnSpc>
              <a:spcBef>
                <a:spcPct val="50000"/>
              </a:spcBef>
              <a:buClr>
                <a:schemeClr val="accent1"/>
              </a:buClr>
              <a:buFont typeface="Wingdings" panose="05000000000000000000" pitchFamily="2" charset="2"/>
              <a:buChar char="ü"/>
              <a:tabLst>
                <a:tab pos="115888" algn="l"/>
              </a:tabLst>
            </a:pPr>
            <a:endParaRPr lang="en-US" altLang="en-US" sz="1000" b="1" dirty="0" smtClean="0"/>
          </a:p>
          <a:p>
            <a:pPr marL="171450" indent="-171450">
              <a:lnSpc>
                <a:spcPct val="65000"/>
              </a:lnSpc>
              <a:spcBef>
                <a:spcPct val="50000"/>
              </a:spcBef>
              <a:buClr>
                <a:schemeClr val="accent1"/>
              </a:buClr>
              <a:buFont typeface="Wingdings" panose="05000000000000000000" pitchFamily="2" charset="2"/>
              <a:buChar char="ü"/>
              <a:tabLst>
                <a:tab pos="115888" algn="l"/>
              </a:tabLst>
            </a:pPr>
            <a:endParaRPr lang="en-US" altLang="en-US" sz="1000" b="1" dirty="0" smtClean="0"/>
          </a:p>
          <a:p>
            <a:pPr marL="457200" indent="-457200">
              <a:lnSpc>
                <a:spcPct val="55000"/>
              </a:lnSpc>
              <a:spcBef>
                <a:spcPct val="50000"/>
              </a:spcBef>
              <a:buClr>
                <a:schemeClr val="accent1"/>
              </a:buClr>
              <a:buFont typeface="Wingdings" panose="05000000000000000000" pitchFamily="2" charset="2"/>
              <a:buChar char="ü"/>
              <a:tabLst>
                <a:tab pos="115888" algn="l"/>
              </a:tabLst>
            </a:pPr>
            <a:r>
              <a:rPr lang="en-US" altLang="en-US" sz="2800" b="1" dirty="0" smtClean="0"/>
              <a:t>March </a:t>
            </a:r>
            <a:r>
              <a:rPr lang="en-US" altLang="en-US" sz="2800" b="1" dirty="0" smtClean="0"/>
              <a:t>4</a:t>
            </a:r>
            <a:r>
              <a:rPr lang="en-US" altLang="en-US" sz="2800" b="1" baseline="30000" dirty="0" smtClean="0"/>
              <a:t>th</a:t>
            </a:r>
            <a:r>
              <a:rPr lang="en-US" altLang="en-US" sz="2800" b="1" dirty="0" smtClean="0"/>
              <a:t>	Email verifying eligibility for 				SOAP</a:t>
            </a:r>
          </a:p>
          <a:p>
            <a:pPr marL="171450" indent="-171450">
              <a:lnSpc>
                <a:spcPct val="55000"/>
              </a:lnSpc>
              <a:spcBef>
                <a:spcPct val="50000"/>
              </a:spcBef>
              <a:buClr>
                <a:schemeClr val="accent1"/>
              </a:buClr>
              <a:buFont typeface="Wingdings" panose="05000000000000000000" pitchFamily="2" charset="2"/>
              <a:buChar char="ü"/>
              <a:tabLst>
                <a:tab pos="115888" algn="l"/>
              </a:tabLst>
            </a:pPr>
            <a:endParaRPr lang="en-US" altLang="en-US" sz="1000" b="1" dirty="0" smtClean="0"/>
          </a:p>
          <a:p>
            <a:pPr marL="171450" indent="-171450">
              <a:lnSpc>
                <a:spcPct val="55000"/>
              </a:lnSpc>
              <a:spcBef>
                <a:spcPct val="50000"/>
              </a:spcBef>
              <a:buClr>
                <a:schemeClr val="accent1"/>
              </a:buClr>
              <a:buFont typeface="Wingdings" panose="05000000000000000000" pitchFamily="2" charset="2"/>
              <a:buChar char="ü"/>
              <a:tabLst>
                <a:tab pos="115888" algn="l"/>
              </a:tabLst>
            </a:pPr>
            <a:endParaRPr lang="en-US" altLang="en-US" sz="1000" b="1" dirty="0" smtClean="0"/>
          </a:p>
          <a:p>
            <a:pPr marL="457200" indent="-457200">
              <a:lnSpc>
                <a:spcPct val="55000"/>
              </a:lnSpc>
              <a:spcBef>
                <a:spcPct val="50000"/>
              </a:spcBef>
              <a:buClr>
                <a:schemeClr val="accent1"/>
              </a:buClr>
              <a:buFont typeface="Wingdings" panose="05000000000000000000" pitchFamily="2" charset="2"/>
              <a:buChar char="ü"/>
              <a:tabLst>
                <a:tab pos="115888" algn="l"/>
              </a:tabLst>
            </a:pPr>
            <a:r>
              <a:rPr lang="en-US" altLang="en-US" sz="2800" b="1" dirty="0" smtClean="0"/>
              <a:t>March </a:t>
            </a:r>
            <a:r>
              <a:rPr lang="en-US" altLang="en-US" sz="2800" b="1" dirty="0" smtClean="0"/>
              <a:t>11</a:t>
            </a:r>
            <a:r>
              <a:rPr lang="en-US" altLang="en-US" sz="2800" b="1" baseline="30000" dirty="0" smtClean="0"/>
              <a:t>th</a:t>
            </a:r>
            <a:r>
              <a:rPr lang="en-US" altLang="en-US" sz="2800" b="1" dirty="0" smtClean="0"/>
              <a:t>	Did I match? 10:00 am </a:t>
            </a:r>
          </a:p>
          <a:p>
            <a:pPr>
              <a:lnSpc>
                <a:spcPct val="55000"/>
              </a:lnSpc>
              <a:spcBef>
                <a:spcPct val="50000"/>
              </a:spcBef>
              <a:buClr>
                <a:schemeClr val="accent1"/>
              </a:buClr>
              <a:tabLst>
                <a:tab pos="115888" algn="l"/>
              </a:tabLst>
            </a:pPr>
            <a:r>
              <a:rPr lang="en-US" altLang="en-US" sz="2800" b="1" dirty="0" smtClean="0"/>
              <a:t> 				SOAP begins</a:t>
            </a:r>
          </a:p>
          <a:p>
            <a:pPr marL="171450" indent="-171450">
              <a:lnSpc>
                <a:spcPct val="55000"/>
              </a:lnSpc>
              <a:spcBef>
                <a:spcPct val="50000"/>
              </a:spcBef>
              <a:buClr>
                <a:schemeClr val="accent1"/>
              </a:buClr>
              <a:buFont typeface="Wingdings" panose="05000000000000000000" pitchFamily="2" charset="2"/>
              <a:buChar char="ü"/>
              <a:tabLst>
                <a:tab pos="115888" algn="l"/>
              </a:tabLst>
            </a:pPr>
            <a:endParaRPr lang="en-US" altLang="en-US" sz="1000" b="1" dirty="0" smtClean="0"/>
          </a:p>
          <a:p>
            <a:pPr marL="171450" indent="-171450">
              <a:lnSpc>
                <a:spcPct val="55000"/>
              </a:lnSpc>
              <a:spcBef>
                <a:spcPct val="50000"/>
              </a:spcBef>
              <a:buClr>
                <a:schemeClr val="accent1"/>
              </a:buClr>
              <a:buFont typeface="Wingdings" panose="05000000000000000000" pitchFamily="2" charset="2"/>
              <a:buChar char="ü"/>
              <a:tabLst>
                <a:tab pos="115888" algn="l"/>
              </a:tabLst>
            </a:pPr>
            <a:endParaRPr lang="en-US" altLang="en-US" sz="1000" b="1" dirty="0" smtClean="0"/>
          </a:p>
          <a:p>
            <a:pPr marL="457200" indent="-457200">
              <a:lnSpc>
                <a:spcPct val="45000"/>
              </a:lnSpc>
              <a:spcBef>
                <a:spcPct val="50000"/>
              </a:spcBef>
              <a:buClr>
                <a:schemeClr val="accent1"/>
              </a:buClr>
              <a:buFont typeface="Wingdings" panose="05000000000000000000" pitchFamily="2" charset="2"/>
              <a:buChar char="ü"/>
              <a:tabLst>
                <a:tab pos="115888" algn="l"/>
              </a:tabLst>
            </a:pPr>
            <a:r>
              <a:rPr lang="en-US" altLang="en-US" sz="2800" b="1" dirty="0" smtClean="0"/>
              <a:t>March </a:t>
            </a:r>
            <a:r>
              <a:rPr lang="en-US" altLang="en-US" sz="2800" b="1" dirty="0" smtClean="0"/>
              <a:t>15</a:t>
            </a:r>
            <a:r>
              <a:rPr lang="en-US" altLang="en-US" sz="2800" b="1" baseline="30000" dirty="0" smtClean="0"/>
              <a:t>th</a:t>
            </a:r>
            <a:r>
              <a:rPr lang="en-US" altLang="en-US" sz="2800" b="1" dirty="0" smtClean="0"/>
              <a:t>	Match Day Ceremony 11:00 am</a:t>
            </a:r>
          </a:p>
          <a:p>
            <a:pPr>
              <a:lnSpc>
                <a:spcPct val="45000"/>
              </a:lnSpc>
              <a:spcBef>
                <a:spcPct val="50000"/>
              </a:spcBef>
              <a:buClr>
                <a:schemeClr val="accent1"/>
              </a:buClr>
              <a:tabLst>
                <a:tab pos="115888" algn="l"/>
              </a:tabLst>
            </a:pPr>
            <a:r>
              <a:rPr lang="en-US" altLang="en-US" sz="2900" b="1" dirty="0" smtClean="0">
                <a:solidFill>
                  <a:schemeClr val="tx1"/>
                </a:solidFill>
              </a:rPr>
              <a:t>				Where did I match? 12:00 noon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a:xfrm>
            <a:off x="304800" y="685800"/>
            <a:ext cx="914400" cy="5867400"/>
          </a:xfrm>
          <a:extLst/>
        </p:spPr>
        <p:txBody>
          <a:bodyPr/>
          <a:lstStyle/>
          <a:p>
            <a:pPr eaLnBrk="1" hangingPunct="1">
              <a:defRPr/>
            </a:pPr>
            <a:r>
              <a:rPr lang="en-US" altLang="en-US" sz="4800" i="1" dirty="0" smtClean="0">
                <a:solidFill>
                  <a:schemeClr val="tx1"/>
                </a:solidFill>
              </a:rPr>
              <a:t>Couples Information</a:t>
            </a:r>
          </a:p>
        </p:txBody>
      </p:sp>
      <p:sp>
        <p:nvSpPr>
          <p:cNvPr id="16387" name="Rectangle 3"/>
          <p:cNvSpPr>
            <a:spLocks noGrp="1" noChangeArrowheads="1"/>
          </p:cNvSpPr>
          <p:nvPr>
            <p:ph type="body" sz="half" idx="2"/>
          </p:nvPr>
        </p:nvSpPr>
        <p:spPr>
          <a:xfrm>
            <a:off x="1371600" y="1371600"/>
            <a:ext cx="7467600" cy="4419600"/>
          </a:xfrm>
        </p:spPr>
        <p:txBody>
          <a:bodyPr/>
          <a:lstStyle/>
          <a:p>
            <a:pPr marL="457200" indent="-457200">
              <a:buClr>
                <a:schemeClr val="accent1"/>
              </a:buClr>
              <a:buFont typeface="Wingdings" panose="05000000000000000000" pitchFamily="2" charset="2"/>
              <a:buChar char="ü"/>
              <a:defRPr/>
            </a:pPr>
            <a:r>
              <a:rPr lang="en-US" sz="2600" b="1" dirty="0" smtClean="0"/>
              <a:t>Any two applicants can couple’s </a:t>
            </a:r>
            <a:r>
              <a:rPr lang="en-US" sz="2600" b="1" dirty="0" smtClean="0"/>
              <a:t>match</a:t>
            </a:r>
          </a:p>
          <a:p>
            <a:pPr marL="457200" indent="-457200">
              <a:buClr>
                <a:schemeClr val="accent1"/>
              </a:buClr>
              <a:buFont typeface="Wingdings" panose="05000000000000000000" pitchFamily="2" charset="2"/>
              <a:buChar char="ü"/>
              <a:defRPr/>
            </a:pPr>
            <a:r>
              <a:rPr lang="en-US" sz="2600" b="1" dirty="0" smtClean="0"/>
              <a:t>Each </a:t>
            </a:r>
            <a:r>
              <a:rPr lang="en-US" sz="2600" b="1" dirty="0" smtClean="0"/>
              <a:t>partner enters his/her own ROL, which </a:t>
            </a:r>
            <a:r>
              <a:rPr lang="en-US" sz="2600" b="1" u="sng" dirty="0" smtClean="0"/>
              <a:t>MUST</a:t>
            </a:r>
            <a:r>
              <a:rPr lang="en-US" sz="2600" b="1" dirty="0" smtClean="0"/>
              <a:t> have equal number of ranks. </a:t>
            </a:r>
            <a:endParaRPr lang="en-US" sz="2600" b="1" dirty="0" smtClean="0"/>
          </a:p>
          <a:p>
            <a:pPr marL="457200" indent="-457200">
              <a:buClr>
                <a:schemeClr val="accent1"/>
              </a:buClr>
              <a:buFont typeface="Wingdings" panose="05000000000000000000" pitchFamily="2" charset="2"/>
              <a:buChar char="ü"/>
              <a:defRPr/>
            </a:pPr>
            <a:r>
              <a:rPr lang="en-US" sz="2600" b="1" dirty="0" smtClean="0"/>
              <a:t>Applicants </a:t>
            </a:r>
            <a:r>
              <a:rPr lang="en-US" sz="2600" b="1" dirty="0" smtClean="0"/>
              <a:t>participating as a couple can rank the same program more than </a:t>
            </a:r>
            <a:r>
              <a:rPr lang="en-US" sz="2600" b="1" dirty="0" smtClean="0"/>
              <a:t>once </a:t>
            </a:r>
          </a:p>
          <a:p>
            <a:pPr marL="457200" indent="-457200">
              <a:buClr>
                <a:schemeClr val="accent1"/>
              </a:buClr>
              <a:buFont typeface="Wingdings" panose="05000000000000000000" pitchFamily="2" charset="2"/>
              <a:buChar char="ü"/>
              <a:defRPr/>
            </a:pPr>
            <a:r>
              <a:rPr lang="en-US" sz="2600" b="1" dirty="0" smtClean="0"/>
              <a:t>Maximum of 300 ranks for each partner</a:t>
            </a:r>
          </a:p>
          <a:p>
            <a:pPr marL="457200" indent="-457200">
              <a:buClr>
                <a:schemeClr val="accent1"/>
              </a:buClr>
              <a:buFont typeface="Wingdings" panose="05000000000000000000" pitchFamily="2" charset="2"/>
              <a:buChar char="ü"/>
              <a:defRPr/>
            </a:pPr>
            <a:r>
              <a:rPr lang="en-US" sz="2600" b="1" dirty="0" smtClean="0"/>
              <a:t>Couples matched </a:t>
            </a:r>
            <a:r>
              <a:rPr lang="en-US" sz="2600" b="1" dirty="0"/>
              <a:t>on PRIMARY list only – supplemental rank order lists are </a:t>
            </a:r>
            <a:r>
              <a:rPr lang="en-US" sz="2600" b="1" u="sng" dirty="0"/>
              <a:t>NOT</a:t>
            </a:r>
            <a:r>
              <a:rPr lang="en-US" sz="2600" b="1" dirty="0"/>
              <a:t> </a:t>
            </a:r>
            <a:r>
              <a:rPr lang="en-US" sz="2600" b="1" dirty="0" smtClean="0"/>
              <a:t>linked</a:t>
            </a:r>
          </a:p>
          <a:p>
            <a:pPr marL="457200" indent="-457200">
              <a:buClr>
                <a:schemeClr val="accent1"/>
              </a:buClr>
              <a:buFont typeface="Wingdings" panose="05000000000000000000" pitchFamily="2" charset="2"/>
              <a:buChar char="ü"/>
              <a:defRPr/>
            </a:pPr>
            <a:r>
              <a:rPr lang="en-US" sz="2600" b="1" dirty="0" smtClean="0"/>
              <a:t>The system does NOT process couples separately</a:t>
            </a:r>
          </a:p>
          <a:p>
            <a:pPr marL="457200" indent="-457200">
              <a:buClr>
                <a:schemeClr val="accent1"/>
              </a:buClr>
              <a:buFont typeface="Wingdings" panose="05000000000000000000" pitchFamily="2" charset="2"/>
              <a:buChar char="ü"/>
              <a:defRPr/>
            </a:pPr>
            <a:r>
              <a:rPr lang="en-US" sz="2600" b="1" dirty="0" smtClean="0"/>
              <a:t>There is a ‘No Match’ code</a:t>
            </a:r>
            <a:endParaRPr lang="en-US" sz="2600" b="1" dirty="0"/>
          </a:p>
          <a:p>
            <a:pPr marL="457200" indent="-457200">
              <a:buClr>
                <a:schemeClr val="accent1"/>
              </a:buClr>
              <a:buFont typeface="Wingdings" panose="05000000000000000000" pitchFamily="2" charset="2"/>
              <a:buChar char="ü"/>
              <a:defRPr/>
            </a:pPr>
            <a:endParaRPr lang="en-US" sz="1000" b="1" dirty="0" smtClean="0"/>
          </a:p>
          <a:p>
            <a:pPr marL="171450" indent="-171450">
              <a:buClr>
                <a:schemeClr val="accent1"/>
              </a:buClr>
              <a:buFont typeface="Wingdings" panose="05000000000000000000" pitchFamily="2" charset="2"/>
              <a:buChar char="ü"/>
              <a:defRPr/>
            </a:pPr>
            <a:endParaRPr lang="en-US" sz="1000" b="1" dirty="0" smtClean="0"/>
          </a:p>
          <a:p>
            <a:pPr marL="285750" indent="-285750">
              <a:buFont typeface="Wingdings" panose="05000000000000000000" pitchFamily="2" charset="2"/>
              <a:buChar char="ü"/>
              <a:defRPr/>
            </a:pP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4800600"/>
          </a:xfrm>
        </p:spPr>
        <p:txBody>
          <a:bodyPr/>
          <a:lstStyle/>
          <a:p>
            <a:pPr algn="ctr"/>
            <a:r>
              <a:rPr lang="en-US" sz="6000" b="1" i="1" dirty="0" smtClean="0">
                <a:solidFill>
                  <a:schemeClr val="tx1"/>
                </a:solidFill>
              </a:rPr>
              <a:t>“So how do I get started?”</a:t>
            </a:r>
            <a:endParaRPr lang="en-US" sz="6000" b="1" i="1" dirty="0">
              <a:solidFill>
                <a:schemeClr val="tx1"/>
              </a:solidFill>
            </a:endParaRPr>
          </a:p>
        </p:txBody>
      </p:sp>
    </p:spTree>
    <p:extLst>
      <p:ext uri="{BB962C8B-B14F-4D97-AF65-F5344CB8AC3E}">
        <p14:creationId xmlns:p14="http://schemas.microsoft.com/office/powerpoint/2010/main" val="349996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76200" y="694441"/>
            <a:ext cx="1447800" cy="5867400"/>
          </a:xfrm>
          <a:extLst/>
        </p:spPr>
        <p:txBody>
          <a:bodyPr/>
          <a:lstStyle/>
          <a:p>
            <a:pPr eaLnBrk="1" hangingPunct="1">
              <a:defRPr/>
            </a:pPr>
            <a:r>
              <a:rPr lang="en-US" altLang="en-US" sz="4800" i="1" dirty="0" smtClean="0">
                <a:solidFill>
                  <a:schemeClr val="tx1"/>
                </a:solidFill>
              </a:rPr>
              <a:t>Strategies for Creating a Rank Order List</a:t>
            </a:r>
          </a:p>
        </p:txBody>
      </p:sp>
      <p:sp>
        <p:nvSpPr>
          <p:cNvPr id="36867" name="Rectangle 3"/>
          <p:cNvSpPr>
            <a:spLocks noGrp="1" noChangeArrowheads="1"/>
          </p:cNvSpPr>
          <p:nvPr>
            <p:ph type="body" sz="half" idx="2"/>
          </p:nvPr>
        </p:nvSpPr>
        <p:spPr>
          <a:xfrm>
            <a:off x="1447800" y="626882"/>
            <a:ext cx="7620000" cy="6002518"/>
          </a:xfrm>
        </p:spPr>
        <p:txBody>
          <a:bodyPr/>
          <a:lstStyle/>
          <a:p>
            <a:pPr marL="342900" indent="-342900">
              <a:spcBef>
                <a:spcPct val="50000"/>
              </a:spcBef>
              <a:buClr>
                <a:srgbClr val="FFFFFF"/>
              </a:buClr>
              <a:buFont typeface="Wingdings" panose="05000000000000000000" pitchFamily="2" charset="2"/>
              <a:buChar char="ü"/>
              <a:defRPr/>
            </a:pPr>
            <a:r>
              <a:rPr lang="en-US" sz="2300" b="1" dirty="0" smtClean="0">
                <a:solidFill>
                  <a:srgbClr val="FFFFFF"/>
                </a:solidFill>
              </a:rPr>
              <a:t>Think about</a:t>
            </a:r>
            <a:r>
              <a:rPr lang="en-US" sz="2300" b="1" dirty="0" smtClean="0"/>
              <a:t> the strengths and weakness of each program at which you interviewed - assess the competitiveness of the specialty and yourself </a:t>
            </a:r>
          </a:p>
          <a:p>
            <a:pPr marL="342900" indent="-342900">
              <a:buClr>
                <a:schemeClr val="accent1"/>
              </a:buClr>
              <a:buFont typeface="Wingdings" panose="05000000000000000000" pitchFamily="2" charset="2"/>
              <a:buChar char="ü"/>
              <a:defRPr/>
            </a:pPr>
            <a:endParaRPr lang="en-US" sz="1000" b="1" dirty="0"/>
          </a:p>
          <a:p>
            <a:pPr marL="342900" indent="-342900">
              <a:buClr>
                <a:schemeClr val="accent1"/>
              </a:buClr>
              <a:buFont typeface="Wingdings" panose="05000000000000000000" pitchFamily="2" charset="2"/>
              <a:buChar char="ü"/>
              <a:defRPr/>
            </a:pPr>
            <a:r>
              <a:rPr lang="en-US" sz="2300" b="1" dirty="0"/>
              <a:t>Rank all programs where you would be happy to </a:t>
            </a:r>
            <a:r>
              <a:rPr lang="en-US" sz="2300" b="1" dirty="0" smtClean="0"/>
              <a:t>complete residency </a:t>
            </a:r>
            <a:r>
              <a:rPr lang="en-US" sz="2300" b="1" dirty="0"/>
              <a:t>training. </a:t>
            </a:r>
            <a:r>
              <a:rPr lang="en-US" sz="2300" b="1" dirty="0" smtClean="0"/>
              <a:t>If </a:t>
            </a:r>
            <a:r>
              <a:rPr lang="en-US" sz="2300" b="1" dirty="0"/>
              <a:t>you find </a:t>
            </a:r>
            <a:r>
              <a:rPr lang="en-US" sz="2300" b="1" dirty="0" smtClean="0"/>
              <a:t>a program </a:t>
            </a:r>
            <a:r>
              <a:rPr lang="en-US" sz="2300" b="1" dirty="0"/>
              <a:t>unacceptable and aren’t interested in training there, don’t include </a:t>
            </a:r>
            <a:r>
              <a:rPr lang="en-US" sz="2300" b="1" dirty="0" smtClean="0"/>
              <a:t>it </a:t>
            </a:r>
            <a:endParaRPr lang="en-US" sz="2300" b="1" dirty="0"/>
          </a:p>
          <a:p>
            <a:pPr marL="342900" indent="-342900">
              <a:buClr>
                <a:schemeClr val="accent1"/>
              </a:buClr>
              <a:buFont typeface="Wingdings" panose="05000000000000000000" pitchFamily="2" charset="2"/>
              <a:buChar char="ü"/>
              <a:defRPr/>
            </a:pPr>
            <a:endParaRPr lang="en-US" sz="1000" b="1" dirty="0"/>
          </a:p>
          <a:p>
            <a:pPr marL="342900" indent="-342900">
              <a:buClr>
                <a:schemeClr val="accent1"/>
              </a:buClr>
              <a:buFont typeface="Wingdings" panose="05000000000000000000" pitchFamily="2" charset="2"/>
              <a:buChar char="ü"/>
              <a:defRPr/>
            </a:pPr>
            <a:r>
              <a:rPr lang="en-US" sz="2300" b="1" dirty="0" smtClean="0"/>
              <a:t>Put programs on your ROL in order of your true preference, not how you </a:t>
            </a:r>
            <a:r>
              <a:rPr lang="en-US" sz="2300" b="1" u="sng" dirty="0" smtClean="0"/>
              <a:t>think</a:t>
            </a:r>
            <a:r>
              <a:rPr lang="en-US" sz="2300" b="1" dirty="0" smtClean="0"/>
              <a:t> programs will rank you</a:t>
            </a:r>
          </a:p>
          <a:p>
            <a:pPr marL="342900" indent="-342900">
              <a:buClr>
                <a:schemeClr val="accent1"/>
              </a:buClr>
              <a:buFont typeface="Wingdings" panose="05000000000000000000" pitchFamily="2" charset="2"/>
              <a:buChar char="ü"/>
              <a:defRPr/>
            </a:pPr>
            <a:endParaRPr lang="en-US" sz="1000" b="1" dirty="0"/>
          </a:p>
          <a:p>
            <a:pPr marL="342900" indent="-342900">
              <a:buClr>
                <a:schemeClr val="accent1"/>
              </a:buClr>
              <a:buFont typeface="Wingdings" panose="05000000000000000000" pitchFamily="2" charset="2"/>
              <a:buChar char="ü"/>
              <a:defRPr/>
            </a:pPr>
            <a:r>
              <a:rPr lang="en-US" sz="2300" b="1" dirty="0" smtClean="0"/>
              <a:t>Go for the “reach” program - include a “safety” program</a:t>
            </a:r>
          </a:p>
          <a:p>
            <a:pPr marL="342900" indent="-342900">
              <a:buClr>
                <a:schemeClr val="accent1"/>
              </a:buClr>
              <a:buFont typeface="Wingdings" panose="05000000000000000000" pitchFamily="2" charset="2"/>
              <a:buChar char="ü"/>
              <a:defRPr/>
            </a:pPr>
            <a:endParaRPr lang="en-US" sz="1000" b="1" dirty="0"/>
          </a:p>
          <a:p>
            <a:pPr marL="342900" indent="-342900">
              <a:buClr>
                <a:schemeClr val="accent1"/>
              </a:buClr>
              <a:buFont typeface="Wingdings" panose="05000000000000000000" pitchFamily="2" charset="2"/>
              <a:buChar char="ü"/>
              <a:defRPr/>
            </a:pPr>
            <a:r>
              <a:rPr lang="en-US" sz="2300" b="1" dirty="0" smtClean="0"/>
              <a:t>Make your ROL long enough – data shows matched applicants have longer ROLs than unmatched applicants</a:t>
            </a:r>
          </a:p>
          <a:p>
            <a:pPr marL="342900" indent="-342900">
              <a:buClr>
                <a:schemeClr val="accent1"/>
              </a:buClr>
              <a:buFont typeface="Wingdings" panose="05000000000000000000" pitchFamily="2" charset="2"/>
              <a:buChar char="ü"/>
              <a:defRPr/>
            </a:pPr>
            <a:endParaRPr lang="en-US" sz="1000" b="1" dirty="0"/>
          </a:p>
          <a:p>
            <a:pPr marL="342900" indent="-342900">
              <a:buClr>
                <a:schemeClr val="accent1"/>
              </a:buClr>
              <a:buFont typeface="Wingdings" panose="05000000000000000000" pitchFamily="2" charset="2"/>
              <a:buChar char="ü"/>
              <a:defRPr/>
            </a:pPr>
            <a:r>
              <a:rPr lang="en-US" sz="2300" b="1" dirty="0" smtClean="0"/>
              <a:t>It is recommended that you create a list of your program choices with NRMP program codes prior to entering them in the </a:t>
            </a:r>
            <a:r>
              <a:rPr lang="en-US" sz="2300" b="1" dirty="0"/>
              <a:t>R3</a:t>
            </a:r>
            <a:r>
              <a:rPr lang="en-US" sz="2300" b="1" baseline="30000" dirty="0"/>
              <a:t>®</a:t>
            </a:r>
            <a:r>
              <a:rPr lang="en-US" sz="2300" b="1" dirty="0" smtClean="0"/>
              <a:t> system. Search for programs by clicking “Program Directory” on the top or left hand menu </a:t>
            </a:r>
          </a:p>
          <a:p>
            <a:pPr marL="342900" indent="-342900">
              <a:spcBef>
                <a:spcPct val="50000"/>
              </a:spcBef>
              <a:buClr>
                <a:schemeClr val="accent1"/>
              </a:buClr>
              <a:buFont typeface="Wingdings" pitchFamily="2" charset="2"/>
              <a:buChar char="Ø"/>
              <a:defRPr/>
            </a:pPr>
            <a:endParaRPr lang="en-US" dirty="0" smtClean="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27">
      <a:dk1>
        <a:srgbClr val="FFFFFF"/>
      </a:dk1>
      <a:lt1>
        <a:srgbClr val="1F497D"/>
      </a:lt1>
      <a:dk2>
        <a:srgbClr val="C6D9F0"/>
      </a:dk2>
      <a:lt2>
        <a:srgbClr val="1F497D"/>
      </a:lt2>
      <a:accent1>
        <a:srgbClr val="FFFFFF"/>
      </a:accent1>
      <a:accent2>
        <a:srgbClr val="B8CCE4"/>
      </a:accent2>
      <a:accent3>
        <a:srgbClr val="9BBB59"/>
      </a:accent3>
      <a:accent4>
        <a:srgbClr val="8064A2"/>
      </a:accent4>
      <a:accent5>
        <a:srgbClr val="4BACC6"/>
      </a:accent5>
      <a:accent6>
        <a:srgbClr val="F79646"/>
      </a:accent6>
      <a:hlink>
        <a:srgbClr val="95B3D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6918</TotalTime>
  <Words>2156</Words>
  <Application>Microsoft Office PowerPoint</Application>
  <PresentationFormat>On-screen Show (4:3)</PresentationFormat>
  <Paragraphs>211</Paragraphs>
  <Slides>32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Georgia</vt:lpstr>
      <vt:lpstr>Trebuchet MS</vt:lpstr>
      <vt:lpstr>Wingdings</vt:lpstr>
      <vt:lpstr>Wingdings 2</vt:lpstr>
      <vt:lpstr>Urban</vt:lpstr>
      <vt:lpstr>RANK ORDER LIST</vt:lpstr>
      <vt:lpstr>“What is a Rank Order List?”</vt:lpstr>
      <vt:lpstr>A Rank Order List</vt:lpstr>
      <vt:lpstr>A Few Things Before Beginning</vt:lpstr>
      <vt:lpstr>NRMP Fees</vt:lpstr>
      <vt:lpstr>Deadlines and Dates</vt:lpstr>
      <vt:lpstr>Couples Information</vt:lpstr>
      <vt:lpstr>“So how do I get started?”</vt:lpstr>
      <vt:lpstr>Strategies for Creating a Rank Order List</vt:lpstr>
      <vt:lpstr>Process of Entering a Rank Order List</vt:lpstr>
      <vt:lpstr>“What is this Supplemental Rank Order List that just popped up?” </vt:lpstr>
      <vt:lpstr>Creating a Supplemental Rank Order List</vt:lpstr>
      <vt:lpstr>“How do I submit my Rank Order List?”</vt:lpstr>
      <vt:lpstr>Certifying a Rank Order List</vt:lpstr>
      <vt:lpstr>“I think I want to change my list – can I do that?”</vt:lpstr>
      <vt:lpstr>Making Changes to a Rank Order List</vt:lpstr>
      <vt:lpstr>“How does the Match actually work?”</vt:lpstr>
      <vt:lpstr>How the Match Algorithm Works</vt:lpstr>
      <vt:lpstr>How the Match Algorithm Works (cont.)</vt:lpstr>
      <vt:lpstr>“How do I find out if I matched?”</vt:lpstr>
      <vt:lpstr>Match Results </vt:lpstr>
      <vt:lpstr>“So what happens if I don’t match or I have a partial match?”</vt:lpstr>
      <vt:lpstr>Supplemental Offer and Acceptance Program (SOAP)</vt:lpstr>
      <vt:lpstr>“What is the Match Participation Agreement?”</vt:lpstr>
      <vt:lpstr>Match Participation Agreement</vt:lpstr>
      <vt:lpstr>Types of Match Violations - Programs </vt:lpstr>
      <vt:lpstr>An Actual Letter to an Applicant</vt:lpstr>
      <vt:lpstr>Types of Match Violations - Students </vt:lpstr>
      <vt:lpstr>Violation Investigations</vt:lpstr>
      <vt:lpstr>“Is there anything else I need to remember?”</vt:lpstr>
      <vt:lpstr>Final Reminders</vt:lpstr>
      <vt:lpstr>Questions?</vt:lpstr>
    </vt:vector>
  </TitlesOfParts>
  <Company>University of Mississippi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RESIDENCY APPLICATION AND  MATCH PROCESS</dc:title>
  <dc:creator>law</dc:creator>
  <cp:lastModifiedBy>Loretta Jackson</cp:lastModifiedBy>
  <cp:revision>370</cp:revision>
  <cp:lastPrinted>2015-12-11T19:51:27Z</cp:lastPrinted>
  <dcterms:created xsi:type="dcterms:W3CDTF">2006-03-02T15:55:53Z</dcterms:created>
  <dcterms:modified xsi:type="dcterms:W3CDTF">2018-12-31T21:17:59Z</dcterms:modified>
</cp:coreProperties>
</file>