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8" r:id="rId3"/>
    <p:sldId id="287" r:id="rId4"/>
    <p:sldId id="336" r:id="rId5"/>
    <p:sldId id="339" r:id="rId6"/>
    <p:sldId id="337" r:id="rId7"/>
    <p:sldId id="335" r:id="rId8"/>
    <p:sldId id="334" r:id="rId9"/>
    <p:sldId id="34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6F06A0-6028-4510-8D9D-52EB0BA9B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249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55A3C-4AA9-4A44-8630-7EE4B0A553B1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576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FA627-CACF-4228-A5E3-3AAD7CB5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congratulations</a:t>
            </a:r>
          </a:p>
          <a:p>
            <a:r>
              <a:rPr lang="en-US" dirty="0" smtClean="0"/>
              <a:t>Changes ahead</a:t>
            </a:r>
          </a:p>
          <a:p>
            <a:r>
              <a:rPr lang="en-US" dirty="0" smtClean="0"/>
              <a:t>Time period between now and match week</a:t>
            </a:r>
          </a:p>
          <a:p>
            <a:r>
              <a:rPr lang="en-US" dirty="0" smtClean="0"/>
              <a:t>Work of</a:t>
            </a:r>
            <a:r>
              <a:rPr lang="en-US" baseline="0" dirty="0" smtClean="0"/>
              <a:t> the Office of Medical Education regarding career counseling</a:t>
            </a:r>
          </a:p>
          <a:p>
            <a:r>
              <a:rPr lang="en-US" baseline="0" dirty="0" smtClean="0"/>
              <a:t>Purpose of the Road to Match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4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Changes in expectation</a:t>
            </a:r>
          </a:p>
          <a:p>
            <a:r>
              <a:rPr lang="en-US" dirty="0" smtClean="0"/>
              <a:t>Purpose</a:t>
            </a:r>
            <a:r>
              <a:rPr lang="en-US" baseline="0" dirty="0" smtClean="0"/>
              <a:t> of the meetings with the chief residents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6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age</a:t>
            </a:r>
            <a:r>
              <a:rPr lang="en-US" baseline="0" dirty="0" smtClean="0"/>
              <a:t> of surveys</a:t>
            </a:r>
          </a:p>
          <a:p>
            <a:r>
              <a:rPr lang="en-US" baseline="0" dirty="0" smtClean="0"/>
              <a:t>Two final important upcoming surveys</a:t>
            </a:r>
          </a:p>
          <a:p>
            <a:r>
              <a:rPr lang="en-US" baseline="0" dirty="0" smtClean="0"/>
              <a:t>Special year with the 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25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Broad scope of the AAMC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32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AAMC survey</a:t>
            </a:r>
            <a:r>
              <a:rPr lang="en-US" baseline="0" dirty="0" smtClean="0"/>
              <a:t> – MCAT preparation, matriculating students, year 2 students and graduating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4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r>
              <a:rPr lang="en-US" baseline="0" dirty="0" smtClean="0"/>
              <a:t> for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1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 survey regarding</a:t>
            </a:r>
            <a:r>
              <a:rPr lang="en-US" baseline="0" dirty="0" smtClean="0"/>
              <a:t> each of you</a:t>
            </a:r>
          </a:p>
          <a:p>
            <a:r>
              <a:rPr lang="en-US" baseline="0" dirty="0" smtClean="0"/>
              <a:t>Some changes to the M4 curriculum based on this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42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01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FA627-CACF-4228-A5E3-3AAD7CB551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69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055F9D-2F2F-4094-9F73-A3052BDF3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79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5CC1-4A50-4F7F-9B92-DDD6B4292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48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3C783-246E-45B3-950F-72484DC12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7081-C8DA-4950-B03C-59257F175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8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15B5D-6E79-4832-A4F9-43577D147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20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5B6BD-AA3E-477E-BC0E-E3C21D25B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3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DC674-11A6-47B8-BB3D-B0ACFE7E3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3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9533E1-9076-4F16-B401-045983032D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99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3042-4F50-44D6-B509-964300F47C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36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991A-623E-4FB1-8FF6-8FDB5A6983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26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28ED-7E2D-481F-BEC3-7CFC4B457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61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11B74C-E76C-4B82-BC8A-6D71D0B7C2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35" r:id="rId2"/>
    <p:sldLayoutId id="2147484236" r:id="rId3"/>
    <p:sldLayoutId id="2147484237" r:id="rId4"/>
    <p:sldLayoutId id="2147484244" r:id="rId5"/>
    <p:sldLayoutId id="2147484245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c.edu/som/Departments%20and%20Offices/SOM%20Administrative%20Offices/Office%20of%20Medical%20Education/Office%20of%20Medical%20Educatio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1" y="457200"/>
            <a:ext cx="609599" cy="6324600"/>
          </a:xfrm>
        </p:spPr>
        <p:txBody>
          <a:bodyPr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7000" dirty="0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457200"/>
            <a:ext cx="9144000" cy="6400800"/>
          </a:xfrm>
          <a:solidFill>
            <a:schemeClr val="bg1"/>
          </a:solidFill>
        </p:spPr>
        <p:txBody>
          <a:bodyPr/>
          <a:lstStyle/>
          <a:p>
            <a:pPr marL="63500" algn="ctr" eaLnBrk="1" hangingPunct="1"/>
            <a:endParaRPr lang="en-US" altLang="en-US" sz="2000" b="1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algn="ctr" eaLnBrk="1" hangingPunct="1"/>
            <a:r>
              <a:rPr lang="en-US" altLang="en-US" sz="64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Leavin</a:t>
            </a:r>
            <a:r>
              <a:rPr lang="en-US" altLang="en-US" sz="6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g the SOM and Entering Your Professional Career</a:t>
            </a:r>
            <a:endParaRPr lang="en-US" altLang="en-US" sz="6400" b="1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eaLnBrk="1" hangingPunct="1"/>
            <a:endParaRPr lang="en-US" altLang="en-US" sz="32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eaLnBrk="1" hangingPunct="1"/>
            <a:endParaRPr lang="en-US" altLang="en-US" sz="3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algn="ctr" eaLnBrk="1" hangingPunct="1"/>
            <a:r>
              <a:rPr lang="en-US" altLang="en-US" sz="4400" dirty="0" smtClean="0">
                <a:ea typeface="Calibri" panose="020F0502020204030204" pitchFamily="34" charset="0"/>
                <a:cs typeface="Calibri" panose="020F0502020204030204" pitchFamily="34" charset="0"/>
              </a:rPr>
              <a:t>Class of </a:t>
            </a:r>
            <a:r>
              <a:rPr lang="en-US" altLang="en-US" sz="4400" dirty="0" smtClean="0">
                <a:ea typeface="Calibri" panose="020F0502020204030204" pitchFamily="34" charset="0"/>
                <a:cs typeface="Calibri" panose="020F0502020204030204" pitchFamily="34" charset="0"/>
              </a:rPr>
              <a:t>2019</a:t>
            </a:r>
            <a:endParaRPr lang="en-US" altLang="en-US" sz="44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algn="ctr" eaLnBrk="1" hangingPunct="1"/>
            <a:r>
              <a:rPr lang="en-US" altLang="en-US" sz="3200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Office of Medical Education  </a:t>
            </a:r>
            <a:endParaRPr lang="en-US" altLang="en-US" sz="32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0" algn="ctr" eaLnBrk="1" hangingPunct="1"/>
            <a:r>
              <a:rPr lang="en-US" altLang="en-US" sz="3200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Career Counseling for Students and Road to Matc</a:t>
            </a:r>
            <a:r>
              <a:rPr lang="en-US" altLang="en-US" sz="3200" dirty="0" smtClean="0"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endParaRPr lang="en-US" altLang="en-US" sz="32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85800"/>
            <a:ext cx="5102225" cy="3385476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343400"/>
            <a:ext cx="2822922" cy="1920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819400"/>
            <a:ext cx="2971805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7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1066800" cy="5715000"/>
          </a:xfrm>
        </p:spPr>
        <p:txBody>
          <a:bodyPr/>
          <a:lstStyle/>
          <a:p>
            <a:pPr algn="ctr" eaLnBrk="1" hangingPunct="1"/>
            <a:r>
              <a:rPr lang="en-US" altLang="en-US" sz="5200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Hearing from You</a:t>
            </a:r>
            <a:endParaRPr lang="en-US" altLang="en-US" sz="5200" b="1" i="1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0" y="2019300"/>
            <a:ext cx="5943600" cy="30480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3800" b="1" dirty="0" smtClean="0">
                <a:solidFill>
                  <a:srgbClr val="FFFFFF"/>
                </a:solidFill>
              </a:rPr>
              <a:t>AAMC Medical Student Graduation Questionnaire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3800" b="1" dirty="0" smtClean="0">
                <a:solidFill>
                  <a:srgbClr val="FFFFFF"/>
                </a:solidFill>
              </a:rPr>
              <a:t>UMMC’s Residency Program Director’s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1600200" cy="5715000"/>
          </a:xfrm>
        </p:spPr>
        <p:txBody>
          <a:bodyPr/>
          <a:lstStyle/>
          <a:p>
            <a:pPr algn="ctr" eaLnBrk="1" hangingPunct="1"/>
            <a:r>
              <a:rPr lang="en-US" altLang="en-US" sz="5200" b="1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AAMC Graduation Questionnaire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828800" y="1143000"/>
            <a:ext cx="7159752" cy="50292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endParaRPr lang="en-US" altLang="en-US" sz="3000" b="1" dirty="0" smtClean="0">
              <a:solidFill>
                <a:srgbClr val="FFFFFF"/>
              </a:solidFill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317" y="822960"/>
            <a:ext cx="7336717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7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1600200" cy="5715000"/>
          </a:xfrm>
        </p:spPr>
        <p:txBody>
          <a:bodyPr/>
          <a:lstStyle/>
          <a:p>
            <a:pPr algn="ctr" eaLnBrk="1" hangingPunct="1"/>
            <a:r>
              <a:rPr lang="en-US" altLang="en-US" sz="5200" b="1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AAMC Graduation Questionnaire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828800" y="1143000"/>
            <a:ext cx="7159752" cy="53340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Collaborative activity of the AAMC and its member medical schools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Seeks information from graduating medical students about all four years of medical school - used to improve medical education at both the local and national levels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Opens </a:t>
            </a:r>
            <a:r>
              <a:rPr lang="en-US" altLang="en-US" sz="2800" b="1" dirty="0">
                <a:solidFill>
                  <a:srgbClr val="FFFFFF"/>
                </a:solidFill>
              </a:rPr>
              <a:t>in February of </a:t>
            </a:r>
            <a:r>
              <a:rPr lang="en-US" altLang="en-US" sz="2800" b="1" dirty="0" smtClean="0">
                <a:solidFill>
                  <a:srgbClr val="FFFFFF"/>
                </a:solidFill>
              </a:rPr>
              <a:t>2016 - t</a:t>
            </a:r>
            <a:r>
              <a:rPr lang="en-US" altLang="en-US" sz="2800" b="1" dirty="0" smtClean="0">
                <a:solidFill>
                  <a:srgbClr val="FFFFFF"/>
                </a:solidFill>
                <a:cs typeface="Calibri" pitchFamily="34" charset="0"/>
              </a:rPr>
              <a:t>akes 30-45 minutes to complete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  <a:cs typeface="Calibri" pitchFamily="34" charset="0"/>
              </a:rPr>
              <a:t>Participation is voluntary – but there </a:t>
            </a:r>
            <a:r>
              <a:rPr lang="en-US" altLang="en-US" sz="2800" b="1" dirty="0" smtClean="0">
                <a:solidFill>
                  <a:srgbClr val="FFFFFF"/>
                </a:solidFill>
                <a:cs typeface="Calibri" pitchFamily="34" charset="0"/>
              </a:rPr>
              <a:t>are incentives from the school </a:t>
            </a:r>
            <a:r>
              <a:rPr lang="en-US" altLang="en-US" sz="2800" b="1" dirty="0" smtClean="0">
                <a:solidFill>
                  <a:srgbClr val="FFFFFF"/>
                </a:solidFill>
                <a:cs typeface="Calibri" pitchFamily="34" charset="0"/>
              </a:rPr>
              <a:t>to complete it by Match week!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endParaRPr lang="en-US" altLang="en-US" sz="3000" b="1" dirty="0" smtClean="0">
              <a:solidFill>
                <a:srgbClr val="FFFFFF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1600200" cy="6096000"/>
          </a:xfrm>
        </p:spPr>
        <p:txBody>
          <a:bodyPr/>
          <a:lstStyle/>
          <a:p>
            <a:pPr algn="ctr" eaLnBrk="1" hangingPunct="1"/>
            <a:r>
              <a:rPr lang="en-US" altLang="en-US" sz="5200" b="1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GQ Prizes at the Match Day Ceremony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52600" y="838200"/>
            <a:ext cx="7159752" cy="57150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During the Match Day ceremony, a drawing has been held in the past for the following prizes:</a:t>
            </a:r>
          </a:p>
          <a:p>
            <a:pPr marL="1114425" lvl="1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 smtClean="0">
                <a:solidFill>
                  <a:srgbClr val="FFFFFF"/>
                </a:solidFill>
              </a:rPr>
              <a:t>$400 gift card from Best Buy</a:t>
            </a:r>
          </a:p>
          <a:p>
            <a:pPr marL="1114425" lvl="1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 smtClean="0">
                <a:solidFill>
                  <a:srgbClr val="FFFFFF"/>
                </a:solidFill>
              </a:rPr>
              <a:t>$200 gift card from Bravo/Broad Street/Sal and </a:t>
            </a:r>
            <a:r>
              <a:rPr lang="en-US" altLang="en-US" sz="2700" b="1" dirty="0" err="1" smtClean="0">
                <a:solidFill>
                  <a:srgbClr val="FFFFFF"/>
                </a:solidFill>
              </a:rPr>
              <a:t>Mookies</a:t>
            </a:r>
            <a:endParaRPr lang="en-US" altLang="en-US" sz="2700" b="1" dirty="0" smtClean="0">
              <a:solidFill>
                <a:srgbClr val="FFFFFF"/>
              </a:solidFill>
            </a:endParaRPr>
          </a:p>
          <a:p>
            <a:pPr marL="1114425" lvl="1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 smtClean="0">
                <a:solidFill>
                  <a:srgbClr val="FFFFFF"/>
                </a:solidFill>
              </a:rPr>
              <a:t>$100 gift </a:t>
            </a:r>
            <a:r>
              <a:rPr lang="en-US" altLang="en-US" sz="2700" b="1" dirty="0" smtClean="0">
                <a:solidFill>
                  <a:srgbClr val="FFFFFF"/>
                </a:solidFill>
              </a:rPr>
              <a:t>cards </a:t>
            </a:r>
            <a:r>
              <a:rPr lang="en-US" altLang="en-US" sz="2700" b="1" dirty="0" smtClean="0">
                <a:solidFill>
                  <a:srgbClr val="FFFFFF"/>
                </a:solidFill>
              </a:rPr>
              <a:t>from the UMMC bookstore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Random drawings between the first week that the survey is available and Match Day</a:t>
            </a:r>
            <a:endParaRPr lang="en-US" altLang="en-US" sz="2800" b="1" dirty="0" smtClean="0">
              <a:solidFill>
                <a:srgbClr val="FFFFFF"/>
              </a:solidFill>
            </a:endParaRP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Instructions will be sent by </a:t>
            </a:r>
            <a:r>
              <a:rPr lang="en-US" altLang="en-US" sz="2800" b="1" dirty="0" smtClean="0">
                <a:solidFill>
                  <a:srgbClr val="FFFFFF"/>
                </a:solidFill>
              </a:rPr>
              <a:t>Robyn Herring </a:t>
            </a:r>
            <a:r>
              <a:rPr lang="en-US" altLang="en-US" sz="2800" b="1" dirty="0" smtClean="0">
                <a:solidFill>
                  <a:srgbClr val="FFFFFF"/>
                </a:solidFill>
              </a:rPr>
              <a:t>in February </a:t>
            </a:r>
            <a:endParaRPr lang="en-US" altLang="en-US" sz="2800" b="1" dirty="0" smtClean="0">
              <a:solidFill>
                <a:srgbClr val="FFFFFF"/>
              </a:solidFill>
              <a:cs typeface="Calibri" pitchFamily="34" charset="0"/>
            </a:endParaRP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endParaRPr lang="en-US" altLang="en-US" sz="3000" b="1" dirty="0" smtClean="0">
              <a:solidFill>
                <a:srgbClr val="FFFFFF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2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1600200" cy="5715000"/>
          </a:xfrm>
        </p:spPr>
        <p:txBody>
          <a:bodyPr/>
          <a:lstStyle/>
          <a:p>
            <a:pPr eaLnBrk="1" hangingPunct="1"/>
            <a:r>
              <a:rPr lang="en-US" altLang="en-US" sz="5200" i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Residency Program Director’s Survey</a:t>
            </a:r>
            <a:endParaRPr lang="en-US" altLang="en-US" sz="5200" b="1" i="1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828800" y="838200"/>
            <a:ext cx="7086600" cy="57150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solidFill>
                  <a:srgbClr val="FFFFFF"/>
                </a:solidFill>
              </a:rPr>
              <a:t>Allows us to make improvements to our medical school curriculum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Sent in March of your intern year to your residency program director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Survey is administered in Survey Monkey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</a:rPr>
              <a:t>Responses are in aggregate form – unless the PD mentions you by name, we can’t tell what the PD said about you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 smtClean="0">
                <a:solidFill>
                  <a:srgbClr val="FFFFFF"/>
                </a:solidFill>
                <a:cs typeface="Calibri" pitchFamily="34" charset="0"/>
              </a:rPr>
              <a:t>Need a permission form from each of you, indicating whether you agree or don’t agree to participate – will pick </a:t>
            </a:r>
            <a:r>
              <a:rPr lang="en-US" altLang="en-US" sz="2800" b="1" smtClean="0">
                <a:solidFill>
                  <a:srgbClr val="FFFFFF"/>
                </a:solidFill>
                <a:cs typeface="Calibri" pitchFamily="34" charset="0"/>
              </a:rPr>
              <a:t>up forms right now</a:t>
            </a:r>
            <a:endParaRPr lang="en-US" altLang="en-US" sz="3000" b="1" dirty="0" smtClean="0">
              <a:solidFill>
                <a:srgbClr val="FFFFFF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4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1828800" cy="5715000"/>
          </a:xfrm>
        </p:spPr>
        <p:txBody>
          <a:bodyPr/>
          <a:lstStyle/>
          <a:p>
            <a:pPr algn="ctr" eaLnBrk="1" hangingPunct="1"/>
            <a:r>
              <a:rPr lang="en-US" altLang="en-US" sz="5200" b="1" i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Residency Program Director’s Survey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838200"/>
            <a:ext cx="6931152" cy="5715000"/>
          </a:xfrm>
        </p:spPr>
        <p:txBody>
          <a:bodyPr/>
          <a:lstStyle/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Georgia" panose="02040502050405020303" pitchFamily="18" charset="0"/>
              <a:buAutoNum type="arabicPeriod"/>
              <a:defRPr/>
            </a:pPr>
            <a:r>
              <a:rPr lang="en-US" altLang="en-US" sz="2000" b="1" dirty="0" smtClean="0">
                <a:solidFill>
                  <a:srgbClr val="FFFFFF"/>
                </a:solidFill>
                <a:cs typeface="Calibri" pitchFamily="34" charset="0"/>
              </a:rPr>
              <a:t>Upon arrival to your program, how prepared was this residency to perform satisfactorily compared to graduates of other medical schools?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More prepared		-  As prepared		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Less prepared		-  Remedial work necessary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FFFFFF"/>
                </a:solidFill>
                <a:cs typeface="Calibri" pitchFamily="34" charset="0"/>
              </a:rPr>
              <a:t>In your best professional judgment, how prepared was this resident in each of the following areas: (very prepared, prepared, unprepared, very unprepared)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</a:t>
            </a:r>
            <a:r>
              <a:rPr lang="en-US" altLang="en-US" sz="1900" b="1" dirty="0" err="1" smtClean="0">
                <a:solidFill>
                  <a:srgbClr val="FFFFFF"/>
                </a:solidFill>
                <a:cs typeface="Calibri" pitchFamily="34" charset="0"/>
              </a:rPr>
              <a:t>Knowl</a:t>
            </a: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. of basic sciences	-  Problem solving skills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</a:t>
            </a:r>
            <a:r>
              <a:rPr lang="en-US" altLang="en-US" sz="1900" b="1" dirty="0" err="1" smtClean="0">
                <a:solidFill>
                  <a:srgbClr val="FFFFFF"/>
                </a:solidFill>
                <a:cs typeface="Calibri" pitchFamily="34" charset="0"/>
              </a:rPr>
              <a:t>Diagn</a:t>
            </a: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./</a:t>
            </a:r>
            <a:r>
              <a:rPr lang="en-US" altLang="en-US" sz="1900" b="1" dirty="0" err="1" smtClean="0">
                <a:solidFill>
                  <a:srgbClr val="FFFFFF"/>
                </a:solidFill>
                <a:cs typeface="Calibri" pitchFamily="34" charset="0"/>
              </a:rPr>
              <a:t>interven</a:t>
            </a: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. skills	-  Routine technical procedures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Oral, written </a:t>
            </a:r>
            <a:r>
              <a:rPr lang="en-US" altLang="en-US" sz="1900" b="1" dirty="0" err="1" smtClean="0">
                <a:solidFill>
                  <a:srgbClr val="FFFFFF"/>
                </a:solidFill>
                <a:cs typeface="Calibri" pitchFamily="34" charset="0"/>
              </a:rPr>
              <a:t>commun</a:t>
            </a: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.	-  Ethics</a:t>
            </a:r>
          </a:p>
          <a:p>
            <a:pPr lvl="1" indent="0" defTabSz="889000">
              <a:spcBef>
                <a:spcPct val="50000"/>
              </a:spcBef>
              <a:buClr>
                <a:srgbClr val="FFFFFF"/>
              </a:buClr>
              <a:buSzPct val="90000"/>
              <a:defRPr/>
            </a:pPr>
            <a:r>
              <a:rPr lang="en-US" altLang="en-US" sz="1900" b="1" dirty="0" smtClean="0">
                <a:solidFill>
                  <a:srgbClr val="FFFFFF"/>
                </a:solidFill>
                <a:cs typeface="Calibri" pitchFamily="34" charset="0"/>
              </a:rPr>
              <a:t>-  Interpersonal relations	-  Professionalism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FFFFFF"/>
                </a:solidFill>
                <a:cs typeface="Calibri" pitchFamily="34" charset="0"/>
              </a:rPr>
              <a:t>What are the primary strengths of this resident?</a:t>
            </a:r>
          </a:p>
          <a:p>
            <a:pPr marL="457200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FFFFFF"/>
                </a:solidFill>
                <a:cs typeface="Calibri" pitchFamily="34" charset="0"/>
              </a:rPr>
              <a:t>What are the primary weaknesses of this resident?	</a:t>
            </a:r>
            <a:endParaRPr lang="en-US" altLang="en-US" sz="2000" b="1" dirty="0">
              <a:solidFill>
                <a:srgbClr val="FFFFFF"/>
              </a:solidFill>
              <a:cs typeface="Calibri" pitchFamily="34" charset="0"/>
            </a:endParaRPr>
          </a:p>
          <a:p>
            <a:pPr marL="1114425" lvl="1" indent="-457200" defTabSz="889000">
              <a:spcBef>
                <a:spcPct val="50000"/>
              </a:spcBef>
              <a:buClr>
                <a:srgbClr val="FFFFFF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en-US" altLang="en-US" sz="1900" b="1" dirty="0" smtClean="0">
              <a:solidFill>
                <a:srgbClr val="FFFFFF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804672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17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7">
      <a:dk1>
        <a:srgbClr val="FFFFFF"/>
      </a:dk1>
      <a:lt1>
        <a:srgbClr val="1F497D"/>
      </a:lt1>
      <a:dk2>
        <a:srgbClr val="C6D9F0"/>
      </a:dk2>
      <a:lt2>
        <a:srgbClr val="1F497D"/>
      </a:lt2>
      <a:accent1>
        <a:srgbClr val="FFFFFF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B3D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6172</TotalTime>
  <Words>391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PowerPoint Presentation</vt:lpstr>
      <vt:lpstr>PowerPoint Presentation</vt:lpstr>
      <vt:lpstr>Hearing from You</vt:lpstr>
      <vt:lpstr>AAMC Graduation Questionnaire</vt:lpstr>
      <vt:lpstr>AAMC Graduation Questionnaire</vt:lpstr>
      <vt:lpstr>GQ Prizes at the Match Day Ceremony</vt:lpstr>
      <vt:lpstr>Residency Program Director’s Survey</vt:lpstr>
      <vt:lpstr>Residency Program Director’s Survey</vt:lpstr>
      <vt:lpstr>PowerPoint Presentation</vt:lpstr>
    </vt:vector>
  </TitlesOfParts>
  <Company>University of Mississippi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RESIDENCY APPLICATION AND  MATCH PROCESS</dc:title>
  <dc:creator>law</dc:creator>
  <cp:lastModifiedBy>Loretta Jackson</cp:lastModifiedBy>
  <cp:revision>310</cp:revision>
  <cp:lastPrinted>2018-12-31T17:43:40Z</cp:lastPrinted>
  <dcterms:created xsi:type="dcterms:W3CDTF">2006-03-02T15:55:53Z</dcterms:created>
  <dcterms:modified xsi:type="dcterms:W3CDTF">2018-12-31T17:46:05Z</dcterms:modified>
</cp:coreProperties>
</file>