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 id="2147484260" r:id="rId2"/>
  </p:sldMasterIdLst>
  <p:notesMasterIdLst>
    <p:notesMasterId r:id="rId38"/>
  </p:notesMasterIdLst>
  <p:handoutMasterIdLst>
    <p:handoutMasterId r:id="rId39"/>
  </p:handoutMasterIdLst>
  <p:sldIdLst>
    <p:sldId id="256" r:id="rId3"/>
    <p:sldId id="287" r:id="rId4"/>
    <p:sldId id="415" r:id="rId5"/>
    <p:sldId id="353" r:id="rId6"/>
    <p:sldId id="414" r:id="rId7"/>
    <p:sldId id="416" r:id="rId8"/>
    <p:sldId id="427" r:id="rId9"/>
    <p:sldId id="428" r:id="rId10"/>
    <p:sldId id="429" r:id="rId11"/>
    <p:sldId id="430" r:id="rId12"/>
    <p:sldId id="431" r:id="rId13"/>
    <p:sldId id="432" r:id="rId14"/>
    <p:sldId id="433" r:id="rId15"/>
    <p:sldId id="434" r:id="rId16"/>
    <p:sldId id="435" r:id="rId17"/>
    <p:sldId id="436" r:id="rId18"/>
    <p:sldId id="437" r:id="rId19"/>
    <p:sldId id="438" r:id="rId20"/>
    <p:sldId id="439" r:id="rId21"/>
    <p:sldId id="417" r:id="rId22"/>
    <p:sldId id="418" r:id="rId23"/>
    <p:sldId id="419" r:id="rId24"/>
    <p:sldId id="421" r:id="rId25"/>
    <p:sldId id="420" r:id="rId26"/>
    <p:sldId id="441" r:id="rId27"/>
    <p:sldId id="361" r:id="rId28"/>
    <p:sldId id="424" r:id="rId29"/>
    <p:sldId id="425" r:id="rId30"/>
    <p:sldId id="354" r:id="rId31"/>
    <p:sldId id="326" r:id="rId32"/>
    <p:sldId id="408" r:id="rId33"/>
    <p:sldId id="411" r:id="rId34"/>
    <p:sldId id="412" r:id="rId35"/>
    <p:sldId id="407" r:id="rId36"/>
    <p:sldId id="409" r:id="rId37"/>
  </p:sldIdLst>
  <p:sldSz cx="9144000" cy="6858000" type="screen4x3"/>
  <p:notesSz cx="6950075" cy="9236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etta Jackson" initials="LJ" lastIdx="1" clrIdx="0">
    <p:extLst>
      <p:ext uri="{19B8F6BF-5375-455C-9EA6-DF929625EA0E}">
        <p15:presenceInfo xmlns:p15="http://schemas.microsoft.com/office/powerpoint/2012/main" userId="S-1-5-21-352802823-1380143767-619646970-37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979C"/>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60"/>
  </p:normalViewPr>
  <p:slideViewPr>
    <p:cSldViewPr>
      <p:cViewPr varScale="1">
        <p:scale>
          <a:sx n="73" d="100"/>
          <a:sy n="73" d="100"/>
        </p:scale>
        <p:origin x="147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5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1-29T15:24:08.245" idx="1">
    <p:pos x="10" y="10"/>
    <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11699" cy="46212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sz="quarter" idx="1"/>
          </p:nvPr>
        </p:nvSpPr>
        <p:spPr bwMode="auto">
          <a:xfrm>
            <a:off x="3936768" y="0"/>
            <a:ext cx="3011699" cy="462120"/>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77828" name="Rectangle 4"/>
          <p:cNvSpPr>
            <a:spLocks noGrp="1" noChangeArrowheads="1"/>
          </p:cNvSpPr>
          <p:nvPr>
            <p:ph type="ftr" sz="quarter" idx="2"/>
          </p:nvPr>
        </p:nvSpPr>
        <p:spPr bwMode="auto">
          <a:xfrm>
            <a:off x="0" y="8772378"/>
            <a:ext cx="3011699" cy="4621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29" name="Rectangle 5"/>
          <p:cNvSpPr>
            <a:spLocks noGrp="1" noChangeArrowheads="1"/>
          </p:cNvSpPr>
          <p:nvPr>
            <p:ph type="sldNum" sz="quarter" idx="3"/>
          </p:nvPr>
        </p:nvSpPr>
        <p:spPr bwMode="auto">
          <a:xfrm>
            <a:off x="3936768" y="8772378"/>
            <a:ext cx="3011699" cy="462120"/>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1" hangingPunct="1">
              <a:defRPr sz="1200"/>
            </a:lvl1pPr>
          </a:lstStyle>
          <a:p>
            <a:pPr>
              <a:defRPr/>
            </a:pPr>
            <a:fld id="{353B2950-E429-4524-A2E3-BEB029B78C3C}" type="slidenum">
              <a:rPr lang="en-US" altLang="en-US"/>
              <a:pPr>
                <a:defRPr/>
              </a:pPr>
              <a:t>‹#›</a:t>
            </a:fld>
            <a:endParaRPr lang="en-US" altLang="en-US"/>
          </a:p>
        </p:txBody>
      </p:sp>
    </p:spTree>
    <p:extLst>
      <p:ext uri="{BB962C8B-B14F-4D97-AF65-F5344CB8AC3E}">
        <p14:creationId xmlns:p14="http://schemas.microsoft.com/office/powerpoint/2010/main" val="126228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69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6768" y="1"/>
            <a:ext cx="3011699" cy="463696"/>
          </a:xfrm>
          <a:prstGeom prst="rect">
            <a:avLst/>
          </a:prstGeom>
        </p:spPr>
        <p:txBody>
          <a:bodyPr vert="horz" lIns="91440" tIns="45720" rIns="91440" bIns="45720" rtlCol="0"/>
          <a:lstStyle>
            <a:lvl1pPr algn="r">
              <a:defRPr sz="1200"/>
            </a:lvl1pPr>
          </a:lstStyle>
          <a:p>
            <a:fld id="{03D479CD-1F26-4CE0-9C88-802671B26821}" type="datetimeFigureOut">
              <a:rPr lang="en-US" smtClean="0"/>
              <a:t>2/12/2019</a:t>
            </a:fld>
            <a:endParaRPr lang="en-US"/>
          </a:p>
        </p:txBody>
      </p:sp>
      <p:sp>
        <p:nvSpPr>
          <p:cNvPr id="4" name="Slide Image Placeholder 3"/>
          <p:cNvSpPr>
            <a:spLocks noGrp="1" noRot="1" noChangeAspect="1"/>
          </p:cNvSpPr>
          <p:nvPr>
            <p:ph type="sldImg" idx="2"/>
          </p:nvPr>
        </p:nvSpPr>
        <p:spPr>
          <a:xfrm>
            <a:off x="1397000" y="1154113"/>
            <a:ext cx="4156075" cy="31162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008" y="4444546"/>
            <a:ext cx="5560060" cy="363702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379"/>
            <a:ext cx="3011699" cy="46369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379"/>
            <a:ext cx="3011699" cy="463696"/>
          </a:xfrm>
          <a:prstGeom prst="rect">
            <a:avLst/>
          </a:prstGeom>
        </p:spPr>
        <p:txBody>
          <a:bodyPr vert="horz" lIns="91440" tIns="45720" rIns="91440" bIns="45720" rtlCol="0" anchor="b"/>
          <a:lstStyle>
            <a:lvl1pPr algn="r">
              <a:defRPr sz="1200"/>
            </a:lvl1pPr>
          </a:lstStyle>
          <a:p>
            <a:fld id="{C15991BC-29C7-4535-95D6-EE3E0CF395FD}" type="slidenum">
              <a:rPr lang="en-US" smtClean="0"/>
              <a:t>‹#›</a:t>
            </a:fld>
            <a:endParaRPr lang="en-US"/>
          </a:p>
        </p:txBody>
      </p:sp>
    </p:spTree>
    <p:extLst>
      <p:ext uri="{BB962C8B-B14F-4D97-AF65-F5344CB8AC3E}">
        <p14:creationId xmlns:p14="http://schemas.microsoft.com/office/powerpoint/2010/main" val="2014730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991BC-29C7-4535-95D6-EE3E0CF395FD}" type="slidenum">
              <a:rPr lang="en-US" smtClean="0"/>
              <a:t>7</a:t>
            </a:fld>
            <a:endParaRPr lang="en-US"/>
          </a:p>
        </p:txBody>
      </p:sp>
    </p:spTree>
    <p:extLst>
      <p:ext uri="{BB962C8B-B14F-4D97-AF65-F5344CB8AC3E}">
        <p14:creationId xmlns:p14="http://schemas.microsoft.com/office/powerpoint/2010/main" val="847014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991BC-29C7-4535-95D6-EE3E0CF395FD}" type="slidenum">
              <a:rPr lang="en-US" smtClean="0"/>
              <a:t>16</a:t>
            </a:fld>
            <a:endParaRPr lang="en-US"/>
          </a:p>
        </p:txBody>
      </p:sp>
    </p:spTree>
    <p:extLst>
      <p:ext uri="{BB962C8B-B14F-4D97-AF65-F5344CB8AC3E}">
        <p14:creationId xmlns:p14="http://schemas.microsoft.com/office/powerpoint/2010/main" val="2638698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991BC-29C7-4535-95D6-EE3E0CF395FD}" type="slidenum">
              <a:rPr lang="en-US" smtClean="0"/>
              <a:t>17</a:t>
            </a:fld>
            <a:endParaRPr lang="en-US"/>
          </a:p>
        </p:txBody>
      </p:sp>
    </p:spTree>
    <p:extLst>
      <p:ext uri="{BB962C8B-B14F-4D97-AF65-F5344CB8AC3E}">
        <p14:creationId xmlns:p14="http://schemas.microsoft.com/office/powerpoint/2010/main" val="143978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991BC-29C7-4535-95D6-EE3E0CF395FD}" type="slidenum">
              <a:rPr lang="en-US" smtClean="0"/>
              <a:t>18</a:t>
            </a:fld>
            <a:endParaRPr lang="en-US"/>
          </a:p>
        </p:txBody>
      </p:sp>
    </p:spTree>
    <p:extLst>
      <p:ext uri="{BB962C8B-B14F-4D97-AF65-F5344CB8AC3E}">
        <p14:creationId xmlns:p14="http://schemas.microsoft.com/office/powerpoint/2010/main" val="212173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991BC-29C7-4535-95D6-EE3E0CF395FD}" type="slidenum">
              <a:rPr lang="en-US" smtClean="0"/>
              <a:t>19</a:t>
            </a:fld>
            <a:endParaRPr lang="en-US"/>
          </a:p>
        </p:txBody>
      </p:sp>
    </p:spTree>
    <p:extLst>
      <p:ext uri="{BB962C8B-B14F-4D97-AF65-F5344CB8AC3E}">
        <p14:creationId xmlns:p14="http://schemas.microsoft.com/office/powerpoint/2010/main" val="2767331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991BC-29C7-4535-95D6-EE3E0CF395FD}" type="slidenum">
              <a:rPr lang="en-US" smtClean="0"/>
              <a:t>26</a:t>
            </a:fld>
            <a:endParaRPr lang="en-US"/>
          </a:p>
        </p:txBody>
      </p:sp>
    </p:spTree>
    <p:extLst>
      <p:ext uri="{BB962C8B-B14F-4D97-AF65-F5344CB8AC3E}">
        <p14:creationId xmlns:p14="http://schemas.microsoft.com/office/powerpoint/2010/main" val="417910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991BC-29C7-4535-95D6-EE3E0CF395FD}" type="slidenum">
              <a:rPr lang="en-US" smtClean="0"/>
              <a:t>8</a:t>
            </a:fld>
            <a:endParaRPr lang="en-US"/>
          </a:p>
        </p:txBody>
      </p:sp>
    </p:spTree>
    <p:extLst>
      <p:ext uri="{BB962C8B-B14F-4D97-AF65-F5344CB8AC3E}">
        <p14:creationId xmlns:p14="http://schemas.microsoft.com/office/powerpoint/2010/main" val="570530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991BC-29C7-4535-95D6-EE3E0CF395FD}" type="slidenum">
              <a:rPr lang="en-US" smtClean="0"/>
              <a:t>9</a:t>
            </a:fld>
            <a:endParaRPr lang="en-US"/>
          </a:p>
        </p:txBody>
      </p:sp>
    </p:spTree>
    <p:extLst>
      <p:ext uri="{BB962C8B-B14F-4D97-AF65-F5344CB8AC3E}">
        <p14:creationId xmlns:p14="http://schemas.microsoft.com/office/powerpoint/2010/main" val="3431217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991BC-29C7-4535-95D6-EE3E0CF395FD}" type="slidenum">
              <a:rPr lang="en-US" smtClean="0"/>
              <a:t>10</a:t>
            </a:fld>
            <a:endParaRPr lang="en-US"/>
          </a:p>
        </p:txBody>
      </p:sp>
    </p:spTree>
    <p:extLst>
      <p:ext uri="{BB962C8B-B14F-4D97-AF65-F5344CB8AC3E}">
        <p14:creationId xmlns:p14="http://schemas.microsoft.com/office/powerpoint/2010/main" val="710640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991BC-29C7-4535-95D6-EE3E0CF395FD}" type="slidenum">
              <a:rPr lang="en-US" smtClean="0"/>
              <a:t>11</a:t>
            </a:fld>
            <a:endParaRPr lang="en-US"/>
          </a:p>
        </p:txBody>
      </p:sp>
    </p:spTree>
    <p:extLst>
      <p:ext uri="{BB962C8B-B14F-4D97-AF65-F5344CB8AC3E}">
        <p14:creationId xmlns:p14="http://schemas.microsoft.com/office/powerpoint/2010/main" val="1403087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991BC-29C7-4535-95D6-EE3E0CF395FD}" type="slidenum">
              <a:rPr lang="en-US" smtClean="0"/>
              <a:t>12</a:t>
            </a:fld>
            <a:endParaRPr lang="en-US"/>
          </a:p>
        </p:txBody>
      </p:sp>
    </p:spTree>
    <p:extLst>
      <p:ext uri="{BB962C8B-B14F-4D97-AF65-F5344CB8AC3E}">
        <p14:creationId xmlns:p14="http://schemas.microsoft.com/office/powerpoint/2010/main" val="4033841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991BC-29C7-4535-95D6-EE3E0CF395FD}" type="slidenum">
              <a:rPr lang="en-US" smtClean="0"/>
              <a:t>13</a:t>
            </a:fld>
            <a:endParaRPr lang="en-US"/>
          </a:p>
        </p:txBody>
      </p:sp>
    </p:spTree>
    <p:extLst>
      <p:ext uri="{BB962C8B-B14F-4D97-AF65-F5344CB8AC3E}">
        <p14:creationId xmlns:p14="http://schemas.microsoft.com/office/powerpoint/2010/main" val="1057332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991BC-29C7-4535-95D6-EE3E0CF395FD}" type="slidenum">
              <a:rPr lang="en-US" smtClean="0"/>
              <a:t>14</a:t>
            </a:fld>
            <a:endParaRPr lang="en-US"/>
          </a:p>
        </p:txBody>
      </p:sp>
    </p:spTree>
    <p:extLst>
      <p:ext uri="{BB962C8B-B14F-4D97-AF65-F5344CB8AC3E}">
        <p14:creationId xmlns:p14="http://schemas.microsoft.com/office/powerpoint/2010/main" val="3334047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5991BC-29C7-4535-95D6-EE3E0CF395FD}" type="slidenum">
              <a:rPr lang="en-US" smtClean="0"/>
              <a:t>15</a:t>
            </a:fld>
            <a:endParaRPr lang="en-US"/>
          </a:p>
        </p:txBody>
      </p:sp>
    </p:spTree>
    <p:extLst>
      <p:ext uri="{BB962C8B-B14F-4D97-AF65-F5344CB8AC3E}">
        <p14:creationId xmlns:p14="http://schemas.microsoft.com/office/powerpoint/2010/main" val="2568704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endParaRPr lang="en-US"/>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a:p>
        </p:txBody>
      </p:sp>
      <p:sp>
        <p:nvSpPr>
          <p:cNvPr id="19" name="Slide Number Placeholder 28"/>
          <p:cNvSpPr>
            <a:spLocks noGrp="1"/>
          </p:cNvSpPr>
          <p:nvPr>
            <p:ph type="sldNum" sz="quarter" idx="12"/>
          </p:nvPr>
        </p:nvSpPr>
        <p:spPr>
          <a:xfrm>
            <a:off x="8320088" y="1588"/>
            <a:ext cx="747712" cy="365125"/>
          </a:xfrm>
        </p:spPr>
        <p:txBody>
          <a:bodyPr/>
          <a:lstStyle>
            <a:lvl1pPr>
              <a:defRPr>
                <a:solidFill>
                  <a:schemeClr val="bg1"/>
                </a:solidFill>
              </a:defRPr>
            </a:lvl1pPr>
          </a:lstStyle>
          <a:p>
            <a:pPr>
              <a:defRPr/>
            </a:pPr>
            <a:fld id="{927DE0F5-62B4-4550-A0C3-10CF7068D43F}" type="slidenum">
              <a:rPr lang="en-US" altLang="en-US"/>
              <a:pPr>
                <a:defRPr/>
              </a:pPr>
              <a:t>‹#›</a:t>
            </a:fld>
            <a:endParaRPr lang="en-US" altLang="en-US"/>
          </a:p>
        </p:txBody>
      </p:sp>
    </p:spTree>
    <p:extLst>
      <p:ext uri="{BB962C8B-B14F-4D97-AF65-F5344CB8AC3E}">
        <p14:creationId xmlns:p14="http://schemas.microsoft.com/office/powerpoint/2010/main" val="2259122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EFD4BA8-FB3C-4AB8-AE70-65E5992DB161}" type="slidenum">
              <a:rPr lang="en-US" altLang="en-US"/>
              <a:pPr>
                <a:defRPr/>
              </a:pPr>
              <a:t>‹#›</a:t>
            </a:fld>
            <a:endParaRPr lang="en-US" altLang="en-US"/>
          </a:p>
        </p:txBody>
      </p:sp>
    </p:spTree>
    <p:extLst>
      <p:ext uri="{BB962C8B-B14F-4D97-AF65-F5344CB8AC3E}">
        <p14:creationId xmlns:p14="http://schemas.microsoft.com/office/powerpoint/2010/main" val="2968803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B2BC5EA-0869-4D2C-B8E0-0EE062904F87}" type="slidenum">
              <a:rPr lang="en-US" altLang="en-US"/>
              <a:pPr>
                <a:defRPr/>
              </a:pPr>
              <a:t>‹#›</a:t>
            </a:fld>
            <a:endParaRPr lang="en-US" altLang="en-US"/>
          </a:p>
        </p:txBody>
      </p:sp>
    </p:spTree>
    <p:extLst>
      <p:ext uri="{BB962C8B-B14F-4D97-AF65-F5344CB8AC3E}">
        <p14:creationId xmlns:p14="http://schemas.microsoft.com/office/powerpoint/2010/main" val="3745556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B6E9B3-83A6-47E7-B87F-802BD10F35FB}"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DD167-5582-4803-8B5D-EBB2A465996D}" type="slidenum">
              <a:rPr lang="en-US" smtClean="0"/>
              <a:t>‹#›</a:t>
            </a:fld>
            <a:endParaRPr lang="en-US"/>
          </a:p>
        </p:txBody>
      </p:sp>
    </p:spTree>
    <p:extLst>
      <p:ext uri="{BB962C8B-B14F-4D97-AF65-F5344CB8AC3E}">
        <p14:creationId xmlns:p14="http://schemas.microsoft.com/office/powerpoint/2010/main" val="3017399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B6E9B3-83A6-47E7-B87F-802BD10F35FB}"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DD167-5582-4803-8B5D-EBB2A465996D}" type="slidenum">
              <a:rPr lang="en-US" smtClean="0"/>
              <a:t>‹#›</a:t>
            </a:fld>
            <a:endParaRPr lang="en-US"/>
          </a:p>
        </p:txBody>
      </p:sp>
    </p:spTree>
    <p:extLst>
      <p:ext uri="{BB962C8B-B14F-4D97-AF65-F5344CB8AC3E}">
        <p14:creationId xmlns:p14="http://schemas.microsoft.com/office/powerpoint/2010/main" val="2699987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B6E9B3-83A6-47E7-B87F-802BD10F35FB}"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DD167-5582-4803-8B5D-EBB2A465996D}" type="slidenum">
              <a:rPr lang="en-US" smtClean="0"/>
              <a:t>‹#›</a:t>
            </a:fld>
            <a:endParaRPr lang="en-US"/>
          </a:p>
        </p:txBody>
      </p:sp>
    </p:spTree>
    <p:extLst>
      <p:ext uri="{BB962C8B-B14F-4D97-AF65-F5344CB8AC3E}">
        <p14:creationId xmlns:p14="http://schemas.microsoft.com/office/powerpoint/2010/main" val="1576707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B6E9B3-83A6-47E7-B87F-802BD10F35FB}"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5DD167-5582-4803-8B5D-EBB2A465996D}" type="slidenum">
              <a:rPr lang="en-US" smtClean="0"/>
              <a:t>‹#›</a:t>
            </a:fld>
            <a:endParaRPr lang="en-US"/>
          </a:p>
        </p:txBody>
      </p:sp>
    </p:spTree>
    <p:extLst>
      <p:ext uri="{BB962C8B-B14F-4D97-AF65-F5344CB8AC3E}">
        <p14:creationId xmlns:p14="http://schemas.microsoft.com/office/powerpoint/2010/main" val="1987646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B6E9B3-83A6-47E7-B87F-802BD10F35FB}" type="datetimeFigureOut">
              <a:rPr lang="en-US" smtClean="0"/>
              <a:t>2/12/2019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5DD167-5582-4803-8B5D-EBB2A465996D}" type="slidenum">
              <a:rPr lang="en-US" smtClean="0"/>
              <a:t>‹#›</a:t>
            </a:fld>
            <a:endParaRPr lang="en-US"/>
          </a:p>
        </p:txBody>
      </p:sp>
    </p:spTree>
    <p:extLst>
      <p:ext uri="{BB962C8B-B14F-4D97-AF65-F5344CB8AC3E}">
        <p14:creationId xmlns:p14="http://schemas.microsoft.com/office/powerpoint/2010/main" val="514646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B6E9B3-83A6-47E7-B87F-802BD10F35FB}" type="datetimeFigureOut">
              <a:rPr lang="en-US" smtClean="0"/>
              <a:t>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5DD167-5582-4803-8B5D-EBB2A465996D}" type="slidenum">
              <a:rPr lang="en-US" smtClean="0"/>
              <a:t>‹#›</a:t>
            </a:fld>
            <a:endParaRPr lang="en-US"/>
          </a:p>
        </p:txBody>
      </p:sp>
    </p:spTree>
    <p:extLst>
      <p:ext uri="{BB962C8B-B14F-4D97-AF65-F5344CB8AC3E}">
        <p14:creationId xmlns:p14="http://schemas.microsoft.com/office/powerpoint/2010/main" val="2697646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B6E9B3-83A6-47E7-B87F-802BD10F35FB}" type="datetimeFigureOut">
              <a:rPr lang="en-US" smtClean="0"/>
              <a:t>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5DD167-5582-4803-8B5D-EBB2A465996D}" type="slidenum">
              <a:rPr lang="en-US" smtClean="0"/>
              <a:t>‹#›</a:t>
            </a:fld>
            <a:endParaRPr lang="en-US"/>
          </a:p>
        </p:txBody>
      </p:sp>
    </p:spTree>
    <p:extLst>
      <p:ext uri="{BB962C8B-B14F-4D97-AF65-F5344CB8AC3E}">
        <p14:creationId xmlns:p14="http://schemas.microsoft.com/office/powerpoint/2010/main" val="1886490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C7B6E9B3-83A6-47E7-B87F-802BD10F35FB}"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5DD167-5582-4803-8B5D-EBB2A465996D}" type="slidenum">
              <a:rPr lang="en-US" smtClean="0"/>
              <a:t>‹#›</a:t>
            </a:fld>
            <a:endParaRPr lang="en-US"/>
          </a:p>
        </p:txBody>
      </p:sp>
    </p:spTree>
    <p:extLst>
      <p:ext uri="{BB962C8B-B14F-4D97-AF65-F5344CB8AC3E}">
        <p14:creationId xmlns:p14="http://schemas.microsoft.com/office/powerpoint/2010/main" val="964395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0E968CB-01EF-40AC-BE69-30B0955C95F5}" type="slidenum">
              <a:rPr lang="en-US" altLang="en-US"/>
              <a:pPr>
                <a:defRPr/>
              </a:pPr>
              <a:t>‹#›</a:t>
            </a:fld>
            <a:endParaRPr lang="en-US" altLang="en-US"/>
          </a:p>
        </p:txBody>
      </p:sp>
    </p:spTree>
    <p:extLst>
      <p:ext uri="{BB962C8B-B14F-4D97-AF65-F5344CB8AC3E}">
        <p14:creationId xmlns:p14="http://schemas.microsoft.com/office/powerpoint/2010/main" val="3166711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C7B6E9B3-83A6-47E7-B87F-802BD10F35FB}"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5DD167-5582-4803-8B5D-EBB2A465996D}" type="slidenum">
              <a:rPr lang="en-US" smtClean="0"/>
              <a:t>‹#›</a:t>
            </a:fld>
            <a:endParaRPr lang="en-US"/>
          </a:p>
        </p:txBody>
      </p:sp>
    </p:spTree>
    <p:extLst>
      <p:ext uri="{BB962C8B-B14F-4D97-AF65-F5344CB8AC3E}">
        <p14:creationId xmlns:p14="http://schemas.microsoft.com/office/powerpoint/2010/main" val="1473881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B6E9B3-83A6-47E7-B87F-802BD10F35FB}"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DD167-5582-4803-8B5D-EBB2A465996D}" type="slidenum">
              <a:rPr lang="en-US" smtClean="0"/>
              <a:t>‹#›</a:t>
            </a:fld>
            <a:endParaRPr lang="en-US"/>
          </a:p>
        </p:txBody>
      </p:sp>
    </p:spTree>
    <p:extLst>
      <p:ext uri="{BB962C8B-B14F-4D97-AF65-F5344CB8AC3E}">
        <p14:creationId xmlns:p14="http://schemas.microsoft.com/office/powerpoint/2010/main" val="2790131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B6E9B3-83A6-47E7-B87F-802BD10F35FB}"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DD167-5582-4803-8B5D-EBB2A465996D}" type="slidenum">
              <a:rPr lang="en-US" smtClean="0"/>
              <a:t>‹#›</a:t>
            </a:fld>
            <a:endParaRPr lang="en-US"/>
          </a:p>
        </p:txBody>
      </p:sp>
    </p:spTree>
    <p:extLst>
      <p:ext uri="{BB962C8B-B14F-4D97-AF65-F5344CB8AC3E}">
        <p14:creationId xmlns:p14="http://schemas.microsoft.com/office/powerpoint/2010/main" val="2417133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D334900-4E52-4737-A788-39F5036ACFAF}" type="slidenum">
              <a:rPr lang="en-US" altLang="en-US"/>
              <a:pPr>
                <a:defRPr/>
              </a:pPr>
              <a:t>‹#›</a:t>
            </a:fld>
            <a:endParaRPr lang="en-US" altLang="en-US"/>
          </a:p>
        </p:txBody>
      </p:sp>
    </p:spTree>
    <p:extLst>
      <p:ext uri="{BB962C8B-B14F-4D97-AF65-F5344CB8AC3E}">
        <p14:creationId xmlns:p14="http://schemas.microsoft.com/office/powerpoint/2010/main" val="3535142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E15E6FA-1CFF-4CD3-B470-681102EF21CF}" type="slidenum">
              <a:rPr lang="en-US" altLang="en-US"/>
              <a:pPr>
                <a:defRPr/>
              </a:pPr>
              <a:t>‹#›</a:t>
            </a:fld>
            <a:endParaRPr lang="en-US" altLang="en-US"/>
          </a:p>
        </p:txBody>
      </p:sp>
    </p:spTree>
    <p:extLst>
      <p:ext uri="{BB962C8B-B14F-4D97-AF65-F5344CB8AC3E}">
        <p14:creationId xmlns:p14="http://schemas.microsoft.com/office/powerpoint/2010/main" val="3008171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endParaRPr lang="en-US"/>
          </a:p>
        </p:txBody>
      </p:sp>
      <p:sp>
        <p:nvSpPr>
          <p:cNvPr id="8" name="Slide Number Placeholder 26"/>
          <p:cNvSpPr>
            <a:spLocks noGrp="1"/>
          </p:cNvSpPr>
          <p:nvPr>
            <p:ph type="sldNum" sz="quarter" idx="11"/>
          </p:nvPr>
        </p:nvSpPr>
        <p:spPr/>
        <p:txBody>
          <a:bodyPr/>
          <a:lstStyle>
            <a:lvl1pPr>
              <a:defRPr/>
            </a:lvl1pPr>
          </a:lstStyle>
          <a:p>
            <a:pPr>
              <a:defRPr/>
            </a:pPr>
            <a:fld id="{2D77FF2F-5BC0-45A0-928E-E43259FE61CC}" type="slidenum">
              <a:rPr lang="en-US" altLang="en-US"/>
              <a:pPr>
                <a:defRPr/>
              </a:pPr>
              <a:t>‹#›</a:t>
            </a:fld>
            <a:endParaRPr lang="en-US" alt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277180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EEE00046-D4F2-466B-935B-4175502E0694}" type="slidenum">
              <a:rPr lang="en-US" altLang="en-US"/>
              <a:pPr>
                <a:defRPr/>
              </a:pPr>
              <a:t>‹#›</a:t>
            </a:fld>
            <a:endParaRPr lang="en-US" altLang="en-US"/>
          </a:p>
        </p:txBody>
      </p:sp>
    </p:spTree>
    <p:extLst>
      <p:ext uri="{BB962C8B-B14F-4D97-AF65-F5344CB8AC3E}">
        <p14:creationId xmlns:p14="http://schemas.microsoft.com/office/powerpoint/2010/main" val="2590812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59124378-91F9-4090-BE61-A7729E9D72AA}" type="slidenum">
              <a:rPr lang="en-US" altLang="en-US"/>
              <a:pPr>
                <a:defRPr/>
              </a:pPr>
              <a:t>‹#›</a:t>
            </a:fld>
            <a:endParaRPr lang="en-US" altLang="en-US"/>
          </a:p>
        </p:txBody>
      </p:sp>
    </p:spTree>
    <p:extLst>
      <p:ext uri="{BB962C8B-B14F-4D97-AF65-F5344CB8AC3E}">
        <p14:creationId xmlns:p14="http://schemas.microsoft.com/office/powerpoint/2010/main" val="4111851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243AB9D-0042-4E58-B8FF-DE674E8A00D8}" type="slidenum">
              <a:rPr lang="en-US" altLang="en-US"/>
              <a:pPr>
                <a:defRPr/>
              </a:pPr>
              <a:t>‹#›</a:t>
            </a:fld>
            <a:endParaRPr lang="en-US" altLang="en-US"/>
          </a:p>
        </p:txBody>
      </p:sp>
    </p:spTree>
    <p:extLst>
      <p:ext uri="{BB962C8B-B14F-4D97-AF65-F5344CB8AC3E}">
        <p14:creationId xmlns:p14="http://schemas.microsoft.com/office/powerpoint/2010/main" val="2572012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85628EF9-F6AA-4954-9A4C-6D06346931ED}" type="slidenum">
              <a:rPr lang="en-US" altLang="en-US"/>
              <a:pPr>
                <a:defRPr/>
              </a:pPr>
              <a:t>‹#›</a:t>
            </a:fld>
            <a:endParaRPr lang="en-US" altLang="en-US"/>
          </a:p>
        </p:txBody>
      </p:sp>
    </p:spTree>
    <p:extLst>
      <p:ext uri="{BB962C8B-B14F-4D97-AF65-F5344CB8AC3E}">
        <p14:creationId xmlns:p14="http://schemas.microsoft.com/office/powerpoint/2010/main" val="318127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39" name="Title Placeholder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40" name="Text Placeholder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latin typeface="Arial" charset="0"/>
              </a:defRPr>
            </a:lvl1pPr>
          </a:lstStyle>
          <a:p>
            <a:pPr>
              <a:defRPr/>
            </a:pPr>
            <a:endParaRPr lang="en-US"/>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latin typeface="Arial" charset="0"/>
              </a:defRPr>
            </a:lvl1pPr>
          </a:lstStyle>
          <a:p>
            <a:pPr>
              <a:defRPr/>
            </a:pPr>
            <a:endParaRPr lang="en-US"/>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defRPr>
            </a:lvl1pPr>
          </a:lstStyle>
          <a:p>
            <a:pPr>
              <a:defRPr/>
            </a:pPr>
            <a:fld id="{492C85B5-9BCA-4531-B878-1594BAAEE78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57" r:id="rId1"/>
    <p:sldLayoutId id="2147484249" r:id="rId2"/>
    <p:sldLayoutId id="2147484250" r:id="rId3"/>
    <p:sldLayoutId id="2147484251" r:id="rId4"/>
    <p:sldLayoutId id="2147484258" r:id="rId5"/>
    <p:sldLayoutId id="2147484259" r:id="rId6"/>
    <p:sldLayoutId id="2147484252" r:id="rId7"/>
    <p:sldLayoutId id="2147484253" r:id="rId8"/>
    <p:sldLayoutId id="2147484254" r:id="rId9"/>
    <p:sldLayoutId id="2147484255" r:id="rId10"/>
    <p:sldLayoutId id="2147484256"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libri" pitchFamily="34" charset="0"/>
        </a:defRPr>
      </a:lvl2pPr>
      <a:lvl3pPr algn="l" rtl="0" eaLnBrk="0" fontAlgn="base" hangingPunct="0">
        <a:spcBef>
          <a:spcPct val="0"/>
        </a:spcBef>
        <a:spcAft>
          <a:spcPct val="0"/>
        </a:spcAft>
        <a:defRPr sz="4000">
          <a:solidFill>
            <a:schemeClr val="tx2"/>
          </a:solidFill>
          <a:latin typeface="Calibri" pitchFamily="34" charset="0"/>
        </a:defRPr>
      </a:lvl3pPr>
      <a:lvl4pPr algn="l" rtl="0" eaLnBrk="0" fontAlgn="base" hangingPunct="0">
        <a:spcBef>
          <a:spcPct val="0"/>
        </a:spcBef>
        <a:spcAft>
          <a:spcPct val="0"/>
        </a:spcAft>
        <a:defRPr sz="4000">
          <a:solidFill>
            <a:schemeClr val="tx2"/>
          </a:solidFill>
          <a:latin typeface="Calibri" pitchFamily="34" charset="0"/>
        </a:defRPr>
      </a:lvl4pPr>
      <a:lvl5pPr algn="l" rtl="0" eaLnBrk="0" fontAlgn="base" hangingPunct="0">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B6E9B3-83A6-47E7-B87F-802BD10F35FB}" type="datetimeFigureOut">
              <a:rPr lang="en-US" smtClean="0"/>
              <a:t>2/12/2019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5DD167-5582-4803-8B5D-EBB2A465996D}" type="slidenum">
              <a:rPr lang="en-US" smtClean="0"/>
              <a:t>‹#›</a:t>
            </a:fld>
            <a:endParaRPr lang="en-US"/>
          </a:p>
        </p:txBody>
      </p:sp>
    </p:spTree>
    <p:extLst>
      <p:ext uri="{BB962C8B-B14F-4D97-AF65-F5344CB8AC3E}">
        <p14:creationId xmlns:p14="http://schemas.microsoft.com/office/powerpoint/2010/main" val="1011680017"/>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workflow.umc.edu/"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a:xfrm>
            <a:off x="304800" y="533400"/>
            <a:ext cx="2057400" cy="6248399"/>
          </a:xfrm>
          <a:extLst/>
        </p:spPr>
        <p:txBody>
          <a:bodyPr anchor="ctr">
            <a:normAutofit/>
          </a:bodyPr>
          <a:lstStyle/>
          <a:p>
            <a:pPr eaLnBrk="1" fontAlgn="auto" hangingPunct="1">
              <a:spcAft>
                <a:spcPts val="0"/>
              </a:spcAft>
              <a:defRPr/>
            </a:pPr>
            <a:r>
              <a:rPr lang="en-US" sz="7500" i="1" dirty="0" smtClean="0">
                <a:solidFill>
                  <a:schemeClr val="tx1"/>
                </a:solidFill>
                <a:cs typeface="Calibri" pitchFamily="34" charset="0"/>
              </a:rPr>
              <a:t>THE M4 YEAR</a:t>
            </a:r>
            <a:endParaRPr lang="en-US" sz="7500" dirty="0" smtClean="0">
              <a:solidFill>
                <a:schemeClr val="bg2"/>
              </a:solidFill>
            </a:endParaRPr>
          </a:p>
        </p:txBody>
      </p:sp>
      <p:sp>
        <p:nvSpPr>
          <p:cNvPr id="6147" name="Rectangle 3"/>
          <p:cNvSpPr>
            <a:spLocks noGrp="1" noChangeArrowheads="1"/>
          </p:cNvSpPr>
          <p:nvPr>
            <p:ph type="body" sz="half" idx="2"/>
          </p:nvPr>
        </p:nvSpPr>
        <p:spPr>
          <a:xfrm>
            <a:off x="2743200" y="1981199"/>
            <a:ext cx="5783263" cy="3505200"/>
          </a:xfrm>
        </p:spPr>
        <p:txBody>
          <a:bodyPr/>
          <a:lstStyle/>
          <a:p>
            <a:pPr marL="63500" algn="ctr" eaLnBrk="1" hangingPunct="1">
              <a:spcBef>
                <a:spcPct val="0"/>
              </a:spcBef>
            </a:pPr>
            <a:r>
              <a:rPr lang="en-US" altLang="en-US" sz="6400" b="1" dirty="0" smtClean="0">
                <a:ea typeface="Calibri" panose="020F0502020204030204" pitchFamily="34" charset="0"/>
                <a:cs typeface="Calibri" panose="020F0502020204030204" pitchFamily="34" charset="0"/>
              </a:rPr>
              <a:t>Class of 2020</a:t>
            </a:r>
          </a:p>
          <a:p>
            <a:pPr marL="63500" eaLnBrk="1" hangingPunct="1">
              <a:spcBef>
                <a:spcPct val="0"/>
              </a:spcBef>
            </a:pPr>
            <a:endParaRPr lang="en-US" altLang="en-US" sz="3200" dirty="0" smtClean="0">
              <a:ea typeface="Calibri" panose="020F0502020204030204" pitchFamily="34" charset="0"/>
              <a:cs typeface="Calibri" panose="020F0502020204030204" pitchFamily="34" charset="0"/>
            </a:endParaRPr>
          </a:p>
          <a:p>
            <a:pPr marL="63500" eaLnBrk="1" hangingPunct="1">
              <a:spcBef>
                <a:spcPct val="0"/>
              </a:spcBef>
            </a:pPr>
            <a:endParaRPr lang="en-US" altLang="en-US" sz="3200" dirty="0" smtClean="0">
              <a:ea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3124200"/>
            <a:ext cx="2838450" cy="20764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2"/>
          </p:nvPr>
        </p:nvSpPr>
        <p:spPr>
          <a:xfrm>
            <a:off x="457200" y="594360"/>
            <a:ext cx="8305800" cy="5268108"/>
          </a:xfrm>
        </p:spPr>
        <p:txBody>
          <a:bodyPr/>
          <a:lstStyle/>
          <a:p>
            <a:pPr marL="457200" lvl="0" indent="-457200">
              <a:buClr>
                <a:schemeClr val="tx1"/>
              </a:buClr>
              <a:buFont typeface="Wingdings" panose="05000000000000000000" pitchFamily="2" charset="2"/>
              <a:buChar char="ü"/>
            </a:pPr>
            <a:endParaRPr lang="en-US" sz="1000" b="1" dirty="0" smtClean="0"/>
          </a:p>
        </p:txBody>
      </p:sp>
      <p:sp>
        <p:nvSpPr>
          <p:cNvPr id="2" name="Title 1"/>
          <p:cNvSpPr>
            <a:spLocks noGrp="1"/>
          </p:cNvSpPr>
          <p:nvPr>
            <p:ph type="title"/>
          </p:nvPr>
        </p:nvSpPr>
        <p:spPr/>
        <p:txBody>
          <a:bodyPr/>
          <a:lstStyle/>
          <a:p>
            <a:endParaRPr lang="en-US"/>
          </a:p>
        </p:txBody>
      </p:sp>
      <p:pic>
        <p:nvPicPr>
          <p:cNvPr id="5" name="Content Placeholder 3"/>
          <p:cNvPicPr>
            <a:picLocks noGrp="1" noChangeAspect="1"/>
          </p:cNvPicPr>
          <p:nvPr>
            <p:ph idx="1"/>
          </p:nvPr>
        </p:nvPicPr>
        <p:blipFill>
          <a:blip r:embed="rId3"/>
          <a:stretch>
            <a:fillRect/>
          </a:stretch>
        </p:blipFill>
        <p:spPr>
          <a:xfrm>
            <a:off x="1246914" y="990599"/>
            <a:ext cx="7107371" cy="4800197"/>
          </a:xfrm>
          <a:prstGeom prst="rect">
            <a:avLst/>
          </a:prstGeom>
        </p:spPr>
      </p:pic>
      <p:sp>
        <p:nvSpPr>
          <p:cNvPr id="6" name="Oval 5"/>
          <p:cNvSpPr/>
          <p:nvPr/>
        </p:nvSpPr>
        <p:spPr>
          <a:xfrm>
            <a:off x="914400" y="5302560"/>
            <a:ext cx="1282809" cy="559908"/>
          </a:xfrm>
          <a:prstGeom prst="ellipse">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Rectangle 2"/>
          <p:cNvSpPr/>
          <p:nvPr/>
        </p:nvSpPr>
        <p:spPr>
          <a:xfrm>
            <a:off x="457200" y="5978446"/>
            <a:ext cx="8458200" cy="646331"/>
          </a:xfrm>
          <a:prstGeom prst="rect">
            <a:avLst/>
          </a:prstGeom>
        </p:spPr>
        <p:txBody>
          <a:bodyPr wrap="square">
            <a:spAutoFit/>
          </a:bodyPr>
          <a:lstStyle/>
          <a:p>
            <a:r>
              <a:rPr lang="en-US" dirty="0">
                <a:solidFill>
                  <a:srgbClr val="050507"/>
                </a:solidFill>
                <a:latin typeface="*Calibri-6923-Identity-H"/>
              </a:rPr>
              <a:t>Go to </a:t>
            </a:r>
            <a:r>
              <a:rPr lang="en-US" u="sng" dirty="0">
                <a:solidFill>
                  <a:srgbClr val="052370"/>
                </a:solidFill>
                <a:latin typeface="*Calibri-6923-Identity-H"/>
              </a:rPr>
              <a:t>http</a:t>
            </a:r>
            <a:r>
              <a:rPr lang="en-US" u="sng" dirty="0">
                <a:solidFill>
                  <a:srgbClr val="0D3881"/>
                </a:solidFill>
                <a:latin typeface="*Calibri-6923-Identity-H"/>
              </a:rPr>
              <a:t>s</a:t>
            </a:r>
            <a:r>
              <a:rPr lang="en-US" u="sng" dirty="0">
                <a:solidFill>
                  <a:srgbClr val="052370"/>
                </a:solidFill>
                <a:latin typeface="*Calibri-6923-Identity-H"/>
              </a:rPr>
              <a:t>://workflow</a:t>
            </a:r>
            <a:r>
              <a:rPr lang="en-US" u="sng" dirty="0">
                <a:solidFill>
                  <a:srgbClr val="071453"/>
                </a:solidFill>
                <a:latin typeface="*Calibri-6923-Identity-H"/>
              </a:rPr>
              <a:t>.u</a:t>
            </a:r>
            <a:r>
              <a:rPr lang="en-US" u="sng" dirty="0">
                <a:solidFill>
                  <a:srgbClr val="052370"/>
                </a:solidFill>
                <a:latin typeface="*Calibri-6923-Identity-H"/>
              </a:rPr>
              <a:t>mc.edu </a:t>
            </a:r>
            <a:r>
              <a:rPr lang="en-US" dirty="0">
                <a:solidFill>
                  <a:srgbClr val="050507"/>
                </a:solidFill>
                <a:latin typeface="*Calibri-6923-Identity-H"/>
              </a:rPr>
              <a:t>and select "M4 Extramural Request" from the processes listed on the left hand navigation pane. You must use Internet Explorer.</a:t>
            </a:r>
            <a:endParaRPr lang="en-US" dirty="0"/>
          </a:p>
        </p:txBody>
      </p:sp>
    </p:spTree>
    <p:extLst>
      <p:ext uri="{BB962C8B-B14F-4D97-AF65-F5344CB8AC3E}">
        <p14:creationId xmlns:p14="http://schemas.microsoft.com/office/powerpoint/2010/main" val="2186595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2"/>
          </p:nvPr>
        </p:nvSpPr>
        <p:spPr>
          <a:xfrm>
            <a:off x="457200" y="594360"/>
            <a:ext cx="8305800" cy="5268108"/>
          </a:xfrm>
        </p:spPr>
        <p:txBody>
          <a:bodyPr/>
          <a:lstStyle/>
          <a:p>
            <a:pPr marL="457200" lvl="0" indent="-457200">
              <a:buClr>
                <a:schemeClr val="tx1"/>
              </a:buClr>
              <a:buFont typeface="Wingdings" panose="05000000000000000000" pitchFamily="2" charset="2"/>
              <a:buChar char="ü"/>
            </a:pPr>
            <a:endParaRPr lang="en-US" sz="1000" b="1" dirty="0" smtClean="0"/>
          </a:p>
        </p:txBody>
      </p:sp>
      <p:grpSp>
        <p:nvGrpSpPr>
          <p:cNvPr id="6" name="Group 4"/>
          <p:cNvGrpSpPr>
            <a:grpSpLocks noChangeAspect="1"/>
          </p:cNvGrpSpPr>
          <p:nvPr/>
        </p:nvGrpSpPr>
        <p:grpSpPr bwMode="auto">
          <a:xfrm>
            <a:off x="-762001" y="-457200"/>
            <a:ext cx="15272571" cy="6934200"/>
            <a:chOff x="0" y="0"/>
            <a:chExt cx="9517" cy="4321"/>
          </a:xfrm>
        </p:grpSpPr>
        <p:sp>
          <p:nvSpPr>
            <p:cNvPr id="7" name="AutoShape 3"/>
            <p:cNvSpPr>
              <a:spLocks noChangeAspect="1" noChangeArrowheads="1" noTextEdit="1"/>
            </p:cNvSpPr>
            <p:nvPr/>
          </p:nvSpPr>
          <p:spPr bwMode="auto">
            <a:xfrm>
              <a:off x="0" y="0"/>
              <a:ext cx="9517" cy="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648" t="-3300" r="45807" b="16606"/>
            <a:stretch/>
          </p:blipFill>
          <p:spPr bwMode="auto">
            <a:xfrm>
              <a:off x="1045" y="655"/>
              <a:ext cx="4606" cy="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Oval 9"/>
          <p:cNvSpPr/>
          <p:nvPr/>
        </p:nvSpPr>
        <p:spPr>
          <a:xfrm>
            <a:off x="621632" y="1905000"/>
            <a:ext cx="1282809" cy="559908"/>
          </a:xfrm>
          <a:prstGeom prst="ellipse">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a:off x="609600" y="6044104"/>
            <a:ext cx="8001000" cy="646331"/>
          </a:xfrm>
          <a:prstGeom prst="rect">
            <a:avLst/>
          </a:prstGeom>
        </p:spPr>
        <p:txBody>
          <a:bodyPr wrap="square">
            <a:spAutoFit/>
          </a:bodyPr>
          <a:lstStyle/>
          <a:p>
            <a:r>
              <a:rPr lang="en-US" dirty="0">
                <a:solidFill>
                  <a:srgbClr val="131315"/>
                </a:solidFill>
                <a:latin typeface="*Calibri-2161-Identity-H"/>
              </a:rPr>
              <a:t>Click "New Request" to begin the UMC Extramural request process.  </a:t>
            </a:r>
            <a:r>
              <a:rPr lang="en-US" dirty="0">
                <a:solidFill>
                  <a:srgbClr val="141516"/>
                </a:solidFill>
                <a:latin typeface="*Calibri-2161-Identity-H"/>
              </a:rPr>
              <a:t>Approval assures you are eligible for academic credit and liability coverage</a:t>
            </a:r>
            <a:endParaRPr lang="en-US" dirty="0"/>
          </a:p>
        </p:txBody>
      </p:sp>
    </p:spTree>
    <p:extLst>
      <p:ext uri="{BB962C8B-B14F-4D97-AF65-F5344CB8AC3E}">
        <p14:creationId xmlns:p14="http://schemas.microsoft.com/office/powerpoint/2010/main" val="2353753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2"/>
          </p:nvPr>
        </p:nvSpPr>
        <p:spPr>
          <a:xfrm>
            <a:off x="457200" y="594360"/>
            <a:ext cx="8305800" cy="5044440"/>
          </a:xfrm>
        </p:spPr>
        <p:txBody>
          <a:bodyPr/>
          <a:lstStyle/>
          <a:p>
            <a:pPr marL="457200" lvl="0" indent="-457200">
              <a:buClr>
                <a:schemeClr val="tx1"/>
              </a:buClr>
              <a:buFont typeface="Wingdings" panose="05000000000000000000" pitchFamily="2" charset="2"/>
              <a:buChar char="ü"/>
            </a:pPr>
            <a:endParaRPr lang="en-US" sz="1000" b="1" dirty="0" smtClean="0"/>
          </a:p>
        </p:txBody>
      </p:sp>
      <p:pic>
        <p:nvPicPr>
          <p:cNvPr id="3" name="Content Placeholder 3"/>
          <p:cNvPicPr>
            <a:picLocks noGrp="1" noChangeAspect="1"/>
          </p:cNvPicPr>
          <p:nvPr>
            <p:ph idx="1"/>
          </p:nvPr>
        </p:nvPicPr>
        <p:blipFill>
          <a:blip r:embed="rId3"/>
          <a:stretch>
            <a:fillRect/>
          </a:stretch>
        </p:blipFill>
        <p:spPr>
          <a:xfrm>
            <a:off x="457200" y="838200"/>
            <a:ext cx="8305799" cy="4110686"/>
          </a:xfrm>
          <a:prstGeom prst="rect">
            <a:avLst/>
          </a:prstGeom>
        </p:spPr>
      </p:pic>
      <p:sp>
        <p:nvSpPr>
          <p:cNvPr id="4" name="Oval 3"/>
          <p:cNvSpPr/>
          <p:nvPr/>
        </p:nvSpPr>
        <p:spPr>
          <a:xfrm>
            <a:off x="76200" y="1371600"/>
            <a:ext cx="4947781" cy="559908"/>
          </a:xfrm>
          <a:prstGeom prst="ellipse">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Oval 4"/>
          <p:cNvSpPr/>
          <p:nvPr/>
        </p:nvSpPr>
        <p:spPr>
          <a:xfrm>
            <a:off x="0" y="4267200"/>
            <a:ext cx="4947781" cy="559908"/>
          </a:xfrm>
          <a:prstGeom prst="ellipse">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p:cNvSpPr/>
          <p:nvPr/>
        </p:nvSpPr>
        <p:spPr>
          <a:xfrm>
            <a:off x="304800" y="5337425"/>
            <a:ext cx="8610600" cy="646331"/>
          </a:xfrm>
          <a:prstGeom prst="rect">
            <a:avLst/>
          </a:prstGeom>
        </p:spPr>
        <p:txBody>
          <a:bodyPr wrap="square">
            <a:spAutoFit/>
          </a:bodyPr>
          <a:lstStyle/>
          <a:p>
            <a:r>
              <a:rPr lang="en-US" dirty="0">
                <a:solidFill>
                  <a:srgbClr val="101012"/>
                </a:solidFill>
                <a:latin typeface="*Calibri-8094-Identity-H"/>
              </a:rPr>
              <a:t>Complete each field in the form. When you choose a department, names will populate a field below </a:t>
            </a:r>
            <a:r>
              <a:rPr lang="en-US" dirty="0" smtClean="0">
                <a:solidFill>
                  <a:srgbClr val="101012"/>
                </a:solidFill>
                <a:latin typeface="*Calibri-8094-Identity-H"/>
              </a:rPr>
              <a:t>the statement </a:t>
            </a:r>
            <a:r>
              <a:rPr lang="en-US" dirty="0">
                <a:solidFill>
                  <a:srgbClr val="101012"/>
                </a:solidFill>
                <a:latin typeface="*Calibri-8094-Identity-H"/>
              </a:rPr>
              <a:t>"</a:t>
            </a:r>
            <a:r>
              <a:rPr lang="en-US" dirty="0">
                <a:solidFill>
                  <a:srgbClr val="101012"/>
                </a:solidFill>
                <a:latin typeface="*Calibri-Identity-H"/>
              </a:rPr>
              <a:t>A</a:t>
            </a:r>
            <a:r>
              <a:rPr lang="en-US" dirty="0">
                <a:solidFill>
                  <a:srgbClr val="101012"/>
                </a:solidFill>
                <a:latin typeface="*Calibri-8094-Identity-H"/>
              </a:rPr>
              <a:t>ttention </a:t>
            </a:r>
            <a:r>
              <a:rPr lang="en-US" dirty="0">
                <a:solidFill>
                  <a:srgbClr val="101012"/>
                </a:solidFill>
                <a:latin typeface="*Calibri-Identity-H"/>
              </a:rPr>
              <a:t>S</a:t>
            </a:r>
            <a:r>
              <a:rPr lang="en-US" dirty="0">
                <a:solidFill>
                  <a:srgbClr val="101012"/>
                </a:solidFill>
                <a:latin typeface="*Calibri-8094-Identity-H"/>
              </a:rPr>
              <a:t>tudent</a:t>
            </a:r>
            <a:r>
              <a:rPr lang="en-US" dirty="0">
                <a:solidFill>
                  <a:srgbClr val="101012"/>
                </a:solidFill>
                <a:latin typeface="*Calibri-Identity-H"/>
              </a:rPr>
              <a:t>:</a:t>
            </a:r>
            <a:r>
              <a:rPr lang="en-US" dirty="0">
                <a:solidFill>
                  <a:srgbClr val="101012"/>
                </a:solidFill>
                <a:latin typeface="*Calibri-8094-Identity-H"/>
              </a:rPr>
              <a:t>"</a:t>
            </a:r>
            <a:endParaRPr lang="en-US" dirty="0"/>
          </a:p>
        </p:txBody>
      </p:sp>
    </p:spTree>
    <p:extLst>
      <p:ext uri="{BB962C8B-B14F-4D97-AF65-F5344CB8AC3E}">
        <p14:creationId xmlns:p14="http://schemas.microsoft.com/office/powerpoint/2010/main" val="3199365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2"/>
          </p:nvPr>
        </p:nvSpPr>
        <p:spPr>
          <a:xfrm>
            <a:off x="457200" y="594360"/>
            <a:ext cx="8305800" cy="5268108"/>
          </a:xfrm>
        </p:spPr>
        <p:txBody>
          <a:bodyPr/>
          <a:lstStyle/>
          <a:p>
            <a:pPr marL="457200" lvl="0" indent="-457200">
              <a:buClr>
                <a:schemeClr val="tx1"/>
              </a:buClr>
              <a:buFont typeface="Wingdings" panose="05000000000000000000" pitchFamily="2" charset="2"/>
              <a:buChar char="ü"/>
            </a:pPr>
            <a:endParaRPr lang="en-US" sz="1000" b="1" dirty="0" smtClean="0"/>
          </a:p>
        </p:txBody>
      </p:sp>
      <p:pic>
        <p:nvPicPr>
          <p:cNvPr id="3" name="Content Placeholder 3"/>
          <p:cNvPicPr>
            <a:picLocks noGrp="1" noChangeAspect="1"/>
          </p:cNvPicPr>
          <p:nvPr>
            <p:ph idx="1"/>
          </p:nvPr>
        </p:nvPicPr>
        <p:blipFill>
          <a:blip r:embed="rId3"/>
          <a:stretch>
            <a:fillRect/>
          </a:stretch>
        </p:blipFill>
        <p:spPr>
          <a:xfrm>
            <a:off x="325574" y="838200"/>
            <a:ext cx="8569051" cy="4351338"/>
          </a:xfrm>
          <a:prstGeom prst="rect">
            <a:avLst/>
          </a:prstGeom>
        </p:spPr>
      </p:pic>
      <p:sp>
        <p:nvSpPr>
          <p:cNvPr id="4" name="Oval 3"/>
          <p:cNvSpPr/>
          <p:nvPr/>
        </p:nvSpPr>
        <p:spPr>
          <a:xfrm>
            <a:off x="685800" y="4495800"/>
            <a:ext cx="5874707" cy="559908"/>
          </a:xfrm>
          <a:prstGeom prst="ellipse">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Rectangle 1"/>
          <p:cNvSpPr/>
          <p:nvPr/>
        </p:nvSpPr>
        <p:spPr>
          <a:xfrm>
            <a:off x="325575" y="5275603"/>
            <a:ext cx="8569050" cy="923330"/>
          </a:xfrm>
          <a:prstGeom prst="rect">
            <a:avLst/>
          </a:prstGeom>
        </p:spPr>
        <p:txBody>
          <a:bodyPr wrap="square">
            <a:spAutoFit/>
          </a:bodyPr>
          <a:lstStyle/>
          <a:p>
            <a:r>
              <a:rPr lang="en-US" dirty="0">
                <a:solidFill>
                  <a:srgbClr val="131315"/>
                </a:solidFill>
                <a:latin typeface="*Calibri-8610-Identity-H"/>
              </a:rPr>
              <a:t>You will need to move these names from the "NOT on team" box to the "ON team" </a:t>
            </a:r>
            <a:r>
              <a:rPr lang="en-US" dirty="0" smtClean="0">
                <a:solidFill>
                  <a:srgbClr val="131315"/>
                </a:solidFill>
                <a:latin typeface="*Calibri-8610-Identity-H"/>
              </a:rPr>
              <a:t>box. </a:t>
            </a:r>
            <a:r>
              <a:rPr lang="en-US" dirty="0" smtClean="0">
                <a:solidFill>
                  <a:srgbClr val="141416"/>
                </a:solidFill>
                <a:latin typeface="*Calibri-8610-Identity-H"/>
              </a:rPr>
              <a:t>This </a:t>
            </a:r>
            <a:r>
              <a:rPr lang="en-US" dirty="0">
                <a:solidFill>
                  <a:srgbClr val="141416"/>
                </a:solidFill>
                <a:latin typeface="*Calibri-8610-Identity-H"/>
              </a:rPr>
              <a:t>process electronically directs the form to the correct departmental officials for approval.</a:t>
            </a:r>
            <a:endParaRPr lang="en-US" dirty="0"/>
          </a:p>
        </p:txBody>
      </p:sp>
    </p:spTree>
    <p:extLst>
      <p:ext uri="{BB962C8B-B14F-4D97-AF65-F5344CB8AC3E}">
        <p14:creationId xmlns:p14="http://schemas.microsoft.com/office/powerpoint/2010/main" val="280328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2"/>
          </p:nvPr>
        </p:nvSpPr>
        <p:spPr>
          <a:xfrm>
            <a:off x="457200" y="594360"/>
            <a:ext cx="8305800" cy="5268108"/>
          </a:xfrm>
        </p:spPr>
        <p:txBody>
          <a:bodyPr/>
          <a:lstStyle/>
          <a:p>
            <a:pPr marL="457200" lvl="0" indent="-457200">
              <a:buClr>
                <a:schemeClr val="tx1"/>
              </a:buClr>
              <a:buFont typeface="Wingdings" panose="05000000000000000000" pitchFamily="2" charset="2"/>
              <a:buChar char="ü"/>
            </a:pPr>
            <a:endParaRPr lang="en-US" sz="1000" b="1" dirty="0" smtClean="0"/>
          </a:p>
        </p:txBody>
      </p:sp>
      <p:pic>
        <p:nvPicPr>
          <p:cNvPr id="3" name="Content Placeholder 3"/>
          <p:cNvPicPr>
            <a:picLocks noChangeAspect="1"/>
          </p:cNvPicPr>
          <p:nvPr/>
        </p:nvPicPr>
        <p:blipFill>
          <a:blip r:embed="rId3"/>
          <a:stretch>
            <a:fillRect/>
          </a:stretch>
        </p:blipFill>
        <p:spPr bwMode="auto">
          <a:xfrm>
            <a:off x="457200" y="1027906"/>
            <a:ext cx="8305799" cy="4351338"/>
          </a:xfrm>
          <a:prstGeom prst="rect">
            <a:avLst/>
          </a:prstGeo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a:extLst/>
        </p:spPr>
      </p:pic>
      <p:sp>
        <p:nvSpPr>
          <p:cNvPr id="4" name="Oval 3"/>
          <p:cNvSpPr/>
          <p:nvPr/>
        </p:nvSpPr>
        <p:spPr>
          <a:xfrm>
            <a:off x="6838786" y="4953000"/>
            <a:ext cx="1282809" cy="502444"/>
          </a:xfrm>
          <a:prstGeom prst="ellipse">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ectangle 4"/>
          <p:cNvSpPr/>
          <p:nvPr/>
        </p:nvSpPr>
        <p:spPr>
          <a:xfrm>
            <a:off x="2695721" y="5862468"/>
            <a:ext cx="4105611" cy="369332"/>
          </a:xfrm>
          <a:prstGeom prst="rect">
            <a:avLst/>
          </a:prstGeom>
        </p:spPr>
        <p:txBody>
          <a:bodyPr wrap="none">
            <a:spAutoFit/>
          </a:bodyPr>
          <a:lstStyle/>
          <a:p>
            <a:r>
              <a:rPr lang="en-US" dirty="0">
                <a:solidFill>
                  <a:srgbClr val="090A0A"/>
                </a:solidFill>
                <a:latin typeface="*Calibri-6412-Identity-H"/>
              </a:rPr>
              <a:t>When finished, click "Save and Route"</a:t>
            </a:r>
            <a:endParaRPr lang="en-US" dirty="0"/>
          </a:p>
        </p:txBody>
      </p:sp>
    </p:spTree>
    <p:extLst>
      <p:ext uri="{BB962C8B-B14F-4D97-AF65-F5344CB8AC3E}">
        <p14:creationId xmlns:p14="http://schemas.microsoft.com/office/powerpoint/2010/main" val="707827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a:xfrm>
            <a:off x="76200" y="688848"/>
            <a:ext cx="1524000" cy="5867400"/>
          </a:xfrm>
          <a:extLst/>
        </p:spPr>
        <p:txBody>
          <a:bodyPr/>
          <a:lstStyle/>
          <a:p>
            <a:pPr eaLnBrk="1" hangingPunct="1">
              <a:defRPr/>
            </a:pPr>
            <a:r>
              <a:rPr lang="en-US" altLang="en-US" sz="4800" i="1" dirty="0" smtClean="0">
                <a:solidFill>
                  <a:schemeClr val="tx1"/>
                </a:solidFill>
              </a:rPr>
              <a:t>General Information about Away Rotations</a:t>
            </a:r>
          </a:p>
        </p:txBody>
      </p:sp>
      <p:sp>
        <p:nvSpPr>
          <p:cNvPr id="9219" name="Rectangle 3"/>
          <p:cNvSpPr>
            <a:spLocks noGrp="1" noChangeArrowheads="1"/>
          </p:cNvSpPr>
          <p:nvPr>
            <p:ph type="body" sz="half" idx="2"/>
          </p:nvPr>
        </p:nvSpPr>
        <p:spPr>
          <a:xfrm>
            <a:off x="1600200" y="1184148"/>
            <a:ext cx="7315200" cy="5064252"/>
          </a:xfrm>
        </p:spPr>
        <p:txBody>
          <a:bodyPr/>
          <a:lstStyle/>
          <a:p>
            <a:pPr marL="457200" lvl="0" indent="-457200">
              <a:buClr>
                <a:schemeClr val="tx1"/>
              </a:buClr>
              <a:buFont typeface="Wingdings" panose="05000000000000000000" pitchFamily="2" charset="2"/>
              <a:buChar char="ü"/>
            </a:pPr>
            <a:r>
              <a:rPr lang="en-US" sz="2600" b="1" dirty="0">
                <a:ea typeface="Calibri" panose="020F0502020204030204" pitchFamily="34" charset="0"/>
              </a:rPr>
              <a:t>Make sure you’re up to date on your immunizations </a:t>
            </a:r>
            <a:r>
              <a:rPr lang="en-US" sz="2600" b="1" dirty="0" smtClean="0">
                <a:ea typeface="Calibri" panose="020F0502020204030204" pitchFamily="34" charset="0"/>
              </a:rPr>
              <a:t>at </a:t>
            </a:r>
            <a:r>
              <a:rPr lang="en-US" sz="2600" b="1" dirty="0">
                <a:ea typeface="Calibri" panose="020F0502020204030204" pitchFamily="34" charset="0"/>
              </a:rPr>
              <a:t>Student Health (ask for documentation using the AAMC </a:t>
            </a:r>
            <a:r>
              <a:rPr lang="en-US" sz="2600" b="1" dirty="0" smtClean="0">
                <a:ea typeface="Calibri" panose="020F0502020204030204" pitchFamily="34" charset="0"/>
              </a:rPr>
              <a:t>Standard Immunization Form if your school requires it, or our Student Immunization Compliance </a:t>
            </a:r>
            <a:r>
              <a:rPr lang="en-US" sz="2600" b="1" dirty="0">
                <a:ea typeface="Calibri" panose="020F0502020204030204" pitchFamily="34" charset="0"/>
              </a:rPr>
              <a:t>S</a:t>
            </a:r>
            <a:r>
              <a:rPr lang="en-US" sz="2600" b="1" dirty="0" smtClean="0">
                <a:ea typeface="Calibri" panose="020F0502020204030204" pitchFamily="34" charset="0"/>
              </a:rPr>
              <a:t>tatement, I emailed both forms to you)</a:t>
            </a:r>
            <a:endParaRPr lang="en-US" sz="2600" b="1" dirty="0"/>
          </a:p>
          <a:p>
            <a:pPr marL="457200" lvl="0" indent="-457200">
              <a:buClr>
                <a:schemeClr val="tx1"/>
              </a:buClr>
              <a:buFont typeface="Wingdings" panose="05000000000000000000" pitchFamily="2" charset="2"/>
              <a:buChar char="ü"/>
            </a:pPr>
            <a:r>
              <a:rPr lang="en-US" sz="2600" b="1" dirty="0" smtClean="0"/>
              <a:t>Get your Flu Shot</a:t>
            </a:r>
            <a:endParaRPr lang="en-US" sz="2600" b="1" dirty="0"/>
          </a:p>
          <a:p>
            <a:pPr marL="457200" lvl="0" indent="-457200">
              <a:buClr>
                <a:schemeClr val="tx1"/>
              </a:buClr>
              <a:buFont typeface="Wingdings" panose="05000000000000000000" pitchFamily="2" charset="2"/>
              <a:buChar char="ü"/>
            </a:pPr>
            <a:r>
              <a:rPr lang="en-US" sz="2600" b="1" dirty="0" smtClean="0"/>
              <a:t>Work on your CV (see emailed sample)</a:t>
            </a:r>
          </a:p>
          <a:p>
            <a:pPr marL="457200" lvl="0" indent="-457200">
              <a:buClr>
                <a:srgbClr val="FFFFFF"/>
              </a:buClr>
              <a:buFont typeface="Wingdings" panose="05000000000000000000" pitchFamily="2" charset="2"/>
              <a:buChar char="ü"/>
            </a:pPr>
            <a:r>
              <a:rPr lang="en-US" sz="2600" b="1" dirty="0" smtClean="0">
                <a:solidFill>
                  <a:srgbClr val="FFFFFF"/>
                </a:solidFill>
              </a:rPr>
              <a:t>Get your picture take at BMI</a:t>
            </a:r>
          </a:p>
          <a:p>
            <a:pPr marL="457200" lvl="0" indent="-457200">
              <a:buClr>
                <a:srgbClr val="FFFFFF"/>
              </a:buClr>
              <a:buFont typeface="Wingdings" panose="05000000000000000000" pitchFamily="2" charset="2"/>
              <a:buChar char="ü"/>
            </a:pPr>
            <a:r>
              <a:rPr lang="en-US" sz="2600" b="1" dirty="0" smtClean="0">
                <a:solidFill>
                  <a:srgbClr val="FFFFFF"/>
                </a:solidFill>
              </a:rPr>
              <a:t>Do any required online Compliance Training</a:t>
            </a:r>
          </a:p>
          <a:p>
            <a:pPr marL="457200" lvl="0" indent="-457200">
              <a:buClr>
                <a:srgbClr val="FFFFFF"/>
              </a:buClr>
              <a:buFont typeface="Wingdings" panose="05000000000000000000" pitchFamily="2" charset="2"/>
              <a:buChar char="ü"/>
            </a:pPr>
            <a:r>
              <a:rPr lang="en-US" sz="2600" b="1" dirty="0" smtClean="0">
                <a:solidFill>
                  <a:srgbClr val="FFFFFF"/>
                </a:solidFill>
              </a:rPr>
              <a:t>Are you current on your TB Skin Test?</a:t>
            </a:r>
          </a:p>
          <a:p>
            <a:pPr marL="457200" lvl="0" indent="-457200">
              <a:buClr>
                <a:srgbClr val="FFFFFF"/>
              </a:buClr>
              <a:buFont typeface="Wingdings" panose="05000000000000000000" pitchFamily="2" charset="2"/>
              <a:buChar char="ü"/>
            </a:pPr>
            <a:r>
              <a:rPr lang="en-US" sz="2600" b="1" dirty="0" smtClean="0">
                <a:solidFill>
                  <a:srgbClr val="FFFFFF"/>
                </a:solidFill>
              </a:rPr>
              <a:t>Get </a:t>
            </a:r>
            <a:r>
              <a:rPr lang="en-US" sz="2800" b="1" dirty="0">
                <a:ea typeface="Calibri" panose="020F0502020204030204" pitchFamily="34" charset="0"/>
              </a:rPr>
              <a:t>a Mask </a:t>
            </a:r>
            <a:r>
              <a:rPr lang="en-US" sz="2800" b="1" dirty="0" smtClean="0">
                <a:ea typeface="Calibri" panose="020F0502020204030204" pitchFamily="34" charset="0"/>
              </a:rPr>
              <a:t>Fit documented at Student Health (you need an appointment for this)</a:t>
            </a:r>
            <a:endParaRPr lang="en-US" sz="2600" b="1" dirty="0" smtClean="0">
              <a:solidFill>
                <a:srgbClr val="FFFFFF"/>
              </a:solidFill>
            </a:endParaRPr>
          </a:p>
          <a:p>
            <a:pPr marL="457200" lvl="0" indent="-457200">
              <a:buClr>
                <a:schemeClr val="tx1"/>
              </a:buClr>
              <a:buFont typeface="Wingdings" panose="05000000000000000000" pitchFamily="2" charset="2"/>
              <a:buChar char="ü"/>
            </a:pPr>
            <a:endParaRPr lang="en-US" sz="1000" b="1" dirty="0" smtClean="0"/>
          </a:p>
          <a:p>
            <a:pPr marL="571500" lvl="0" indent="-457200">
              <a:buClr>
                <a:schemeClr val="tx1"/>
              </a:buClr>
              <a:buFont typeface="Wingdings" panose="05000000000000000000" pitchFamily="2" charset="2"/>
              <a:buChar char="ü"/>
            </a:pPr>
            <a:endParaRPr lang="en-US" sz="1000" b="1" dirty="0"/>
          </a:p>
          <a:p>
            <a:pPr>
              <a:lnSpc>
                <a:spcPct val="85000"/>
              </a:lnSpc>
              <a:spcBef>
                <a:spcPct val="50000"/>
              </a:spcBef>
              <a:buClr>
                <a:schemeClr val="accent1"/>
              </a:buClr>
            </a:pPr>
            <a:endParaRPr lang="en-US" altLang="en-US" sz="1000" b="1" dirty="0" smtClean="0"/>
          </a:p>
        </p:txBody>
      </p:sp>
    </p:spTree>
    <p:extLst>
      <p:ext uri="{BB962C8B-B14F-4D97-AF65-F5344CB8AC3E}">
        <p14:creationId xmlns:p14="http://schemas.microsoft.com/office/powerpoint/2010/main" val="42094069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a:xfrm>
            <a:off x="76200" y="688848"/>
            <a:ext cx="1524000" cy="5867400"/>
          </a:xfrm>
          <a:extLst/>
        </p:spPr>
        <p:txBody>
          <a:bodyPr/>
          <a:lstStyle/>
          <a:p>
            <a:pPr eaLnBrk="1" hangingPunct="1">
              <a:defRPr/>
            </a:pPr>
            <a:r>
              <a:rPr lang="en-US" altLang="en-US" sz="4800" i="1" dirty="0" smtClean="0">
                <a:solidFill>
                  <a:schemeClr val="tx1"/>
                </a:solidFill>
              </a:rPr>
              <a:t>USMLE Step 2 CK</a:t>
            </a:r>
            <a:br>
              <a:rPr lang="en-US" altLang="en-US" sz="4800" i="1" dirty="0" smtClean="0">
                <a:solidFill>
                  <a:schemeClr val="tx1"/>
                </a:solidFill>
              </a:rPr>
            </a:br>
            <a:r>
              <a:rPr lang="en-US" altLang="en-US" sz="4800" i="1" dirty="0" smtClean="0">
                <a:solidFill>
                  <a:schemeClr val="tx1"/>
                </a:solidFill>
              </a:rPr>
              <a:t>and CS</a:t>
            </a:r>
          </a:p>
        </p:txBody>
      </p:sp>
      <p:sp>
        <p:nvSpPr>
          <p:cNvPr id="9219" name="Rectangle 3"/>
          <p:cNvSpPr>
            <a:spLocks noGrp="1" noChangeArrowheads="1"/>
          </p:cNvSpPr>
          <p:nvPr>
            <p:ph type="body" sz="half" idx="2"/>
          </p:nvPr>
        </p:nvSpPr>
        <p:spPr>
          <a:xfrm>
            <a:off x="1600200" y="1155502"/>
            <a:ext cx="7239000" cy="5678424"/>
          </a:xfrm>
        </p:spPr>
        <p:txBody>
          <a:bodyPr/>
          <a:lstStyle/>
          <a:p>
            <a:pPr marL="457200" lvl="0" indent="-457200">
              <a:buClr>
                <a:schemeClr val="tx1"/>
              </a:buClr>
              <a:buFont typeface="Wingdings" panose="05000000000000000000" pitchFamily="2" charset="2"/>
              <a:buChar char="ü"/>
            </a:pPr>
            <a:r>
              <a:rPr lang="en-US" sz="2800" b="1" dirty="0" smtClean="0"/>
              <a:t>Must have passing scores by May graduation</a:t>
            </a:r>
          </a:p>
          <a:p>
            <a:pPr marL="457200" lvl="0" indent="-457200">
              <a:buClr>
                <a:schemeClr val="tx1"/>
              </a:buClr>
              <a:buFont typeface="Wingdings" panose="05000000000000000000" pitchFamily="2" charset="2"/>
              <a:buChar char="ü"/>
            </a:pPr>
            <a:endParaRPr lang="en-US" sz="1000" b="1" dirty="0" smtClean="0"/>
          </a:p>
          <a:p>
            <a:pPr marL="457200" lvl="0" indent="-457200">
              <a:buClr>
                <a:schemeClr val="tx1"/>
              </a:buClr>
              <a:buFont typeface="Wingdings" panose="05000000000000000000" pitchFamily="2" charset="2"/>
              <a:buChar char="ü"/>
            </a:pPr>
            <a:r>
              <a:rPr lang="en-US" sz="2800" b="1" dirty="0" smtClean="0"/>
              <a:t>The decision of when to take the tests is up to you. The dean with whom you will meet to discuss your residency match plans can give input </a:t>
            </a:r>
          </a:p>
          <a:p>
            <a:pPr marL="457200" lvl="0" indent="-457200">
              <a:buClr>
                <a:schemeClr val="tx1"/>
              </a:buClr>
              <a:buFont typeface="Wingdings" panose="05000000000000000000" pitchFamily="2" charset="2"/>
              <a:buChar char="ü"/>
            </a:pPr>
            <a:endParaRPr lang="en-US" sz="1000" b="1" dirty="0" smtClean="0"/>
          </a:p>
          <a:p>
            <a:pPr marL="457200" lvl="0" indent="-457200">
              <a:buClr>
                <a:schemeClr val="tx1"/>
              </a:buClr>
              <a:buFont typeface="Wingdings" panose="05000000000000000000" pitchFamily="2" charset="2"/>
              <a:buChar char="ü"/>
            </a:pPr>
            <a:r>
              <a:rPr lang="en-US" sz="2800" b="1" dirty="0"/>
              <a:t>Program directors are interested in Step 2 scores. If you have a low Step 1 score, consider taking Step 2 early enough to have scores back when applications release to </a:t>
            </a:r>
            <a:r>
              <a:rPr lang="en-US" sz="2800" b="1" dirty="0" smtClean="0"/>
              <a:t>programs on Sept. 15th</a:t>
            </a:r>
          </a:p>
        </p:txBody>
      </p:sp>
    </p:spTree>
    <p:extLst>
      <p:ext uri="{BB962C8B-B14F-4D97-AF65-F5344CB8AC3E}">
        <p14:creationId xmlns:p14="http://schemas.microsoft.com/office/powerpoint/2010/main" val="3604202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a:xfrm>
            <a:off x="76200" y="688848"/>
            <a:ext cx="1524000" cy="5867400"/>
          </a:xfrm>
          <a:extLst/>
        </p:spPr>
        <p:txBody>
          <a:bodyPr/>
          <a:lstStyle/>
          <a:p>
            <a:pPr eaLnBrk="1" hangingPunct="1">
              <a:defRPr/>
            </a:pPr>
            <a:r>
              <a:rPr lang="en-US" altLang="en-US" sz="4800" i="1" dirty="0" smtClean="0">
                <a:solidFill>
                  <a:schemeClr val="tx1"/>
                </a:solidFill>
              </a:rPr>
              <a:t>USMLE Step 2 CK</a:t>
            </a:r>
            <a:br>
              <a:rPr lang="en-US" altLang="en-US" sz="4800" i="1" dirty="0" smtClean="0">
                <a:solidFill>
                  <a:schemeClr val="tx1"/>
                </a:solidFill>
              </a:rPr>
            </a:br>
            <a:r>
              <a:rPr lang="en-US" altLang="en-US" sz="4800" i="1" dirty="0" smtClean="0">
                <a:solidFill>
                  <a:schemeClr val="tx1"/>
                </a:solidFill>
              </a:rPr>
              <a:t>and CS</a:t>
            </a:r>
          </a:p>
        </p:txBody>
      </p:sp>
      <p:sp>
        <p:nvSpPr>
          <p:cNvPr id="9219" name="Rectangle 3"/>
          <p:cNvSpPr>
            <a:spLocks noGrp="1" noChangeArrowheads="1"/>
          </p:cNvSpPr>
          <p:nvPr>
            <p:ph type="body" sz="half" idx="2"/>
          </p:nvPr>
        </p:nvSpPr>
        <p:spPr>
          <a:xfrm>
            <a:off x="1600200" y="1142999"/>
            <a:ext cx="7239000" cy="5466665"/>
          </a:xfrm>
        </p:spPr>
        <p:txBody>
          <a:bodyPr/>
          <a:lstStyle/>
          <a:p>
            <a:pPr marL="457200" lvl="0" indent="-457200">
              <a:buClr>
                <a:schemeClr val="tx1"/>
              </a:buClr>
              <a:buFont typeface="Wingdings" panose="05000000000000000000" pitchFamily="2" charset="2"/>
              <a:buChar char="ü"/>
            </a:pPr>
            <a:endParaRPr lang="en-US" sz="1000" b="1" dirty="0" smtClean="0"/>
          </a:p>
          <a:p>
            <a:pPr marL="457200" lvl="0" indent="-457200">
              <a:buClr>
                <a:schemeClr val="tx1"/>
              </a:buClr>
              <a:buFont typeface="Wingdings" panose="05000000000000000000" pitchFamily="2" charset="2"/>
              <a:buChar char="ü"/>
            </a:pPr>
            <a:r>
              <a:rPr lang="en-US" sz="2800" b="1" dirty="0" smtClean="0"/>
              <a:t>Exam </a:t>
            </a:r>
            <a:r>
              <a:rPr lang="en-US" sz="2800" b="1" dirty="0"/>
              <a:t>fee: USMLE Step 2 CK-$630.00; Step 2 CS-$1,290.00; Eligibility Period Extension (moving your 90 day testing window)-$</a:t>
            </a:r>
            <a:r>
              <a:rPr lang="en-US" sz="2800" b="1" dirty="0" smtClean="0"/>
              <a:t>70.00</a:t>
            </a:r>
          </a:p>
          <a:p>
            <a:pPr marL="457200" lvl="0" indent="-457200">
              <a:buClr>
                <a:schemeClr val="tx1"/>
              </a:buClr>
              <a:buFont typeface="Wingdings" panose="05000000000000000000" pitchFamily="2" charset="2"/>
              <a:buChar char="ü"/>
            </a:pPr>
            <a:endParaRPr lang="en-US" sz="2800" b="1" dirty="0" smtClean="0"/>
          </a:p>
          <a:p>
            <a:pPr marL="457200" lvl="0" indent="-457200">
              <a:buClr>
                <a:srgbClr val="FFFFFF"/>
              </a:buClr>
              <a:buFont typeface="Wingdings" panose="05000000000000000000" pitchFamily="2" charset="2"/>
              <a:buChar char="ü"/>
            </a:pPr>
            <a:r>
              <a:rPr lang="en-US" sz="2800" b="1" dirty="0">
                <a:solidFill>
                  <a:srgbClr val="FFFFFF"/>
                </a:solidFill>
              </a:rPr>
              <a:t>Step 2 CK is taken at a </a:t>
            </a:r>
            <a:r>
              <a:rPr lang="en-US" sz="2800" b="1" dirty="0" err="1">
                <a:solidFill>
                  <a:srgbClr val="FFFFFF"/>
                </a:solidFill>
              </a:rPr>
              <a:t>Prometric</a:t>
            </a:r>
            <a:r>
              <a:rPr lang="en-US" sz="2800" b="1" dirty="0">
                <a:solidFill>
                  <a:srgbClr val="FFFFFF"/>
                </a:solidFill>
              </a:rPr>
              <a:t> Testing Center. Step 2 CS is taken at NBME regional testing center (typically Atlanta and Houston)</a:t>
            </a:r>
          </a:p>
          <a:p>
            <a:pPr marL="457200" lvl="0" indent="-457200">
              <a:buClr>
                <a:srgbClr val="FFFFFF"/>
              </a:buClr>
              <a:buFont typeface="Wingdings" panose="05000000000000000000" pitchFamily="2" charset="2"/>
              <a:buChar char="ü"/>
            </a:pPr>
            <a:endParaRPr lang="en-US" sz="1000" b="1" dirty="0">
              <a:solidFill>
                <a:srgbClr val="FFFFFF"/>
              </a:solidFill>
            </a:endParaRPr>
          </a:p>
          <a:p>
            <a:pPr marL="457200" lvl="0" indent="-457200">
              <a:buClr>
                <a:schemeClr val="tx1"/>
              </a:buClr>
              <a:buFont typeface="Wingdings" panose="05000000000000000000" pitchFamily="2" charset="2"/>
              <a:buChar char="ü"/>
            </a:pPr>
            <a:endParaRPr lang="en-US" sz="2800" b="1" dirty="0" smtClean="0"/>
          </a:p>
        </p:txBody>
      </p:sp>
    </p:spTree>
    <p:extLst>
      <p:ext uri="{BB962C8B-B14F-4D97-AF65-F5344CB8AC3E}">
        <p14:creationId xmlns:p14="http://schemas.microsoft.com/office/powerpoint/2010/main" val="2868229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a:xfrm>
            <a:off x="76200" y="688848"/>
            <a:ext cx="1524000" cy="5867400"/>
          </a:xfrm>
          <a:extLst/>
        </p:spPr>
        <p:txBody>
          <a:bodyPr/>
          <a:lstStyle/>
          <a:p>
            <a:pPr eaLnBrk="1" hangingPunct="1">
              <a:defRPr/>
            </a:pPr>
            <a:r>
              <a:rPr lang="en-US" altLang="en-US" sz="4800" i="1" dirty="0" smtClean="0">
                <a:solidFill>
                  <a:schemeClr val="tx1"/>
                </a:solidFill>
              </a:rPr>
              <a:t>USMLE Step 2 CK</a:t>
            </a:r>
            <a:br>
              <a:rPr lang="en-US" altLang="en-US" sz="4800" i="1" dirty="0" smtClean="0">
                <a:solidFill>
                  <a:schemeClr val="tx1"/>
                </a:solidFill>
              </a:rPr>
            </a:br>
            <a:r>
              <a:rPr lang="en-US" altLang="en-US" sz="4800" i="1" dirty="0" smtClean="0">
                <a:solidFill>
                  <a:schemeClr val="tx1"/>
                </a:solidFill>
              </a:rPr>
              <a:t>and CS</a:t>
            </a:r>
          </a:p>
        </p:txBody>
      </p:sp>
      <p:sp>
        <p:nvSpPr>
          <p:cNvPr id="9219" name="Rectangle 3"/>
          <p:cNvSpPr>
            <a:spLocks noGrp="1" noChangeArrowheads="1"/>
          </p:cNvSpPr>
          <p:nvPr>
            <p:ph type="body" sz="half" idx="2"/>
          </p:nvPr>
        </p:nvSpPr>
        <p:spPr>
          <a:xfrm>
            <a:off x="1447800" y="0"/>
            <a:ext cx="7391400" cy="6138672"/>
          </a:xfrm>
        </p:spPr>
        <p:txBody>
          <a:bodyPr/>
          <a:lstStyle/>
          <a:p>
            <a:pPr marL="457200" lvl="0" indent="-457200">
              <a:buClr>
                <a:schemeClr val="tx1"/>
              </a:buClr>
              <a:buFont typeface="Wingdings" panose="05000000000000000000" pitchFamily="2" charset="2"/>
              <a:buChar char="ü"/>
            </a:pPr>
            <a:endParaRPr lang="en-US" sz="2800" b="1" dirty="0" smtClean="0"/>
          </a:p>
          <a:p>
            <a:pPr marL="457200" lvl="0" indent="-457200">
              <a:buClr>
                <a:schemeClr val="tx1"/>
              </a:buClr>
              <a:buFont typeface="Wingdings" panose="05000000000000000000" pitchFamily="2" charset="2"/>
              <a:buChar char="ü"/>
            </a:pPr>
            <a:endParaRPr lang="en-US" sz="1000" b="1" dirty="0" smtClean="0"/>
          </a:p>
          <a:p>
            <a:pPr marL="457200" lvl="0" indent="-457200">
              <a:buClr>
                <a:schemeClr val="tx1"/>
              </a:buClr>
              <a:buFont typeface="Wingdings" panose="05000000000000000000" pitchFamily="2" charset="2"/>
              <a:buChar char="ü"/>
            </a:pPr>
            <a:r>
              <a:rPr lang="en-US" sz="2800" b="1" dirty="0"/>
              <a:t>Step </a:t>
            </a:r>
            <a:r>
              <a:rPr lang="en-US" sz="2800" b="1" dirty="0" smtClean="0"/>
              <a:t>2CS Notes: </a:t>
            </a:r>
            <a:r>
              <a:rPr lang="en-US" sz="2800" b="1" dirty="0"/>
              <a:t>2 students took it in very late May, 104 in June, 21 in July, 19 in August. Understand that pressure exists on the five national testing centers for Step 2 CS and score reporting is </a:t>
            </a:r>
            <a:r>
              <a:rPr lang="en-US" sz="2800" b="1" dirty="0" smtClean="0"/>
              <a:t>slow. </a:t>
            </a:r>
            <a:r>
              <a:rPr lang="en-US" sz="2800" b="1" dirty="0"/>
              <a:t>Also be advised that results from </a:t>
            </a:r>
            <a:r>
              <a:rPr lang="en-US" sz="2800" b="1" dirty="0" smtClean="0"/>
              <a:t>our </a:t>
            </a:r>
            <a:r>
              <a:rPr lang="en-US" sz="2800" b="1" dirty="0"/>
              <a:t>Clinical Skills Exams correlate closely with Step 2 CS results. Remember you’ll be taking what serves as a simulated Step 2 CS in May. This is an excellent resource for gauging your readiness but isn’t totally effective unless you go back and review your results with the CSA Center Staff at the appointed time. </a:t>
            </a:r>
            <a:r>
              <a:rPr lang="en-US" sz="2800" b="1" dirty="0" smtClean="0"/>
              <a:t>Our current pass </a:t>
            </a:r>
            <a:r>
              <a:rPr lang="en-US" sz="2800" b="1" dirty="0"/>
              <a:t>rate for Step 2CS was 94</a:t>
            </a:r>
            <a:r>
              <a:rPr lang="en-US" sz="2800" b="1" dirty="0" smtClean="0"/>
              <a:t>%.</a:t>
            </a:r>
          </a:p>
        </p:txBody>
      </p:sp>
    </p:spTree>
    <p:extLst>
      <p:ext uri="{BB962C8B-B14F-4D97-AF65-F5344CB8AC3E}">
        <p14:creationId xmlns:p14="http://schemas.microsoft.com/office/powerpoint/2010/main" val="38034748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a:xfrm>
            <a:off x="76200" y="688848"/>
            <a:ext cx="1524000" cy="5867400"/>
          </a:xfrm>
          <a:extLst/>
        </p:spPr>
        <p:txBody>
          <a:bodyPr/>
          <a:lstStyle/>
          <a:p>
            <a:pPr eaLnBrk="1" hangingPunct="1">
              <a:defRPr/>
            </a:pPr>
            <a:r>
              <a:rPr lang="en-US" altLang="en-US" sz="4800" i="1" dirty="0" smtClean="0">
                <a:solidFill>
                  <a:schemeClr val="tx1"/>
                </a:solidFill>
              </a:rPr>
              <a:t>USMLE Step 2 CK</a:t>
            </a:r>
            <a:br>
              <a:rPr lang="en-US" altLang="en-US" sz="4800" i="1" dirty="0" smtClean="0">
                <a:solidFill>
                  <a:schemeClr val="tx1"/>
                </a:solidFill>
              </a:rPr>
            </a:br>
            <a:r>
              <a:rPr lang="en-US" altLang="en-US" sz="4800" i="1" dirty="0" smtClean="0">
                <a:solidFill>
                  <a:schemeClr val="tx1"/>
                </a:solidFill>
              </a:rPr>
              <a:t>and CS</a:t>
            </a:r>
          </a:p>
        </p:txBody>
      </p:sp>
      <p:sp>
        <p:nvSpPr>
          <p:cNvPr id="9219" name="Rectangle 3"/>
          <p:cNvSpPr>
            <a:spLocks noGrp="1" noChangeArrowheads="1"/>
          </p:cNvSpPr>
          <p:nvPr>
            <p:ph type="body" sz="half" idx="2"/>
          </p:nvPr>
        </p:nvSpPr>
        <p:spPr>
          <a:xfrm>
            <a:off x="1447800" y="228600"/>
            <a:ext cx="7391400" cy="6138672"/>
          </a:xfrm>
        </p:spPr>
        <p:txBody>
          <a:bodyPr/>
          <a:lstStyle/>
          <a:p>
            <a:pPr marL="457200" lvl="0" indent="-457200">
              <a:buClr>
                <a:schemeClr val="tx1"/>
              </a:buClr>
              <a:buFont typeface="Wingdings" panose="05000000000000000000" pitchFamily="2" charset="2"/>
              <a:buChar char="ü"/>
            </a:pPr>
            <a:endParaRPr lang="en-US" sz="2800" b="1" dirty="0" smtClean="0"/>
          </a:p>
          <a:p>
            <a:pPr marL="457200" lvl="0" indent="-457200">
              <a:buClr>
                <a:schemeClr val="tx1"/>
              </a:buClr>
              <a:buFont typeface="Wingdings" panose="05000000000000000000" pitchFamily="2" charset="2"/>
              <a:buChar char="ü"/>
            </a:pPr>
            <a:endParaRPr lang="en-US" sz="1000" b="1" dirty="0" smtClean="0"/>
          </a:p>
          <a:p>
            <a:pPr marL="457200" lvl="0" indent="-457200">
              <a:buClr>
                <a:schemeClr val="tx1"/>
              </a:buClr>
              <a:buFont typeface="Wingdings" panose="05000000000000000000" pitchFamily="2" charset="2"/>
              <a:buChar char="ü"/>
            </a:pPr>
            <a:r>
              <a:rPr lang="en-US" sz="2800" b="1" dirty="0" smtClean="0"/>
              <a:t>Step 2CK Note: </a:t>
            </a:r>
            <a:r>
              <a:rPr lang="en-US" sz="2800" b="1" dirty="0"/>
              <a:t>45 students took it in June, 75 in July, 19 in August.  Our pass rate was </a:t>
            </a:r>
            <a:r>
              <a:rPr lang="en-US" sz="2800" b="1" dirty="0" smtClean="0"/>
              <a:t>95%. </a:t>
            </a:r>
          </a:p>
          <a:p>
            <a:pPr marL="457200" lvl="0" indent="-457200">
              <a:buClr>
                <a:schemeClr val="tx1"/>
              </a:buClr>
              <a:buFont typeface="Wingdings" panose="05000000000000000000" pitchFamily="2" charset="2"/>
              <a:buChar char="ü"/>
            </a:pPr>
            <a:r>
              <a:rPr lang="en-US" sz="2800" b="1" dirty="0"/>
              <a:t>All M3's should have received 360 days of access to Kaplan’s Step 2 CK question bank compliments of the </a:t>
            </a:r>
            <a:r>
              <a:rPr lang="en-US" sz="2800" b="1" dirty="0" err="1"/>
              <a:t>SoM</a:t>
            </a:r>
            <a:r>
              <a:rPr lang="en-US" sz="2800" b="1" dirty="0"/>
              <a:t> earlier in the year. If you have experienced difficulty respond via email and I'll have the code/instructions resent to you. We’ll also provide access to a NBME produced ½ test (like we did for Step1) in early May to be used as you see fit. I'm also glad to help in other ways...just let me know when/how?</a:t>
            </a:r>
            <a:endParaRPr lang="en-US" sz="2800" b="1" dirty="0" smtClean="0"/>
          </a:p>
        </p:txBody>
      </p:sp>
    </p:spTree>
    <p:extLst>
      <p:ext uri="{BB962C8B-B14F-4D97-AF65-F5344CB8AC3E}">
        <p14:creationId xmlns:p14="http://schemas.microsoft.com/office/powerpoint/2010/main" val="3990293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a:xfrm>
            <a:off x="20424" y="685800"/>
            <a:ext cx="1503575" cy="5867400"/>
          </a:xfrm>
          <a:extLst/>
        </p:spPr>
        <p:txBody>
          <a:bodyPr/>
          <a:lstStyle/>
          <a:p>
            <a:pPr eaLnBrk="1" hangingPunct="1">
              <a:defRPr/>
            </a:pPr>
            <a:r>
              <a:rPr lang="en-US" altLang="en-US" sz="4800" i="1" dirty="0" smtClean="0">
                <a:solidFill>
                  <a:schemeClr val="tx1"/>
                </a:solidFill>
                <a:ea typeface="Calibri" panose="020F0502020204030204" pitchFamily="34" charset="0"/>
                <a:cs typeface="Calibri" panose="020F0502020204030204" pitchFamily="34" charset="0"/>
              </a:rPr>
              <a:t>The M4 Year – Moving from UME to GME</a:t>
            </a:r>
          </a:p>
        </p:txBody>
      </p:sp>
      <p:sp>
        <p:nvSpPr>
          <p:cNvPr id="7171" name="Rectangle 3"/>
          <p:cNvSpPr>
            <a:spLocks noGrp="1" noChangeArrowheads="1"/>
          </p:cNvSpPr>
          <p:nvPr>
            <p:ph type="body" sz="half" idx="2"/>
          </p:nvPr>
        </p:nvSpPr>
        <p:spPr>
          <a:xfrm>
            <a:off x="1752600" y="914400"/>
            <a:ext cx="7086600" cy="5715000"/>
          </a:xfrm>
        </p:spPr>
        <p:txBody>
          <a:bodyPr/>
          <a:lstStyle/>
          <a:p>
            <a:pPr marL="457200" indent="-457200">
              <a:buClr>
                <a:schemeClr val="tx1"/>
              </a:buClr>
              <a:buFont typeface="Wingdings" panose="05000000000000000000" pitchFamily="2" charset="2"/>
              <a:buChar char="ü"/>
            </a:pPr>
            <a:r>
              <a:rPr lang="en-US" sz="2800" b="1" dirty="0"/>
              <a:t>Basic knowledge acquisition and </a:t>
            </a:r>
            <a:r>
              <a:rPr lang="en-US" sz="2800" b="1" dirty="0" smtClean="0"/>
              <a:t>assessment</a:t>
            </a:r>
          </a:p>
          <a:p>
            <a:pPr marL="457200" indent="-457200">
              <a:buClr>
                <a:schemeClr val="tx1"/>
              </a:buClr>
              <a:buFont typeface="Wingdings" panose="05000000000000000000" pitchFamily="2" charset="2"/>
              <a:buChar char="ü"/>
            </a:pPr>
            <a:endParaRPr lang="en-US" sz="1000" b="1" dirty="0"/>
          </a:p>
          <a:p>
            <a:pPr marL="457200" indent="-457200">
              <a:buClr>
                <a:schemeClr val="tx1"/>
              </a:buClr>
              <a:buFont typeface="Wingdings" panose="05000000000000000000" pitchFamily="2" charset="2"/>
              <a:buChar char="ü"/>
            </a:pPr>
            <a:r>
              <a:rPr lang="en-US" sz="2800" b="1" dirty="0"/>
              <a:t>Professionalism foundation and </a:t>
            </a:r>
            <a:r>
              <a:rPr lang="en-US" sz="2800" b="1" dirty="0" smtClean="0"/>
              <a:t>refinement</a:t>
            </a:r>
          </a:p>
          <a:p>
            <a:pPr marL="457200" indent="-457200">
              <a:buClr>
                <a:schemeClr val="tx1"/>
              </a:buClr>
              <a:buFont typeface="Wingdings" panose="05000000000000000000" pitchFamily="2" charset="2"/>
              <a:buChar char="ü"/>
            </a:pPr>
            <a:endParaRPr lang="en-US" sz="1000" b="1" dirty="0"/>
          </a:p>
          <a:p>
            <a:pPr marL="457200" indent="-457200">
              <a:buClr>
                <a:schemeClr val="tx1"/>
              </a:buClr>
              <a:buFont typeface="Wingdings" panose="05000000000000000000" pitchFamily="2" charset="2"/>
              <a:buChar char="ü"/>
            </a:pPr>
            <a:r>
              <a:rPr lang="en-US" sz="2800" b="1" dirty="0"/>
              <a:t>Strengthening of characteristics to provide competent and compassionate </a:t>
            </a:r>
            <a:r>
              <a:rPr lang="en-US" sz="2800" b="1" dirty="0" smtClean="0"/>
              <a:t>care</a:t>
            </a:r>
          </a:p>
          <a:p>
            <a:pPr marL="457200" indent="-457200">
              <a:buClr>
                <a:schemeClr val="tx1"/>
              </a:buClr>
              <a:buFont typeface="Wingdings" panose="05000000000000000000" pitchFamily="2" charset="2"/>
              <a:buChar char="ü"/>
            </a:pPr>
            <a:endParaRPr lang="en-US" sz="1000" b="1" dirty="0"/>
          </a:p>
          <a:p>
            <a:pPr marL="457200" indent="-457200">
              <a:buClr>
                <a:schemeClr val="tx1"/>
              </a:buClr>
              <a:buFont typeface="Wingdings" panose="05000000000000000000" pitchFamily="2" charset="2"/>
              <a:buChar char="ü"/>
            </a:pPr>
            <a:r>
              <a:rPr lang="en-US" sz="2800" b="1" dirty="0"/>
              <a:t>Continuation of basic medical education with specialty </a:t>
            </a:r>
            <a:r>
              <a:rPr lang="en-US" sz="2800" b="1" dirty="0" smtClean="0"/>
              <a:t>emphasis</a:t>
            </a:r>
          </a:p>
          <a:p>
            <a:pPr marL="457200" indent="-457200">
              <a:buClr>
                <a:schemeClr val="tx1"/>
              </a:buClr>
              <a:buFont typeface="Wingdings" panose="05000000000000000000" pitchFamily="2" charset="2"/>
              <a:buChar char="ü"/>
            </a:pPr>
            <a:endParaRPr lang="en-US" sz="1000" b="1" dirty="0"/>
          </a:p>
          <a:p>
            <a:pPr marL="457200" indent="-457200">
              <a:buClr>
                <a:schemeClr val="tx1"/>
              </a:buClr>
              <a:buFont typeface="Wingdings" panose="05000000000000000000" pitchFamily="2" charset="2"/>
              <a:buChar char="ü"/>
            </a:pPr>
            <a:r>
              <a:rPr lang="en-US" sz="2800" b="1" dirty="0"/>
              <a:t>Emphasis on quality </a:t>
            </a:r>
            <a:r>
              <a:rPr lang="en-US" sz="2800" b="1" dirty="0" smtClean="0"/>
              <a:t>care</a:t>
            </a:r>
          </a:p>
          <a:p>
            <a:pPr marL="457200" indent="-457200">
              <a:buClr>
                <a:schemeClr val="tx1"/>
              </a:buClr>
              <a:buFont typeface="Wingdings" panose="05000000000000000000" pitchFamily="2" charset="2"/>
              <a:buChar char="ü"/>
            </a:pPr>
            <a:endParaRPr lang="en-US" sz="1000" b="1" dirty="0"/>
          </a:p>
          <a:p>
            <a:pPr marL="457200" indent="-457200">
              <a:buClr>
                <a:schemeClr val="tx1"/>
              </a:buClr>
              <a:buFont typeface="Wingdings" panose="05000000000000000000" pitchFamily="2" charset="2"/>
              <a:buChar char="ü"/>
            </a:pPr>
            <a:r>
              <a:rPr lang="en-US" sz="2800" b="1" dirty="0"/>
              <a:t>Core preparation for supervised clinical care in any </a:t>
            </a:r>
            <a:r>
              <a:rPr lang="en-US" sz="2800" b="1" dirty="0" smtClean="0"/>
              <a:t>specialty</a:t>
            </a:r>
          </a:p>
          <a:p>
            <a:pPr marL="457200" indent="-457200">
              <a:buClr>
                <a:schemeClr val="tx1"/>
              </a:buClr>
              <a:buFont typeface="Wingdings" panose="05000000000000000000" pitchFamily="2" charset="2"/>
              <a:buChar char="ü"/>
            </a:pPr>
            <a:endParaRPr lang="en-US" sz="1000" b="1" dirty="0"/>
          </a:p>
          <a:p>
            <a:pPr marL="457200" indent="-457200">
              <a:buClr>
                <a:schemeClr val="tx1"/>
              </a:buClr>
              <a:buFont typeface="Wingdings" panose="05000000000000000000" pitchFamily="2" charset="2"/>
              <a:buChar char="ü"/>
            </a:pPr>
            <a:r>
              <a:rPr lang="en-US" sz="2800" b="1" dirty="0"/>
              <a:t>Preparation for unsupervised clinical </a:t>
            </a:r>
            <a:r>
              <a:rPr lang="en-US" sz="2800" b="1" dirty="0" smtClean="0"/>
              <a:t>care</a:t>
            </a:r>
            <a:endParaRPr lang="en-US" sz="2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New and Improved M4 Year</a:t>
            </a:r>
            <a:endParaRPr lang="en-US" dirty="0"/>
          </a:p>
        </p:txBody>
      </p:sp>
      <p:sp>
        <p:nvSpPr>
          <p:cNvPr id="3" name="Subtitle 2"/>
          <p:cNvSpPr>
            <a:spLocks noGrp="1"/>
          </p:cNvSpPr>
          <p:nvPr>
            <p:ph type="subTitle" idx="1"/>
          </p:nvPr>
        </p:nvSpPr>
        <p:spPr/>
        <p:txBody>
          <a:bodyPr/>
          <a:lstStyle/>
          <a:p>
            <a:r>
              <a:rPr lang="en-US" dirty="0" smtClean="0"/>
              <a:t>Dr. Sajani Tipnis</a:t>
            </a:r>
            <a:endParaRPr lang="en-US" dirty="0"/>
          </a:p>
        </p:txBody>
      </p:sp>
    </p:spTree>
    <p:extLst>
      <p:ext uri="{BB962C8B-B14F-4D97-AF65-F5344CB8AC3E}">
        <p14:creationId xmlns:p14="http://schemas.microsoft.com/office/powerpoint/2010/main" val="25107098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Change?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What is the goal of the M4 year?</a:t>
            </a:r>
          </a:p>
          <a:p>
            <a:pPr lvl="1"/>
            <a:r>
              <a:rPr lang="en-US" dirty="0" smtClean="0"/>
              <a:t>RIME model</a:t>
            </a:r>
          </a:p>
          <a:p>
            <a:r>
              <a:rPr lang="en-US" dirty="0" smtClean="0"/>
              <a:t>The M4 is a transition to Graduate Medical Education</a:t>
            </a:r>
          </a:p>
          <a:p>
            <a:pPr lvl="1"/>
            <a:r>
              <a:rPr lang="en-US" dirty="0" smtClean="0"/>
              <a:t>Boot Camp</a:t>
            </a:r>
          </a:p>
          <a:p>
            <a:r>
              <a:rPr lang="en-US" dirty="0" smtClean="0"/>
              <a:t>Begin transitioning to more focused self directed learning</a:t>
            </a:r>
          </a:p>
          <a:p>
            <a:pPr lvl="1"/>
            <a:r>
              <a:rPr lang="en-US" dirty="0" smtClean="0"/>
              <a:t>Active Learning Portfolios</a:t>
            </a:r>
          </a:p>
          <a:p>
            <a:r>
              <a:rPr lang="en-US" dirty="0" smtClean="0"/>
              <a:t>Increased procedural competency</a:t>
            </a:r>
          </a:p>
          <a:p>
            <a:pPr lvl="1"/>
            <a:r>
              <a:rPr lang="en-US" dirty="0" smtClean="0"/>
              <a:t>Student feedback</a:t>
            </a:r>
          </a:p>
          <a:p>
            <a:pPr lvl="1"/>
            <a:r>
              <a:rPr lang="en-US" dirty="0" smtClean="0"/>
              <a:t>Technical skills-elementary</a:t>
            </a:r>
          </a:p>
          <a:p>
            <a:pPr lvl="1"/>
            <a:r>
              <a:rPr lang="en-US" dirty="0" smtClean="0"/>
              <a:t>Procedural rotation-advanced</a:t>
            </a:r>
          </a:p>
          <a:p>
            <a:r>
              <a:rPr lang="en-US" dirty="0" smtClean="0"/>
              <a:t>The ability to take care of complex patients</a:t>
            </a:r>
          </a:p>
          <a:p>
            <a:pPr lvl="1"/>
            <a:r>
              <a:rPr lang="en-US" dirty="0" smtClean="0"/>
              <a:t>Residency Program Directors survey</a:t>
            </a:r>
          </a:p>
        </p:txBody>
      </p:sp>
    </p:spTree>
    <p:extLst>
      <p:ext uri="{BB962C8B-B14F-4D97-AF65-F5344CB8AC3E}">
        <p14:creationId xmlns:p14="http://schemas.microsoft.com/office/powerpoint/2010/main" val="24225250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Requirements-Must be 4 weeks in length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Sub-internship</a:t>
            </a:r>
          </a:p>
          <a:p>
            <a:pPr lvl="1"/>
            <a:r>
              <a:rPr lang="en-US" dirty="0" smtClean="0"/>
              <a:t>Medicine, Family </a:t>
            </a:r>
            <a:r>
              <a:rPr lang="en-US" dirty="0"/>
              <a:t>M</a:t>
            </a:r>
            <a:r>
              <a:rPr lang="en-US" dirty="0" smtClean="0"/>
              <a:t>edicine, or </a:t>
            </a:r>
            <a:r>
              <a:rPr lang="en-US" dirty="0"/>
              <a:t>P</a:t>
            </a:r>
            <a:r>
              <a:rPr lang="en-US" dirty="0" smtClean="0"/>
              <a:t>eds</a:t>
            </a:r>
          </a:p>
          <a:p>
            <a:r>
              <a:rPr lang="en-US" dirty="0" smtClean="0"/>
              <a:t>Critical Care</a:t>
            </a:r>
          </a:p>
          <a:p>
            <a:pPr lvl="1"/>
            <a:r>
              <a:rPr lang="en-US" dirty="0" smtClean="0"/>
              <a:t>NICU, PICU, SICU, NSICU,MICU</a:t>
            </a:r>
          </a:p>
          <a:p>
            <a:r>
              <a:rPr lang="en-US" dirty="0" smtClean="0"/>
              <a:t>Procedural Rotation</a:t>
            </a:r>
          </a:p>
          <a:p>
            <a:pPr lvl="1"/>
            <a:r>
              <a:rPr lang="en-US" dirty="0" smtClean="0"/>
              <a:t>Surgery, anesthesia, interventional radiology and interventional cardiology</a:t>
            </a:r>
          </a:p>
          <a:p>
            <a:r>
              <a:rPr lang="en-US" dirty="0" smtClean="0"/>
              <a:t>Ambulatory Rotation</a:t>
            </a:r>
          </a:p>
          <a:p>
            <a:r>
              <a:rPr lang="en-US" dirty="0" smtClean="0"/>
              <a:t>Transition to Residency M4 Boot Camp</a:t>
            </a:r>
          </a:p>
          <a:p>
            <a:pPr lvl="1"/>
            <a:r>
              <a:rPr lang="en-US" dirty="0" smtClean="0"/>
              <a:t>Everyone back on campus for Match</a:t>
            </a:r>
          </a:p>
          <a:p>
            <a:pPr lvl="1"/>
            <a:r>
              <a:rPr lang="en-US" dirty="0" smtClean="0"/>
              <a:t>Medical/surgical/pediatric</a:t>
            </a:r>
          </a:p>
        </p:txBody>
      </p:sp>
    </p:spTree>
    <p:extLst>
      <p:ext uri="{BB962C8B-B14F-4D97-AF65-F5344CB8AC3E}">
        <p14:creationId xmlns:p14="http://schemas.microsoft.com/office/powerpoint/2010/main" val="547829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Breakdown</a:t>
            </a:r>
            <a:endParaRPr lang="en-US" dirty="0"/>
          </a:p>
        </p:txBody>
      </p:sp>
      <p:sp>
        <p:nvSpPr>
          <p:cNvPr id="3" name="Content Placeholder 2"/>
          <p:cNvSpPr>
            <a:spLocks noGrp="1"/>
          </p:cNvSpPr>
          <p:nvPr>
            <p:ph idx="1"/>
          </p:nvPr>
        </p:nvSpPr>
        <p:spPr/>
        <p:txBody>
          <a:bodyPr/>
          <a:lstStyle/>
          <a:p>
            <a:r>
              <a:rPr lang="en-US" dirty="0" smtClean="0"/>
              <a:t> 46 week year with 34 required weeks of course work</a:t>
            </a:r>
          </a:p>
          <a:p>
            <a:r>
              <a:rPr lang="en-US" dirty="0" smtClean="0"/>
              <a:t>Core requirement -20 weeks</a:t>
            </a:r>
          </a:p>
          <a:p>
            <a:r>
              <a:rPr lang="en-US" dirty="0" smtClean="0"/>
              <a:t>Unscheduled time- up to 12 weeks</a:t>
            </a:r>
          </a:p>
          <a:p>
            <a:r>
              <a:rPr lang="en-US" dirty="0" smtClean="0"/>
              <a:t>Electives-14 weeks of which 4 weeks must be done at UMMC</a:t>
            </a:r>
            <a:endParaRPr lang="en-US" dirty="0"/>
          </a:p>
        </p:txBody>
      </p:sp>
    </p:spTree>
    <p:extLst>
      <p:ext uri="{BB962C8B-B14F-4D97-AF65-F5344CB8AC3E}">
        <p14:creationId xmlns:p14="http://schemas.microsoft.com/office/powerpoint/2010/main" val="708930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or 4 Week Rotations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a:t>2019-2020</a:t>
            </a:r>
          </a:p>
          <a:p>
            <a:r>
              <a:rPr lang="en-US" dirty="0"/>
              <a:t>Monday July 1- July 28</a:t>
            </a:r>
            <a:r>
              <a:rPr lang="en-US" baseline="30000" dirty="0"/>
              <a:t>th</a:t>
            </a:r>
            <a:endParaRPr lang="en-US" dirty="0"/>
          </a:p>
          <a:p>
            <a:r>
              <a:rPr lang="en-US" dirty="0"/>
              <a:t>July 29- August 25</a:t>
            </a:r>
            <a:r>
              <a:rPr lang="en-US" baseline="30000" dirty="0"/>
              <a:t>th</a:t>
            </a:r>
            <a:endParaRPr lang="en-US" dirty="0"/>
          </a:p>
          <a:p>
            <a:r>
              <a:rPr lang="en-US" dirty="0"/>
              <a:t>August 26</a:t>
            </a:r>
            <a:r>
              <a:rPr lang="en-US" baseline="30000" dirty="0"/>
              <a:t>th</a:t>
            </a:r>
            <a:r>
              <a:rPr lang="en-US" dirty="0"/>
              <a:t>- September 22</a:t>
            </a:r>
            <a:r>
              <a:rPr lang="en-US" baseline="30000" dirty="0"/>
              <a:t>nd</a:t>
            </a:r>
            <a:endParaRPr lang="en-US" dirty="0"/>
          </a:p>
          <a:p>
            <a:r>
              <a:rPr lang="en-US" dirty="0"/>
              <a:t>September 23</a:t>
            </a:r>
            <a:r>
              <a:rPr lang="en-US" baseline="30000" dirty="0"/>
              <a:t>rd</a:t>
            </a:r>
            <a:r>
              <a:rPr lang="en-US" dirty="0"/>
              <a:t>- October 20</a:t>
            </a:r>
            <a:r>
              <a:rPr lang="en-US" baseline="30000" dirty="0"/>
              <a:t>th</a:t>
            </a:r>
            <a:endParaRPr lang="en-US" dirty="0"/>
          </a:p>
          <a:p>
            <a:r>
              <a:rPr lang="en-US" dirty="0"/>
              <a:t>October 21st- November 17</a:t>
            </a:r>
            <a:r>
              <a:rPr lang="en-US" baseline="30000" dirty="0"/>
              <a:t>th</a:t>
            </a:r>
            <a:endParaRPr lang="en-US" dirty="0"/>
          </a:p>
          <a:p>
            <a:r>
              <a:rPr lang="en-US" dirty="0"/>
              <a:t>November 18</a:t>
            </a:r>
            <a:r>
              <a:rPr lang="en-US" baseline="30000" dirty="0"/>
              <a:t>th</a:t>
            </a:r>
            <a:r>
              <a:rPr lang="en-US" dirty="0"/>
              <a:t>-December15th</a:t>
            </a:r>
          </a:p>
          <a:p>
            <a:r>
              <a:rPr lang="en-US" dirty="0"/>
              <a:t>December 16</a:t>
            </a:r>
            <a:r>
              <a:rPr lang="en-US" baseline="30000" dirty="0"/>
              <a:t>th</a:t>
            </a:r>
            <a:r>
              <a:rPr lang="en-US" dirty="0"/>
              <a:t> - January 12</a:t>
            </a:r>
            <a:r>
              <a:rPr lang="en-US" baseline="30000" dirty="0"/>
              <a:t>th</a:t>
            </a:r>
            <a:endParaRPr lang="en-US" dirty="0"/>
          </a:p>
          <a:p>
            <a:r>
              <a:rPr lang="en-US" dirty="0"/>
              <a:t>January 13</a:t>
            </a:r>
            <a:r>
              <a:rPr lang="en-US" baseline="30000" dirty="0"/>
              <a:t>th</a:t>
            </a:r>
            <a:r>
              <a:rPr lang="en-US" dirty="0"/>
              <a:t>- February 9</a:t>
            </a:r>
            <a:r>
              <a:rPr lang="en-US" baseline="30000" dirty="0"/>
              <a:t>th</a:t>
            </a:r>
            <a:endParaRPr lang="en-US" dirty="0"/>
          </a:p>
          <a:p>
            <a:r>
              <a:rPr lang="en-US" dirty="0"/>
              <a:t>February 10</a:t>
            </a:r>
            <a:r>
              <a:rPr lang="en-US" baseline="30000" dirty="0"/>
              <a:t>th</a:t>
            </a:r>
            <a:r>
              <a:rPr lang="en-US" dirty="0"/>
              <a:t>- March 8</a:t>
            </a:r>
            <a:r>
              <a:rPr lang="en-US" baseline="30000" dirty="0"/>
              <a:t>th</a:t>
            </a:r>
            <a:endParaRPr lang="en-US" dirty="0"/>
          </a:p>
          <a:p>
            <a:r>
              <a:rPr lang="en-US" dirty="0"/>
              <a:t>March 9</a:t>
            </a:r>
            <a:r>
              <a:rPr lang="en-US" baseline="30000" dirty="0"/>
              <a:t>th</a:t>
            </a:r>
            <a:r>
              <a:rPr lang="en-US" dirty="0"/>
              <a:t>- April 5</a:t>
            </a:r>
            <a:r>
              <a:rPr lang="en-US" baseline="30000" dirty="0"/>
              <a:t>th</a:t>
            </a:r>
            <a:endParaRPr lang="en-US" dirty="0"/>
          </a:p>
          <a:p>
            <a:r>
              <a:rPr lang="en-US" dirty="0"/>
              <a:t>April 6</a:t>
            </a:r>
            <a:r>
              <a:rPr lang="en-US" baseline="30000" dirty="0"/>
              <a:t>th</a:t>
            </a:r>
            <a:r>
              <a:rPr lang="en-US" dirty="0"/>
              <a:t>- May 3</a:t>
            </a:r>
            <a:r>
              <a:rPr lang="en-US" baseline="30000" dirty="0"/>
              <a:t>rd</a:t>
            </a:r>
            <a:endParaRPr lang="en-US" dirty="0"/>
          </a:p>
          <a:p>
            <a:r>
              <a:rPr lang="en-US" dirty="0"/>
              <a:t>May 4</a:t>
            </a:r>
            <a:r>
              <a:rPr lang="en-US" baseline="30000" dirty="0"/>
              <a:t>th</a:t>
            </a:r>
            <a:r>
              <a:rPr lang="en-US" dirty="0"/>
              <a:t>- May 17</a:t>
            </a:r>
            <a:r>
              <a:rPr lang="en-US" baseline="30000" dirty="0"/>
              <a:t>nd</a:t>
            </a:r>
            <a:r>
              <a:rPr lang="en-US" dirty="0"/>
              <a:t>  ( 2 weeks)</a:t>
            </a:r>
          </a:p>
          <a:p>
            <a:endParaRPr lang="en-US" dirty="0"/>
          </a:p>
        </p:txBody>
      </p:sp>
    </p:spTree>
    <p:extLst>
      <p:ext uri="{BB962C8B-B14F-4D97-AF65-F5344CB8AC3E}">
        <p14:creationId xmlns:p14="http://schemas.microsoft.com/office/powerpoint/2010/main" val="2682153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85140" y="1584060"/>
            <a:ext cx="6173720" cy="3689881"/>
          </a:xfrm>
          <a:prstGeom prst="rect">
            <a:avLst/>
          </a:prstGeom>
        </p:spPr>
      </p:pic>
    </p:spTree>
    <p:extLst>
      <p:ext uri="{BB962C8B-B14F-4D97-AF65-F5344CB8AC3E}">
        <p14:creationId xmlns:p14="http://schemas.microsoft.com/office/powerpoint/2010/main" val="640934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a:xfrm>
            <a:off x="152400" y="685800"/>
            <a:ext cx="838200" cy="5867400"/>
          </a:xfrm>
          <a:extLst/>
        </p:spPr>
        <p:txBody>
          <a:bodyPr/>
          <a:lstStyle/>
          <a:p>
            <a:pPr eaLnBrk="1" hangingPunct="1">
              <a:defRPr/>
            </a:pPr>
            <a:r>
              <a:rPr lang="en-US" altLang="en-US" sz="4800" i="1" dirty="0" smtClean="0">
                <a:solidFill>
                  <a:schemeClr val="tx1"/>
                </a:solidFill>
              </a:rPr>
              <a:t>New Selective and </a:t>
            </a:r>
            <a:r>
              <a:rPr lang="en-US" altLang="en-US" sz="4800" i="1" dirty="0" err="1" smtClean="0">
                <a:solidFill>
                  <a:schemeClr val="tx1"/>
                </a:solidFill>
              </a:rPr>
              <a:t>Elecitve</a:t>
            </a:r>
            <a:r>
              <a:rPr lang="en-US" altLang="en-US" sz="4800" i="1" dirty="0" smtClean="0">
                <a:solidFill>
                  <a:schemeClr val="tx1"/>
                </a:solidFill>
              </a:rPr>
              <a:t> Opportunities</a:t>
            </a:r>
          </a:p>
        </p:txBody>
      </p:sp>
      <p:sp>
        <p:nvSpPr>
          <p:cNvPr id="9219" name="Rectangle 3"/>
          <p:cNvSpPr>
            <a:spLocks noGrp="1" noChangeArrowheads="1"/>
          </p:cNvSpPr>
          <p:nvPr>
            <p:ph type="body" sz="half" idx="2"/>
          </p:nvPr>
        </p:nvSpPr>
        <p:spPr>
          <a:xfrm>
            <a:off x="2362200" y="1066800"/>
            <a:ext cx="6477000" cy="4949952"/>
          </a:xfrm>
        </p:spPr>
        <p:txBody>
          <a:bodyPr/>
          <a:lstStyle/>
          <a:p>
            <a:pPr marL="457200" lvl="0" indent="-457200">
              <a:buClr>
                <a:schemeClr val="tx1"/>
              </a:buClr>
              <a:buFont typeface="Wingdings" panose="05000000000000000000" pitchFamily="2" charset="2"/>
              <a:buChar char="ü"/>
            </a:pPr>
            <a:r>
              <a:rPr lang="en-US" sz="3200" b="1" dirty="0" smtClean="0"/>
              <a:t>See the distributed information</a:t>
            </a:r>
          </a:p>
          <a:p>
            <a:pPr marL="457200" lvl="0" indent="-457200">
              <a:buClr>
                <a:schemeClr val="tx1"/>
              </a:buClr>
              <a:buFont typeface="Wingdings" panose="05000000000000000000" pitchFamily="2" charset="2"/>
              <a:buChar char="ü"/>
            </a:pPr>
            <a:endParaRPr lang="en-US" sz="3200" b="1" dirty="0" smtClean="0"/>
          </a:p>
          <a:p>
            <a:pPr marL="571500" lvl="0" indent="-457200">
              <a:buClr>
                <a:schemeClr val="tx1"/>
              </a:buClr>
              <a:buFont typeface="Wingdings" panose="05000000000000000000" pitchFamily="2" charset="2"/>
              <a:buChar char="ü"/>
            </a:pPr>
            <a:endParaRPr lang="en-US" sz="1000" b="1" dirty="0"/>
          </a:p>
          <a:p>
            <a:pPr>
              <a:lnSpc>
                <a:spcPct val="85000"/>
              </a:lnSpc>
              <a:spcBef>
                <a:spcPct val="50000"/>
              </a:spcBef>
              <a:buClr>
                <a:schemeClr val="accent1"/>
              </a:buClr>
            </a:pPr>
            <a:endParaRPr lang="en-US" altLang="en-US" sz="1000" b="1" dirty="0" smtClean="0"/>
          </a:p>
        </p:txBody>
      </p:sp>
    </p:spTree>
    <p:extLst>
      <p:ext uri="{BB962C8B-B14F-4D97-AF65-F5344CB8AC3E}">
        <p14:creationId xmlns:p14="http://schemas.microsoft.com/office/powerpoint/2010/main" val="5036110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The M4 Career and Elective Advising Site</a:t>
            </a:r>
            <a:endParaRPr lang="en-US" dirty="0"/>
          </a:p>
        </p:txBody>
      </p:sp>
      <p:sp>
        <p:nvSpPr>
          <p:cNvPr id="9" name="Text Placeholder 8"/>
          <p:cNvSpPr>
            <a:spLocks noGrp="1"/>
          </p:cNvSpPr>
          <p:nvPr>
            <p:ph type="body" idx="1"/>
          </p:nvPr>
        </p:nvSpPr>
        <p:spPr/>
        <p:txBody>
          <a:bodyPr/>
          <a:lstStyle/>
          <a:p>
            <a:r>
              <a:rPr lang="en-US" dirty="0" smtClean="0"/>
              <a:t>Canvas</a:t>
            </a:r>
            <a:endParaRPr lang="en-US" dirty="0"/>
          </a:p>
        </p:txBody>
      </p:sp>
    </p:spTree>
    <p:extLst>
      <p:ext uri="{BB962C8B-B14F-4D97-AF65-F5344CB8AC3E}">
        <p14:creationId xmlns:p14="http://schemas.microsoft.com/office/powerpoint/2010/main" val="334927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Learning Portfolios</a:t>
            </a:r>
            <a:endParaRPr lang="en-US" dirty="0"/>
          </a:p>
        </p:txBody>
      </p:sp>
      <p:sp>
        <p:nvSpPr>
          <p:cNvPr id="3" name="Text Placeholder 2"/>
          <p:cNvSpPr>
            <a:spLocks noGrp="1"/>
          </p:cNvSpPr>
          <p:nvPr>
            <p:ph type="body" idx="1"/>
          </p:nvPr>
        </p:nvSpPr>
        <p:spPr/>
        <p:txBody>
          <a:bodyPr/>
          <a:lstStyle/>
          <a:p>
            <a:r>
              <a:rPr lang="en-US" dirty="0" smtClean="0"/>
              <a:t>ALP</a:t>
            </a:r>
            <a:endParaRPr lang="en-US" dirty="0"/>
          </a:p>
        </p:txBody>
      </p:sp>
    </p:spTree>
    <p:extLst>
      <p:ext uri="{BB962C8B-B14F-4D97-AF65-F5344CB8AC3E}">
        <p14:creationId xmlns:p14="http://schemas.microsoft.com/office/powerpoint/2010/main" val="3081037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143000"/>
            <a:ext cx="8229600" cy="4800600"/>
          </a:xfrm>
        </p:spPr>
        <p:txBody>
          <a:bodyPr/>
          <a:lstStyle/>
          <a:p>
            <a:pPr algn="ctr"/>
            <a:r>
              <a:rPr lang="en-US" sz="6000" b="1" i="1" dirty="0" smtClean="0">
                <a:solidFill>
                  <a:schemeClr val="tx1"/>
                </a:solidFill>
              </a:rPr>
              <a:t>So how does my M4</a:t>
            </a:r>
            <a:br>
              <a:rPr lang="en-US" sz="6000" b="1" i="1" dirty="0" smtClean="0">
                <a:solidFill>
                  <a:schemeClr val="tx1"/>
                </a:solidFill>
              </a:rPr>
            </a:br>
            <a:r>
              <a:rPr lang="en-US" sz="6000" b="1" i="1" dirty="0" smtClean="0">
                <a:solidFill>
                  <a:schemeClr val="tx1"/>
                </a:solidFill>
              </a:rPr>
              <a:t>schedule get created?</a:t>
            </a:r>
            <a:endParaRPr lang="en-US" sz="6000" b="1" i="1" dirty="0">
              <a:solidFill>
                <a:schemeClr val="tx1"/>
              </a:solidFill>
            </a:endParaRPr>
          </a:p>
        </p:txBody>
      </p:sp>
    </p:spTree>
    <p:extLst>
      <p:ext uri="{BB962C8B-B14F-4D97-AF65-F5344CB8AC3E}">
        <p14:creationId xmlns:p14="http://schemas.microsoft.com/office/powerpoint/2010/main" val="1961968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5400000">
            <a:off x="-2514600" y="2971800"/>
            <a:ext cx="6400800" cy="1066800"/>
          </a:xfrm>
        </p:spPr>
        <p:txBody>
          <a:bodyPr vert="horz"/>
          <a:lstStyle/>
          <a:p>
            <a:r>
              <a:rPr lang="en-US" altLang="en-US" b="1" i="1" dirty="0">
                <a:solidFill>
                  <a:schemeClr val="tx1"/>
                </a:solidFill>
                <a:ea typeface="Calibri" panose="020F0502020204030204" pitchFamily="34" charset="0"/>
                <a:cs typeface="Calibri" panose="020F0502020204030204" pitchFamily="34" charset="0"/>
              </a:rPr>
              <a:t>The M4 Year – Moving from UME to GME</a:t>
            </a:r>
            <a:endParaRPr lang="en-US" b="1" i="1" dirty="0">
              <a:solidFill>
                <a:schemeClr val="tx1"/>
              </a:solidFill>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1343025"/>
            <a:ext cx="6372726" cy="4324350"/>
          </a:xfrm>
        </p:spPr>
      </p:pic>
      <p:sp>
        <p:nvSpPr>
          <p:cNvPr id="8" name="TextBox 7"/>
          <p:cNvSpPr txBox="1"/>
          <p:nvPr/>
        </p:nvSpPr>
        <p:spPr>
          <a:xfrm>
            <a:off x="5105400" y="1524000"/>
            <a:ext cx="914400" cy="369332"/>
          </a:xfrm>
          <a:prstGeom prst="rect">
            <a:avLst/>
          </a:prstGeom>
          <a:noFill/>
        </p:spPr>
        <p:txBody>
          <a:bodyPr wrap="square" rtlCol="0">
            <a:spAutoFit/>
          </a:bodyPr>
          <a:lstStyle/>
          <a:p>
            <a:r>
              <a:rPr lang="en-US" dirty="0" smtClean="0"/>
              <a:t>Skills</a:t>
            </a:r>
            <a:endParaRPr lang="en-US" dirty="0"/>
          </a:p>
        </p:txBody>
      </p:sp>
    </p:spTree>
    <p:extLst>
      <p:ext uri="{BB962C8B-B14F-4D97-AF65-F5344CB8AC3E}">
        <p14:creationId xmlns:p14="http://schemas.microsoft.com/office/powerpoint/2010/main" val="38582770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a:xfrm>
            <a:off x="228600" y="685800"/>
            <a:ext cx="1676400" cy="5867400"/>
          </a:xfrm>
          <a:extLst/>
        </p:spPr>
        <p:txBody>
          <a:bodyPr/>
          <a:lstStyle/>
          <a:p>
            <a:pPr eaLnBrk="1" hangingPunct="1">
              <a:defRPr/>
            </a:pPr>
            <a:r>
              <a:rPr lang="en-US" altLang="en-US" sz="4800" i="1" dirty="0" smtClean="0">
                <a:solidFill>
                  <a:schemeClr val="tx1"/>
                </a:solidFill>
              </a:rPr>
              <a:t>Creating Your M4 Schedule</a:t>
            </a:r>
          </a:p>
        </p:txBody>
      </p:sp>
      <p:sp>
        <p:nvSpPr>
          <p:cNvPr id="16387" name="Rectangle 3"/>
          <p:cNvSpPr>
            <a:spLocks noGrp="1" noChangeArrowheads="1"/>
          </p:cNvSpPr>
          <p:nvPr>
            <p:ph type="body" sz="half" idx="2"/>
          </p:nvPr>
        </p:nvSpPr>
        <p:spPr>
          <a:xfrm>
            <a:off x="2286000" y="1066800"/>
            <a:ext cx="6553200" cy="5105400"/>
          </a:xfrm>
        </p:spPr>
        <p:txBody>
          <a:bodyPr/>
          <a:lstStyle/>
          <a:p>
            <a:pPr marL="285750" indent="-285750">
              <a:buClr>
                <a:schemeClr val="tx1"/>
              </a:buClr>
              <a:buFont typeface="Wingdings" panose="05000000000000000000" pitchFamily="2" charset="2"/>
              <a:buChar char="ü"/>
            </a:pPr>
            <a:r>
              <a:rPr lang="en-US" sz="2800" b="1" dirty="0" smtClean="0"/>
              <a:t>Schedules will </a:t>
            </a:r>
            <a:r>
              <a:rPr lang="en-US" sz="2800" b="1" dirty="0"/>
              <a:t>be created with the E*Value Optimization Scheduling (EVOS) </a:t>
            </a:r>
            <a:r>
              <a:rPr lang="en-US" sz="2800" b="1" dirty="0" smtClean="0"/>
              <a:t>tool</a:t>
            </a:r>
          </a:p>
          <a:p>
            <a:pPr marL="285750" indent="-285750">
              <a:buClr>
                <a:schemeClr val="tx1"/>
              </a:buClr>
              <a:buFont typeface="Wingdings" panose="05000000000000000000" pitchFamily="2" charset="2"/>
              <a:buChar char="ü"/>
            </a:pPr>
            <a:endParaRPr lang="en-US" sz="1000" b="1" dirty="0"/>
          </a:p>
          <a:p>
            <a:pPr marL="285750" indent="-285750">
              <a:buClr>
                <a:schemeClr val="tx1"/>
              </a:buClr>
              <a:buFont typeface="Wingdings" panose="05000000000000000000" pitchFamily="2" charset="2"/>
              <a:buChar char="ü"/>
            </a:pPr>
            <a:r>
              <a:rPr lang="en-US" sz="2800" b="1" dirty="0" smtClean="0"/>
              <a:t>EVOS is not a lottery tool</a:t>
            </a:r>
          </a:p>
          <a:p>
            <a:pPr marL="285750" indent="-285750">
              <a:buClr>
                <a:schemeClr val="tx1"/>
              </a:buClr>
              <a:buFont typeface="Wingdings" panose="05000000000000000000" pitchFamily="2" charset="2"/>
              <a:buChar char="ü"/>
            </a:pPr>
            <a:endParaRPr lang="en-US" sz="1000" b="1" dirty="0" smtClean="0"/>
          </a:p>
          <a:p>
            <a:pPr marL="285750" indent="-285750">
              <a:buClr>
                <a:schemeClr val="tx1"/>
              </a:buClr>
              <a:buFont typeface="Wingdings" panose="05000000000000000000" pitchFamily="2" charset="2"/>
              <a:buChar char="ü"/>
            </a:pPr>
            <a:r>
              <a:rPr lang="en-US" sz="2800" b="1" dirty="0" smtClean="0"/>
              <a:t>Every student enters their preferences </a:t>
            </a:r>
            <a:r>
              <a:rPr lang="en-US" sz="2800" b="1" dirty="0"/>
              <a:t>for </a:t>
            </a:r>
            <a:r>
              <a:rPr lang="en-US" sz="2800" b="1" dirty="0" smtClean="0"/>
              <a:t>courses/months in E*Value. </a:t>
            </a:r>
            <a:r>
              <a:rPr lang="en-US" sz="2800" b="1" dirty="0"/>
              <a:t>Preferences with the most importance are entered first in the fields at the top of the </a:t>
            </a:r>
            <a:r>
              <a:rPr lang="en-US" sz="2800" b="1" dirty="0" smtClean="0"/>
              <a:t>screen </a:t>
            </a:r>
          </a:p>
          <a:p>
            <a:pPr marL="285750" indent="-285750">
              <a:buClr>
                <a:schemeClr val="tx1"/>
              </a:buClr>
              <a:buFont typeface="Wingdings" panose="05000000000000000000" pitchFamily="2" charset="2"/>
              <a:buChar char="ü"/>
            </a:pPr>
            <a:endParaRPr lang="en-US" sz="1000" b="1" dirty="0" smtClean="0"/>
          </a:p>
          <a:p>
            <a:pPr marL="285750" indent="-285750">
              <a:buClr>
                <a:schemeClr val="tx1"/>
              </a:buClr>
              <a:buFont typeface="Wingdings" panose="05000000000000000000" pitchFamily="2" charset="2"/>
              <a:buChar char="ü"/>
            </a:pPr>
            <a:r>
              <a:rPr lang="en-US" sz="2800" b="1" dirty="0" smtClean="0"/>
              <a:t>The system optimizes/processes all of the requests and generates a schedule for each student</a:t>
            </a:r>
          </a:p>
          <a:p>
            <a:pPr marL="285750" indent="-285750">
              <a:buClr>
                <a:schemeClr val="tx1"/>
              </a:buClr>
              <a:buFont typeface="Wingdings" panose="05000000000000000000" pitchFamily="2" charset="2"/>
              <a:buChar char="ü"/>
            </a:pPr>
            <a:endParaRPr lang="en-US" sz="1000" b="1" dirty="0" smtClean="0"/>
          </a:p>
          <a:p>
            <a:pPr marL="285750" indent="-285750">
              <a:buClr>
                <a:schemeClr val="tx1"/>
              </a:buClr>
              <a:buFont typeface="Wingdings" panose="05000000000000000000" pitchFamily="2" charset="2"/>
              <a:buChar char="ü"/>
            </a:pPr>
            <a:endParaRPr lang="en-US" sz="2800" b="1" dirty="0"/>
          </a:p>
          <a:p>
            <a:pPr marL="285750" indent="-285750">
              <a:buFont typeface="Wingdings" panose="05000000000000000000" pitchFamily="2" charset="2"/>
              <a:buChar char="ü"/>
              <a:defRPr/>
            </a:pPr>
            <a:endParaRPr lang="en-US" sz="28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a:xfrm>
            <a:off x="1571" y="685800"/>
            <a:ext cx="1524000" cy="5867400"/>
          </a:xfrm>
          <a:extLst/>
        </p:spPr>
        <p:txBody>
          <a:bodyPr/>
          <a:lstStyle/>
          <a:p>
            <a:pPr eaLnBrk="1" hangingPunct="1">
              <a:defRPr/>
            </a:pPr>
            <a:r>
              <a:rPr lang="en-US" altLang="en-US" sz="4800" i="1" dirty="0" smtClean="0">
                <a:solidFill>
                  <a:schemeClr val="tx1"/>
                </a:solidFill>
              </a:rPr>
              <a:t>How to Enter Your Schedule</a:t>
            </a:r>
          </a:p>
        </p:txBody>
      </p:sp>
      <p:sp>
        <p:nvSpPr>
          <p:cNvPr id="16387" name="Rectangle 3"/>
          <p:cNvSpPr>
            <a:spLocks noGrp="1" noChangeArrowheads="1"/>
          </p:cNvSpPr>
          <p:nvPr>
            <p:ph type="body" sz="half" idx="2"/>
          </p:nvPr>
        </p:nvSpPr>
        <p:spPr>
          <a:xfrm>
            <a:off x="1525571" y="762000"/>
            <a:ext cx="7466029" cy="5943600"/>
          </a:xfrm>
        </p:spPr>
        <p:txBody>
          <a:bodyPr/>
          <a:lstStyle/>
          <a:p>
            <a:pPr marL="285750" indent="-285750">
              <a:buClr>
                <a:schemeClr val="tx1"/>
              </a:buClr>
              <a:buFont typeface="Wingdings" panose="05000000000000000000" pitchFamily="2" charset="2"/>
              <a:buChar char="ü"/>
            </a:pPr>
            <a:r>
              <a:rPr lang="en-US" sz="2600" b="1" dirty="0" smtClean="0"/>
              <a:t>Log into E*Value and select the “Year 4 Program”. Click on “Schedules”, then “Preferences”, then “Scheduling Preferences”</a:t>
            </a:r>
          </a:p>
          <a:p>
            <a:pPr marL="285750" indent="-285750">
              <a:buClr>
                <a:schemeClr val="tx1"/>
              </a:buClr>
              <a:buFont typeface="Wingdings" panose="05000000000000000000" pitchFamily="2" charset="2"/>
              <a:buChar char="ü"/>
            </a:pPr>
            <a:endParaRPr lang="en-US" sz="1000" b="1" dirty="0" smtClean="0"/>
          </a:p>
          <a:p>
            <a:pPr marL="285750" indent="-285750">
              <a:buClr>
                <a:schemeClr val="tx1"/>
              </a:buClr>
              <a:buFont typeface="Wingdings" panose="05000000000000000000" pitchFamily="2" charset="2"/>
              <a:buChar char="ü"/>
            </a:pPr>
            <a:r>
              <a:rPr lang="en-US" sz="2600" b="1" dirty="0" smtClean="0"/>
              <a:t>There will be a link at the bottom of the page which lists all courses available for next year</a:t>
            </a:r>
          </a:p>
          <a:p>
            <a:pPr marL="285750" indent="-285750">
              <a:buClr>
                <a:schemeClr val="tx1"/>
              </a:buClr>
              <a:buFont typeface="Wingdings" panose="05000000000000000000" pitchFamily="2" charset="2"/>
              <a:buChar char="ü"/>
            </a:pPr>
            <a:endParaRPr lang="en-US" sz="1000" b="1" dirty="0" smtClean="0"/>
          </a:p>
          <a:p>
            <a:pPr marL="285750" indent="-285750">
              <a:buClr>
                <a:schemeClr val="tx1"/>
              </a:buClr>
              <a:buFont typeface="Wingdings" panose="05000000000000000000" pitchFamily="2" charset="2"/>
              <a:buChar char="ü"/>
            </a:pPr>
            <a:r>
              <a:rPr lang="en-US" sz="2600" b="1" dirty="0" smtClean="0"/>
              <a:t>When ready to enter your preferences, click “Next” to enter the preference screens</a:t>
            </a:r>
          </a:p>
          <a:p>
            <a:pPr marL="285750" indent="-285750">
              <a:buClr>
                <a:schemeClr val="tx1"/>
              </a:buClr>
              <a:buFont typeface="Wingdings" panose="05000000000000000000" pitchFamily="2" charset="2"/>
              <a:buChar char="ü"/>
            </a:pPr>
            <a:endParaRPr lang="en-US" sz="1000" b="1" dirty="0" smtClean="0"/>
          </a:p>
          <a:p>
            <a:pPr marL="285750" indent="-285750">
              <a:buClr>
                <a:schemeClr val="tx1"/>
              </a:buClr>
              <a:buFont typeface="Wingdings" panose="05000000000000000000" pitchFamily="2" charset="2"/>
              <a:buChar char="ü"/>
            </a:pPr>
            <a:r>
              <a:rPr lang="en-US" sz="2600" b="1" dirty="0" smtClean="0"/>
              <a:t>You will then choose courses you would like to preference and a time frame preference for each row</a:t>
            </a:r>
          </a:p>
          <a:p>
            <a:pPr marL="285750" indent="-285750">
              <a:buClr>
                <a:schemeClr val="tx1"/>
              </a:buClr>
              <a:buFont typeface="Wingdings" panose="05000000000000000000" pitchFamily="2" charset="2"/>
              <a:buChar char="ü"/>
            </a:pPr>
            <a:r>
              <a:rPr lang="en-US" sz="2600" b="1" dirty="0" smtClean="0"/>
              <a:t>Most of you will begin scheduling your courses for July – if not completing your M3 year until July, you will schedule courses beginning in August</a:t>
            </a:r>
          </a:p>
          <a:p>
            <a:pPr marL="285750" indent="-285750">
              <a:buClr>
                <a:schemeClr val="tx1"/>
              </a:buClr>
              <a:buFont typeface="Wingdings" panose="05000000000000000000" pitchFamily="2" charset="2"/>
              <a:buChar char="ü"/>
            </a:pPr>
            <a:endParaRPr lang="en-US" sz="1000" b="1" i="1" dirty="0" smtClean="0"/>
          </a:p>
          <a:p>
            <a:pPr marL="285750" indent="-285750">
              <a:buClr>
                <a:schemeClr val="tx1"/>
              </a:buClr>
              <a:buFont typeface="Wingdings" panose="05000000000000000000" pitchFamily="2" charset="2"/>
              <a:buChar char="ü"/>
            </a:pPr>
            <a:endParaRPr lang="en-US" sz="1000" b="1" dirty="0"/>
          </a:p>
          <a:p>
            <a:pPr marL="285750" indent="-285750">
              <a:buClr>
                <a:schemeClr val="tx1"/>
              </a:buClr>
              <a:buFont typeface="Wingdings" panose="05000000000000000000" pitchFamily="2" charset="2"/>
              <a:buChar char="ü"/>
            </a:pPr>
            <a:endParaRPr lang="en-US" sz="2800" b="1" dirty="0" smtClean="0"/>
          </a:p>
          <a:p>
            <a:pPr marL="285750" indent="-285750">
              <a:buFont typeface="Wingdings" panose="05000000000000000000" pitchFamily="2" charset="2"/>
              <a:buChar char="ü"/>
              <a:defRPr/>
            </a:pPr>
            <a:endParaRPr lang="en-US" sz="2800" b="1" dirty="0"/>
          </a:p>
        </p:txBody>
      </p:sp>
    </p:spTree>
    <p:extLst>
      <p:ext uri="{BB962C8B-B14F-4D97-AF65-F5344CB8AC3E}">
        <p14:creationId xmlns:p14="http://schemas.microsoft.com/office/powerpoint/2010/main" val="5438776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a:xfrm>
            <a:off x="152400" y="685800"/>
            <a:ext cx="1066800" cy="5867400"/>
          </a:xfrm>
          <a:extLst/>
        </p:spPr>
        <p:txBody>
          <a:bodyPr/>
          <a:lstStyle/>
          <a:p>
            <a:pPr eaLnBrk="1" hangingPunct="1">
              <a:defRPr/>
            </a:pPr>
            <a:r>
              <a:rPr lang="en-US" altLang="en-US" sz="4800" i="1" dirty="0" smtClean="0">
                <a:solidFill>
                  <a:schemeClr val="tx1"/>
                </a:solidFill>
              </a:rPr>
              <a:t>Things to Remember</a:t>
            </a:r>
          </a:p>
        </p:txBody>
      </p:sp>
      <p:sp>
        <p:nvSpPr>
          <p:cNvPr id="16387" name="Rectangle 3"/>
          <p:cNvSpPr>
            <a:spLocks noGrp="1" noChangeArrowheads="1"/>
          </p:cNvSpPr>
          <p:nvPr>
            <p:ph type="body" sz="half" idx="2"/>
          </p:nvPr>
        </p:nvSpPr>
        <p:spPr>
          <a:xfrm>
            <a:off x="1219200" y="762000"/>
            <a:ext cx="7620000" cy="5410200"/>
          </a:xfrm>
        </p:spPr>
        <p:txBody>
          <a:bodyPr/>
          <a:lstStyle/>
          <a:p>
            <a:pPr marL="285750" lvl="0" indent="-285750">
              <a:buClr>
                <a:srgbClr val="FFFFFF"/>
              </a:buClr>
              <a:buFont typeface="Wingdings" panose="05000000000000000000" pitchFamily="2" charset="2"/>
              <a:buChar char="ü"/>
            </a:pPr>
            <a:r>
              <a:rPr lang="en-US" sz="2600" b="1" i="1" dirty="0">
                <a:solidFill>
                  <a:srgbClr val="FFFFFF"/>
                </a:solidFill>
              </a:rPr>
              <a:t>At the end of each row, you will see a “Preference Count”, which shows how many unique options are </a:t>
            </a:r>
            <a:r>
              <a:rPr lang="en-US" sz="2600" b="1" i="1" dirty="0" smtClean="0">
                <a:solidFill>
                  <a:srgbClr val="FFFFFF"/>
                </a:solidFill>
              </a:rPr>
              <a:t>related to your choice. This gives you an idea of how easy or difficult it might be to be scheduled in this course during your preferred month</a:t>
            </a:r>
          </a:p>
          <a:p>
            <a:pPr marL="285750" lvl="0" indent="-285750">
              <a:buClr>
                <a:srgbClr val="FFFFFF"/>
              </a:buClr>
              <a:buFont typeface="Wingdings" panose="05000000000000000000" pitchFamily="2" charset="2"/>
              <a:buChar char="ü"/>
            </a:pPr>
            <a:endParaRPr lang="en-US" sz="1000" b="1" i="1" dirty="0" smtClean="0">
              <a:solidFill>
                <a:srgbClr val="FFFFFF"/>
              </a:solidFill>
            </a:endParaRPr>
          </a:p>
          <a:p>
            <a:pPr marL="285750" lvl="0" indent="-285750">
              <a:buClr>
                <a:srgbClr val="FFFFFF"/>
              </a:buClr>
              <a:buFont typeface="Wingdings" panose="05000000000000000000" pitchFamily="2" charset="2"/>
              <a:buChar char="ü"/>
            </a:pPr>
            <a:r>
              <a:rPr lang="en-US" sz="2600" b="1" i="1" dirty="0" smtClean="0">
                <a:solidFill>
                  <a:srgbClr val="FFFFFF"/>
                </a:solidFill>
              </a:rPr>
              <a:t>It’s helpful to preference</a:t>
            </a:r>
            <a:r>
              <a:rPr lang="en-US" sz="2600" b="1" i="1" dirty="0">
                <a:solidFill>
                  <a:srgbClr val="FFFFFF"/>
                </a:solidFill>
              </a:rPr>
              <a:t>, in the spring, courses not in your preferred specialty – this allows students pursuing those specialties </a:t>
            </a:r>
            <a:r>
              <a:rPr lang="en-US" sz="2600" b="1" i="1" dirty="0" smtClean="0">
                <a:solidFill>
                  <a:srgbClr val="FFFFFF"/>
                </a:solidFill>
              </a:rPr>
              <a:t>the opportunity to </a:t>
            </a:r>
            <a:r>
              <a:rPr lang="en-US" sz="2600" b="1" i="1" dirty="0">
                <a:solidFill>
                  <a:srgbClr val="FFFFFF"/>
                </a:solidFill>
              </a:rPr>
              <a:t>take those courses in the fall </a:t>
            </a:r>
            <a:r>
              <a:rPr lang="en-US" sz="2600" b="1" i="1" dirty="0" smtClean="0">
                <a:solidFill>
                  <a:srgbClr val="FFFFFF"/>
                </a:solidFill>
              </a:rPr>
              <a:t>before/during interviews </a:t>
            </a:r>
            <a:endParaRPr lang="en-US" sz="2600" b="1" i="1" dirty="0">
              <a:solidFill>
                <a:srgbClr val="FFFFFF"/>
              </a:solidFill>
            </a:endParaRPr>
          </a:p>
          <a:p>
            <a:pPr marL="285750" indent="-285750">
              <a:buClr>
                <a:schemeClr val="tx1"/>
              </a:buClr>
              <a:buFont typeface="Wingdings" panose="05000000000000000000" pitchFamily="2" charset="2"/>
              <a:buChar char="ü"/>
            </a:pPr>
            <a:endParaRPr lang="en-US" sz="1000" b="1" i="1" dirty="0"/>
          </a:p>
          <a:p>
            <a:pPr marL="285750" lvl="0" indent="-285750">
              <a:buClr>
                <a:srgbClr val="FFFFFF"/>
              </a:buClr>
              <a:buFont typeface="Wingdings" panose="05000000000000000000" pitchFamily="2" charset="2"/>
              <a:buChar char="ü"/>
            </a:pPr>
            <a:r>
              <a:rPr lang="en-US" sz="2600" b="1" i="1" dirty="0" smtClean="0">
                <a:solidFill>
                  <a:srgbClr val="FFFFFF"/>
                </a:solidFill>
              </a:rPr>
              <a:t>Your chances of getting a particular course/elective will be impacted by the number of other students who are also trying to take courses in the same specialty</a:t>
            </a:r>
          </a:p>
          <a:p>
            <a:pPr marL="285750" lvl="0" indent="-285750">
              <a:buClr>
                <a:srgbClr val="FFFFFF"/>
              </a:buClr>
              <a:buFont typeface="Wingdings" panose="05000000000000000000" pitchFamily="2" charset="2"/>
              <a:buChar char="ü"/>
            </a:pPr>
            <a:endParaRPr lang="en-US" sz="1000" b="1" i="1" dirty="0" smtClean="0">
              <a:solidFill>
                <a:srgbClr val="FFFFFF"/>
              </a:solidFill>
            </a:endParaRPr>
          </a:p>
          <a:p>
            <a:pPr marL="285750" indent="-285750">
              <a:buClr>
                <a:schemeClr val="tx1"/>
              </a:buClr>
              <a:buFont typeface="Wingdings" panose="05000000000000000000" pitchFamily="2" charset="2"/>
              <a:buChar char="ü"/>
            </a:pPr>
            <a:endParaRPr lang="en-US" sz="1000" b="1" dirty="0"/>
          </a:p>
          <a:p>
            <a:pPr marL="285750" indent="-285750">
              <a:buClr>
                <a:schemeClr val="tx1"/>
              </a:buClr>
              <a:buFont typeface="Wingdings" panose="05000000000000000000" pitchFamily="2" charset="2"/>
              <a:buChar char="ü"/>
            </a:pPr>
            <a:endParaRPr lang="en-US" sz="2800" b="1" dirty="0" smtClean="0"/>
          </a:p>
          <a:p>
            <a:pPr marL="285750" indent="-285750">
              <a:buFont typeface="Wingdings" panose="05000000000000000000" pitchFamily="2" charset="2"/>
              <a:buChar char="ü"/>
              <a:defRPr/>
            </a:pPr>
            <a:endParaRPr lang="en-US" sz="2800" b="1" dirty="0"/>
          </a:p>
        </p:txBody>
      </p:sp>
    </p:spTree>
    <p:extLst>
      <p:ext uri="{BB962C8B-B14F-4D97-AF65-F5344CB8AC3E}">
        <p14:creationId xmlns:p14="http://schemas.microsoft.com/office/powerpoint/2010/main" val="22706181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a:xfrm>
            <a:off x="152400" y="685800"/>
            <a:ext cx="1524000" cy="5867400"/>
          </a:xfrm>
          <a:extLst/>
        </p:spPr>
        <p:txBody>
          <a:bodyPr/>
          <a:lstStyle/>
          <a:p>
            <a:pPr eaLnBrk="1" hangingPunct="1">
              <a:defRPr/>
            </a:pPr>
            <a:r>
              <a:rPr lang="en-US" altLang="en-US" sz="4800" i="1" dirty="0" smtClean="0">
                <a:solidFill>
                  <a:schemeClr val="tx1"/>
                </a:solidFill>
              </a:rPr>
              <a:t>Tips for Creating Your Schedule</a:t>
            </a:r>
          </a:p>
        </p:txBody>
      </p:sp>
      <p:sp>
        <p:nvSpPr>
          <p:cNvPr id="16387" name="Rectangle 3"/>
          <p:cNvSpPr>
            <a:spLocks noGrp="1" noChangeArrowheads="1"/>
          </p:cNvSpPr>
          <p:nvPr>
            <p:ph type="body" sz="half" idx="2"/>
          </p:nvPr>
        </p:nvSpPr>
        <p:spPr>
          <a:xfrm>
            <a:off x="1828800" y="685800"/>
            <a:ext cx="7010400" cy="5867400"/>
          </a:xfrm>
        </p:spPr>
        <p:txBody>
          <a:bodyPr/>
          <a:lstStyle/>
          <a:p>
            <a:pPr marL="285750" indent="-285750">
              <a:buClr>
                <a:schemeClr val="tx1"/>
              </a:buClr>
              <a:buFont typeface="Wingdings" panose="05000000000000000000" pitchFamily="2" charset="2"/>
              <a:buChar char="ü"/>
            </a:pPr>
            <a:r>
              <a:rPr lang="en-US" sz="2800" b="1" i="1" dirty="0" smtClean="0"/>
              <a:t>Number </a:t>
            </a:r>
            <a:r>
              <a:rPr lang="en-US" sz="2800" b="1" i="1" dirty="0"/>
              <a:t>of Preferences – </a:t>
            </a:r>
            <a:r>
              <a:rPr lang="en-US" sz="2800" b="1" dirty="0"/>
              <a:t>it is usually a good practice to provide the optimizer with enough options so that alternatives can be </a:t>
            </a:r>
            <a:r>
              <a:rPr lang="en-US" sz="2800" b="1" dirty="0" smtClean="0"/>
              <a:t>found</a:t>
            </a:r>
          </a:p>
          <a:p>
            <a:pPr marL="285750" indent="-285750">
              <a:buClr>
                <a:schemeClr val="tx1"/>
              </a:buClr>
              <a:buFont typeface="Wingdings" panose="05000000000000000000" pitchFamily="2" charset="2"/>
              <a:buChar char="ü"/>
            </a:pPr>
            <a:endParaRPr lang="en-US" sz="1000" b="1" i="1" dirty="0"/>
          </a:p>
          <a:p>
            <a:pPr marL="285750" indent="-285750">
              <a:buClr>
                <a:schemeClr val="tx1"/>
              </a:buClr>
              <a:buFont typeface="Wingdings" panose="05000000000000000000" pitchFamily="2" charset="2"/>
              <a:buChar char="ü"/>
            </a:pPr>
            <a:r>
              <a:rPr lang="en-US" sz="2800" b="1" i="1" dirty="0" smtClean="0"/>
              <a:t>Specific vs. Vague Preferences </a:t>
            </a:r>
            <a:r>
              <a:rPr lang="en-US" sz="2800" b="1" dirty="0" smtClean="0"/>
              <a:t>- it </a:t>
            </a:r>
            <a:r>
              <a:rPr lang="en-US" sz="2800" b="1" dirty="0"/>
              <a:t>is usually a good practice to be specific with the first few preferences and less specific with </a:t>
            </a:r>
            <a:r>
              <a:rPr lang="en-US" sz="2800" b="1" dirty="0" smtClean="0"/>
              <a:t>further </a:t>
            </a:r>
            <a:r>
              <a:rPr lang="en-US" sz="2800" b="1" dirty="0"/>
              <a:t>down the </a:t>
            </a:r>
            <a:r>
              <a:rPr lang="en-US" sz="2800" b="1" dirty="0" smtClean="0"/>
              <a:t>list</a:t>
            </a:r>
          </a:p>
          <a:p>
            <a:pPr marL="285750" indent="-285750">
              <a:buClr>
                <a:schemeClr val="tx1"/>
              </a:buClr>
              <a:buFont typeface="Wingdings" panose="05000000000000000000" pitchFamily="2" charset="2"/>
              <a:buChar char="ü"/>
            </a:pPr>
            <a:endParaRPr lang="en-US" sz="1000" b="1" dirty="0"/>
          </a:p>
          <a:p>
            <a:pPr marL="285750" indent="-285750">
              <a:buClr>
                <a:schemeClr val="tx1"/>
              </a:buClr>
              <a:buFont typeface="Wingdings" panose="05000000000000000000" pitchFamily="2" charset="2"/>
              <a:buChar char="ü"/>
            </a:pPr>
            <a:r>
              <a:rPr lang="en-US" sz="2800" b="1" i="1" dirty="0" smtClean="0"/>
              <a:t>Comments</a:t>
            </a:r>
            <a:r>
              <a:rPr lang="en-US" sz="2800" b="1" dirty="0" smtClean="0"/>
              <a:t> – you can input your preference requests or any special circumstances that may affect your schedule. These choices are not guaranteed but will be taken into consideration when creating your schedule</a:t>
            </a:r>
          </a:p>
          <a:p>
            <a:pPr marL="285750" indent="-285750">
              <a:buClr>
                <a:schemeClr val="tx1"/>
              </a:buClr>
              <a:buFont typeface="Wingdings" panose="05000000000000000000" pitchFamily="2" charset="2"/>
              <a:buChar char="ü"/>
            </a:pPr>
            <a:endParaRPr lang="en-US" sz="1000" b="1" dirty="0"/>
          </a:p>
          <a:p>
            <a:pPr marL="285750" indent="-285750">
              <a:buClr>
                <a:schemeClr val="tx1"/>
              </a:buClr>
              <a:buFont typeface="Wingdings" panose="05000000000000000000" pitchFamily="2" charset="2"/>
              <a:buChar char="ü"/>
            </a:pPr>
            <a:endParaRPr lang="en-US" sz="2800" b="1" dirty="0" smtClean="0"/>
          </a:p>
          <a:p>
            <a:pPr marL="285750" indent="-285750">
              <a:buFont typeface="Wingdings" panose="05000000000000000000" pitchFamily="2" charset="2"/>
              <a:buChar char="ü"/>
              <a:defRPr/>
            </a:pPr>
            <a:endParaRPr lang="en-US" sz="2800" b="1" dirty="0"/>
          </a:p>
        </p:txBody>
      </p:sp>
    </p:spTree>
    <p:extLst>
      <p:ext uri="{BB962C8B-B14F-4D97-AF65-F5344CB8AC3E}">
        <p14:creationId xmlns:p14="http://schemas.microsoft.com/office/powerpoint/2010/main" val="38057939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a:xfrm>
            <a:off x="15240" y="685800"/>
            <a:ext cx="1524000" cy="5867400"/>
          </a:xfrm>
          <a:extLst/>
        </p:spPr>
        <p:txBody>
          <a:bodyPr/>
          <a:lstStyle/>
          <a:p>
            <a:pPr eaLnBrk="1" hangingPunct="1">
              <a:defRPr/>
            </a:pPr>
            <a:r>
              <a:rPr lang="en-US" altLang="en-US" sz="4800" i="1" dirty="0" smtClean="0">
                <a:solidFill>
                  <a:schemeClr val="tx1"/>
                </a:solidFill>
              </a:rPr>
              <a:t>Changing Your M4 Schedule</a:t>
            </a:r>
          </a:p>
        </p:txBody>
      </p:sp>
      <p:sp>
        <p:nvSpPr>
          <p:cNvPr id="16387" name="Rectangle 3"/>
          <p:cNvSpPr>
            <a:spLocks noGrp="1" noChangeArrowheads="1"/>
          </p:cNvSpPr>
          <p:nvPr>
            <p:ph type="body" sz="half" idx="2"/>
          </p:nvPr>
        </p:nvSpPr>
        <p:spPr>
          <a:xfrm>
            <a:off x="1676400" y="663018"/>
            <a:ext cx="7376160" cy="6042581"/>
          </a:xfrm>
        </p:spPr>
        <p:txBody>
          <a:bodyPr/>
          <a:lstStyle/>
          <a:p>
            <a:pPr marL="285750" indent="-285750">
              <a:buClr>
                <a:schemeClr val="tx1"/>
              </a:buClr>
              <a:buFont typeface="Wingdings" panose="05000000000000000000" pitchFamily="2" charset="2"/>
              <a:buChar char="ü"/>
            </a:pPr>
            <a:r>
              <a:rPr lang="en-US" sz="2600" b="1" dirty="0" smtClean="0"/>
              <a:t>After the schedules are created in E*Value, they will be uploaded in SAP</a:t>
            </a:r>
          </a:p>
          <a:p>
            <a:pPr marL="285750" indent="-285750">
              <a:buClr>
                <a:schemeClr val="tx1"/>
              </a:buClr>
              <a:buFont typeface="Wingdings" panose="05000000000000000000" pitchFamily="2" charset="2"/>
              <a:buChar char="ü"/>
            </a:pPr>
            <a:endParaRPr lang="en-US" sz="1000" b="1" dirty="0" smtClean="0"/>
          </a:p>
          <a:p>
            <a:pPr marL="285750" indent="-285750">
              <a:buClr>
                <a:schemeClr val="tx1"/>
              </a:buClr>
              <a:buFont typeface="Wingdings" panose="05000000000000000000" pitchFamily="2" charset="2"/>
              <a:buChar char="ü"/>
            </a:pPr>
            <a:r>
              <a:rPr lang="en-US" sz="2600" b="1" dirty="0" smtClean="0"/>
              <a:t>You may make changes once you’re notified that your schedule is uploaded in SAP</a:t>
            </a:r>
          </a:p>
          <a:p>
            <a:pPr marL="285750" indent="-285750">
              <a:buClr>
                <a:schemeClr val="tx1"/>
              </a:buClr>
              <a:buFont typeface="Wingdings" panose="05000000000000000000" pitchFamily="2" charset="2"/>
              <a:buChar char="ü"/>
            </a:pPr>
            <a:endParaRPr lang="en-US" sz="1000" b="1" dirty="0" smtClean="0"/>
          </a:p>
          <a:p>
            <a:pPr marL="285750" indent="-285750">
              <a:buClr>
                <a:schemeClr val="tx1"/>
              </a:buClr>
              <a:buFont typeface="Wingdings" panose="05000000000000000000" pitchFamily="2" charset="2"/>
              <a:buChar char="ü"/>
            </a:pPr>
            <a:r>
              <a:rPr lang="en-US" sz="2600" b="1" dirty="0" smtClean="0"/>
              <a:t>When changing your schedule in SAP, you will receive an error message (in the summer or fall terms) or a warning (in spring term) if you have:</a:t>
            </a:r>
          </a:p>
          <a:p>
            <a:pPr marL="457200" lvl="0" indent="-457200">
              <a:buClr>
                <a:schemeClr val="tx1"/>
              </a:buClr>
              <a:buFont typeface="Wingdings" panose="05000000000000000000" pitchFamily="2" charset="2"/>
              <a:buChar char="ü"/>
            </a:pPr>
            <a:endParaRPr lang="en-US" sz="1000" b="1" dirty="0"/>
          </a:p>
          <a:p>
            <a:pPr marL="411480" lvl="1" indent="0">
              <a:spcBef>
                <a:spcPts val="0"/>
              </a:spcBef>
              <a:buClr>
                <a:schemeClr val="tx1"/>
              </a:buClr>
            </a:pPr>
            <a:r>
              <a:rPr lang="en-US" sz="2400" b="1" dirty="0">
                <a:solidFill>
                  <a:schemeClr val="tx1"/>
                </a:solidFill>
              </a:rPr>
              <a:t>   Over 9 rotations     No </a:t>
            </a:r>
            <a:r>
              <a:rPr lang="en-US" sz="2400" b="1" dirty="0" smtClean="0">
                <a:solidFill>
                  <a:schemeClr val="tx1"/>
                </a:solidFill>
              </a:rPr>
              <a:t>MED 670, </a:t>
            </a:r>
            <a:r>
              <a:rPr lang="en-US" sz="2400" b="1" dirty="0" err="1" smtClean="0">
                <a:solidFill>
                  <a:schemeClr val="tx1"/>
                </a:solidFill>
              </a:rPr>
              <a:t>Bootcamp</a:t>
            </a:r>
            <a:endParaRPr lang="en-US" sz="2400" b="1" dirty="0" smtClean="0">
              <a:solidFill>
                <a:schemeClr val="tx1"/>
              </a:solidFill>
            </a:endParaRPr>
          </a:p>
          <a:p>
            <a:pPr marL="411480" lvl="1" indent="0">
              <a:spcBef>
                <a:spcPts val="0"/>
              </a:spcBef>
              <a:buClr>
                <a:schemeClr val="tx1"/>
              </a:buClr>
            </a:pPr>
            <a:r>
              <a:rPr lang="en-US" sz="2400" b="1" dirty="0" smtClean="0">
                <a:solidFill>
                  <a:schemeClr val="tx1"/>
                </a:solidFill>
              </a:rPr>
              <a:t>   Under </a:t>
            </a:r>
            <a:r>
              <a:rPr lang="en-US" sz="2400" b="1" dirty="0">
                <a:solidFill>
                  <a:schemeClr val="tx1"/>
                </a:solidFill>
              </a:rPr>
              <a:t>8 rotations   Missing core </a:t>
            </a:r>
            <a:r>
              <a:rPr lang="en-US" sz="2400" b="1" dirty="0" smtClean="0">
                <a:solidFill>
                  <a:schemeClr val="tx1"/>
                </a:solidFill>
              </a:rPr>
              <a:t>blocks</a:t>
            </a:r>
          </a:p>
          <a:p>
            <a:pPr marL="411480" lvl="1" indent="0">
              <a:buClr>
                <a:schemeClr val="tx1"/>
              </a:buClr>
            </a:pPr>
            <a:endParaRPr lang="en-US" sz="1000" b="1" dirty="0"/>
          </a:p>
          <a:p>
            <a:pPr marL="282575" lvl="0" indent="-282575">
              <a:buClr>
                <a:schemeClr val="tx1"/>
              </a:buClr>
              <a:buFont typeface="Wingdings" panose="05000000000000000000" pitchFamily="2" charset="2"/>
              <a:buChar char="ü"/>
            </a:pPr>
            <a:r>
              <a:rPr lang="en-US" sz="2600" b="1" dirty="0"/>
              <a:t>Will </a:t>
            </a:r>
            <a:r>
              <a:rPr lang="en-US" sz="2600" b="1" dirty="0" smtClean="0"/>
              <a:t>receive an error </a:t>
            </a:r>
            <a:r>
              <a:rPr lang="en-US" sz="2600" b="1" dirty="0"/>
              <a:t>message </a:t>
            </a:r>
            <a:r>
              <a:rPr lang="en-US" sz="2600" b="1" dirty="0" smtClean="0"/>
              <a:t>in any term if you </a:t>
            </a:r>
            <a:r>
              <a:rPr lang="en-US" sz="2600" b="1" dirty="0"/>
              <a:t>attempt to …</a:t>
            </a:r>
          </a:p>
          <a:p>
            <a:pPr marL="457200" lvl="0" indent="-457200">
              <a:buClr>
                <a:schemeClr val="tx1"/>
              </a:buClr>
              <a:buFont typeface="Wingdings" panose="05000000000000000000" pitchFamily="2" charset="2"/>
              <a:buChar char="ü"/>
            </a:pPr>
            <a:endParaRPr lang="en-US" sz="1000" b="1" dirty="0"/>
          </a:p>
          <a:p>
            <a:pPr marL="411162" lvl="1" indent="0">
              <a:spcBef>
                <a:spcPts val="0"/>
              </a:spcBef>
              <a:buClr>
                <a:schemeClr val="tx1"/>
              </a:buClr>
            </a:pPr>
            <a:r>
              <a:rPr lang="en-US" sz="2600" b="1" dirty="0"/>
              <a:t>    </a:t>
            </a:r>
            <a:r>
              <a:rPr lang="en-US" sz="2600" b="1" dirty="0">
                <a:solidFill>
                  <a:schemeClr val="tx1"/>
                </a:solidFill>
              </a:rPr>
              <a:t>Add/drop within 30 days of rotation </a:t>
            </a:r>
          </a:p>
          <a:p>
            <a:pPr marL="411162" lvl="1" indent="0">
              <a:buClr>
                <a:schemeClr val="tx1"/>
              </a:buClr>
            </a:pPr>
            <a:r>
              <a:rPr lang="en-US" sz="2600" b="1" dirty="0">
                <a:solidFill>
                  <a:schemeClr val="tx1"/>
                </a:solidFill>
              </a:rPr>
              <a:t>    </a:t>
            </a:r>
          </a:p>
          <a:p>
            <a:pPr marL="342900" indent="-342900">
              <a:spcBef>
                <a:spcPct val="50000"/>
              </a:spcBef>
              <a:buClr>
                <a:schemeClr val="accent1"/>
              </a:buClr>
              <a:buFont typeface="Wingdings" pitchFamily="2" charset="2"/>
              <a:buChar char="Ø"/>
              <a:defRPr/>
            </a:pPr>
            <a:endParaRPr lang="en-US" dirty="0"/>
          </a:p>
          <a:p>
            <a:pPr marL="285750" indent="-285750">
              <a:buClr>
                <a:schemeClr val="tx1"/>
              </a:buClr>
              <a:buFont typeface="Wingdings" panose="05000000000000000000" pitchFamily="2" charset="2"/>
              <a:buChar char="ü"/>
            </a:pPr>
            <a:endParaRPr lang="en-US" sz="2800" b="1" dirty="0" smtClean="0"/>
          </a:p>
          <a:p>
            <a:pPr marL="285750" indent="-285750">
              <a:buClr>
                <a:schemeClr val="tx1"/>
              </a:buClr>
              <a:buFont typeface="Wingdings" panose="05000000000000000000" pitchFamily="2" charset="2"/>
              <a:buChar char="ü"/>
            </a:pPr>
            <a:endParaRPr lang="en-US" sz="2800" b="1" dirty="0"/>
          </a:p>
          <a:p>
            <a:pPr marL="285750" indent="-285750">
              <a:buFont typeface="Wingdings" panose="05000000000000000000" pitchFamily="2" charset="2"/>
              <a:buChar char="ü"/>
              <a:defRPr/>
            </a:pPr>
            <a:endParaRPr lang="en-US" sz="2800" b="1" dirty="0"/>
          </a:p>
        </p:txBody>
      </p:sp>
    </p:spTree>
    <p:extLst>
      <p:ext uri="{BB962C8B-B14F-4D97-AF65-F5344CB8AC3E}">
        <p14:creationId xmlns:p14="http://schemas.microsoft.com/office/powerpoint/2010/main" val="40810065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a:xfrm>
            <a:off x="0" y="685800"/>
            <a:ext cx="914400" cy="5867400"/>
          </a:xfrm>
          <a:extLst/>
        </p:spPr>
        <p:txBody>
          <a:bodyPr/>
          <a:lstStyle/>
          <a:p>
            <a:pPr eaLnBrk="1" hangingPunct="1">
              <a:defRPr/>
            </a:pPr>
            <a:r>
              <a:rPr lang="en-US" altLang="en-US" sz="4800" i="1" dirty="0" smtClean="0">
                <a:solidFill>
                  <a:schemeClr val="tx1"/>
                </a:solidFill>
              </a:rPr>
              <a:t>Final Reminders</a:t>
            </a:r>
          </a:p>
        </p:txBody>
      </p:sp>
      <p:sp>
        <p:nvSpPr>
          <p:cNvPr id="16387" name="Rectangle 3"/>
          <p:cNvSpPr>
            <a:spLocks noGrp="1" noChangeArrowheads="1"/>
          </p:cNvSpPr>
          <p:nvPr>
            <p:ph type="body" sz="half" idx="2"/>
          </p:nvPr>
        </p:nvSpPr>
        <p:spPr>
          <a:xfrm>
            <a:off x="926184" y="838200"/>
            <a:ext cx="7924800" cy="5715000"/>
          </a:xfrm>
        </p:spPr>
        <p:txBody>
          <a:bodyPr/>
          <a:lstStyle/>
          <a:p>
            <a:pPr marL="285750" indent="-285750">
              <a:buClr>
                <a:schemeClr val="tx1"/>
              </a:buClr>
              <a:buFont typeface="Wingdings" panose="05000000000000000000" pitchFamily="2" charset="2"/>
              <a:buChar char="ü"/>
            </a:pPr>
            <a:r>
              <a:rPr lang="en-US" sz="2600" b="1" dirty="0" smtClean="0"/>
              <a:t>An email will be sent in February to notify you when E*Value is open for optimization</a:t>
            </a:r>
          </a:p>
          <a:p>
            <a:pPr marL="285750" indent="-285750">
              <a:buClr>
                <a:schemeClr val="tx1"/>
              </a:buClr>
              <a:buFont typeface="Wingdings" panose="05000000000000000000" pitchFamily="2" charset="2"/>
              <a:buChar char="ü"/>
            </a:pPr>
            <a:endParaRPr lang="en-US" sz="1000" b="1" dirty="0"/>
          </a:p>
          <a:p>
            <a:pPr marL="285750" indent="-285750">
              <a:buClr>
                <a:schemeClr val="tx1"/>
              </a:buClr>
              <a:buFont typeface="Wingdings" panose="05000000000000000000" pitchFamily="2" charset="2"/>
              <a:buChar char="ü"/>
            </a:pPr>
            <a:r>
              <a:rPr lang="en-US" sz="2600" b="1" dirty="0" smtClean="0"/>
              <a:t>Once it opens, you will have two weeks to enter your preferences. If you don’t enter choices, E*Value will assign a schedule to you with what is leftover</a:t>
            </a:r>
          </a:p>
          <a:p>
            <a:pPr marL="285750" indent="-285750">
              <a:buClr>
                <a:schemeClr val="tx1"/>
              </a:buClr>
              <a:buFont typeface="Wingdings" panose="05000000000000000000" pitchFamily="2" charset="2"/>
              <a:buChar char="ü"/>
            </a:pPr>
            <a:endParaRPr lang="en-US" sz="1000" b="1" dirty="0" smtClean="0"/>
          </a:p>
          <a:p>
            <a:pPr marL="285750" indent="-285750">
              <a:buClr>
                <a:schemeClr val="tx1"/>
              </a:buClr>
              <a:buFont typeface="Wingdings" panose="05000000000000000000" pitchFamily="2" charset="2"/>
              <a:buChar char="ü"/>
            </a:pPr>
            <a:r>
              <a:rPr lang="en-US" sz="2600" b="1" dirty="0" smtClean="0"/>
              <a:t>Once the system optimizes/processes all of the requests and generates a schedule for each student, that </a:t>
            </a:r>
            <a:r>
              <a:rPr lang="en-US" sz="2600" b="1" dirty="0"/>
              <a:t>schedule </a:t>
            </a:r>
            <a:r>
              <a:rPr lang="en-US" sz="2600" b="1" dirty="0" smtClean="0"/>
              <a:t>will be available to view </a:t>
            </a:r>
            <a:r>
              <a:rPr lang="en-US" sz="2600" b="1" dirty="0"/>
              <a:t>in </a:t>
            </a:r>
            <a:r>
              <a:rPr lang="en-US" sz="2600" b="1" dirty="0" smtClean="0"/>
              <a:t>SAP</a:t>
            </a:r>
          </a:p>
          <a:p>
            <a:pPr marL="285750" indent="-285750">
              <a:buClr>
                <a:schemeClr val="tx1"/>
              </a:buClr>
              <a:buFont typeface="Wingdings" panose="05000000000000000000" pitchFamily="2" charset="2"/>
              <a:buChar char="ü"/>
            </a:pPr>
            <a:endParaRPr lang="en-US" sz="1000" b="1" dirty="0" smtClean="0"/>
          </a:p>
          <a:p>
            <a:pPr marL="285750" indent="-285750">
              <a:buClr>
                <a:schemeClr val="tx1"/>
              </a:buClr>
              <a:buFont typeface="Wingdings" panose="05000000000000000000" pitchFamily="2" charset="2"/>
              <a:buChar char="ü"/>
            </a:pPr>
            <a:r>
              <a:rPr lang="en-US" sz="2600" b="1" dirty="0" smtClean="0"/>
              <a:t>With the number of students versus available course openings per month, it’s possible your schedule won’t be exactly as you hoped. Don’t panic! We will do all we can to help you end your M4 year with what you need to graduate and match</a:t>
            </a:r>
          </a:p>
          <a:p>
            <a:pPr marL="285750" indent="-285750">
              <a:buClr>
                <a:schemeClr val="tx1"/>
              </a:buClr>
              <a:buFont typeface="Wingdings" panose="05000000000000000000" pitchFamily="2" charset="2"/>
              <a:buChar char="ü"/>
            </a:pPr>
            <a:endParaRPr lang="en-US" sz="2800" b="1" dirty="0" smtClean="0"/>
          </a:p>
          <a:p>
            <a:pPr marL="285750" indent="-285750">
              <a:buClr>
                <a:schemeClr val="tx1"/>
              </a:buClr>
              <a:buFont typeface="Wingdings" panose="05000000000000000000" pitchFamily="2" charset="2"/>
              <a:buChar char="ü"/>
            </a:pPr>
            <a:endParaRPr lang="en-US" sz="2800" b="1" dirty="0"/>
          </a:p>
          <a:p>
            <a:pPr marL="285750" indent="-285750">
              <a:buFont typeface="Wingdings" panose="05000000000000000000" pitchFamily="2" charset="2"/>
              <a:buChar char="ü"/>
              <a:defRPr/>
            </a:pPr>
            <a:endParaRPr lang="en-US" sz="2800" b="1" dirty="0"/>
          </a:p>
        </p:txBody>
      </p:sp>
    </p:spTree>
    <p:extLst>
      <p:ext uri="{BB962C8B-B14F-4D97-AF65-F5344CB8AC3E}">
        <p14:creationId xmlns:p14="http://schemas.microsoft.com/office/powerpoint/2010/main" val="3330296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71" y="685800"/>
            <a:ext cx="1524000" cy="5867400"/>
          </a:xfrm>
        </p:spPr>
        <p:txBody>
          <a:bodyPr/>
          <a:lstStyle/>
          <a:p>
            <a:r>
              <a:rPr lang="en-US" sz="4800" i="1" dirty="0" smtClean="0">
                <a:solidFill>
                  <a:schemeClr val="tx1"/>
                </a:solidFill>
              </a:rPr>
              <a:t>Overview of the</a:t>
            </a:r>
            <a:br>
              <a:rPr lang="en-US" sz="4800" i="1" dirty="0" smtClean="0">
                <a:solidFill>
                  <a:schemeClr val="tx1"/>
                </a:solidFill>
              </a:rPr>
            </a:br>
            <a:r>
              <a:rPr lang="en-US" sz="4800" i="1" dirty="0" smtClean="0">
                <a:solidFill>
                  <a:schemeClr val="tx1"/>
                </a:solidFill>
              </a:rPr>
              <a:t>M4 Year</a:t>
            </a:r>
            <a:endParaRPr lang="en-US" sz="4800" i="1" dirty="0">
              <a:solidFill>
                <a:schemeClr val="tx1"/>
              </a:solidFill>
            </a:endParaRPr>
          </a:p>
        </p:txBody>
      </p:sp>
      <p:sp>
        <p:nvSpPr>
          <p:cNvPr id="7" name="Text Placeholder 6"/>
          <p:cNvSpPr>
            <a:spLocks noGrp="1"/>
          </p:cNvSpPr>
          <p:nvPr>
            <p:ph type="body" sz="half" idx="2"/>
          </p:nvPr>
        </p:nvSpPr>
        <p:spPr>
          <a:xfrm>
            <a:off x="1600200" y="685800"/>
            <a:ext cx="7391400" cy="5867400"/>
          </a:xfrm>
        </p:spPr>
        <p:txBody>
          <a:bodyPr/>
          <a:lstStyle/>
          <a:p>
            <a:pPr marL="457200" indent="-457200">
              <a:buClr>
                <a:schemeClr val="tx1"/>
              </a:buClr>
              <a:buSzPct val="85000"/>
              <a:buFont typeface="Wingdings" panose="05000000000000000000" pitchFamily="2" charset="2"/>
              <a:buChar char="ü"/>
            </a:pPr>
            <a:r>
              <a:rPr lang="en-US" sz="2800" b="1" dirty="0"/>
              <a:t>Preparation for clinical care as residents - M4 year course requirements geared towards this </a:t>
            </a:r>
            <a:r>
              <a:rPr lang="en-US" sz="2800" b="1" dirty="0" smtClean="0"/>
              <a:t>goal</a:t>
            </a:r>
          </a:p>
          <a:p>
            <a:pPr>
              <a:buClr>
                <a:schemeClr val="tx1"/>
              </a:buClr>
              <a:buSzPct val="85000"/>
            </a:pPr>
            <a:r>
              <a:rPr lang="en-US" sz="1000" b="1" dirty="0" smtClean="0"/>
              <a:t> </a:t>
            </a:r>
            <a:endParaRPr lang="en-US" sz="1000" b="1" dirty="0"/>
          </a:p>
          <a:p>
            <a:pPr marL="457200" indent="-457200">
              <a:buClr>
                <a:schemeClr val="tx1"/>
              </a:buClr>
              <a:buSzPct val="85000"/>
              <a:buFont typeface="Wingdings" panose="05000000000000000000" pitchFamily="2" charset="2"/>
              <a:buChar char="ü"/>
            </a:pPr>
            <a:r>
              <a:rPr lang="en-US" sz="2800" b="1" dirty="0"/>
              <a:t>Exploration of different specialties through </a:t>
            </a:r>
            <a:r>
              <a:rPr lang="en-US" sz="2800" b="1" dirty="0" smtClean="0"/>
              <a:t>electives</a:t>
            </a:r>
          </a:p>
          <a:p>
            <a:pPr marL="457200" indent="-457200">
              <a:buClr>
                <a:schemeClr val="tx1"/>
              </a:buClr>
              <a:buSzPct val="85000"/>
              <a:buFont typeface="Wingdings" panose="05000000000000000000" pitchFamily="2" charset="2"/>
              <a:buChar char="ü"/>
            </a:pPr>
            <a:endParaRPr lang="en-US" sz="1000" b="1" dirty="0"/>
          </a:p>
          <a:p>
            <a:pPr marL="457200" indent="-457200">
              <a:buClr>
                <a:schemeClr val="tx1"/>
              </a:buClr>
              <a:buSzPct val="85000"/>
              <a:buFont typeface="Wingdings" panose="05000000000000000000" pitchFamily="2" charset="2"/>
              <a:buChar char="ü"/>
            </a:pPr>
            <a:r>
              <a:rPr lang="en-US" sz="2800" b="1" dirty="0" smtClean="0"/>
              <a:t>Exploration </a:t>
            </a:r>
            <a:r>
              <a:rPr lang="en-US" sz="2800" b="1" dirty="0"/>
              <a:t>of </a:t>
            </a:r>
            <a:r>
              <a:rPr lang="en-US" sz="2800" b="1" dirty="0" smtClean="0"/>
              <a:t>residency </a:t>
            </a:r>
            <a:r>
              <a:rPr lang="en-US" sz="2800" b="1" dirty="0"/>
              <a:t>programs </a:t>
            </a:r>
            <a:r>
              <a:rPr lang="en-US" sz="2800" b="1" dirty="0" smtClean="0"/>
              <a:t>through  rotations here and at other institutions</a:t>
            </a:r>
          </a:p>
          <a:p>
            <a:pPr marL="457200" indent="-457200">
              <a:buClr>
                <a:schemeClr val="tx1"/>
              </a:buClr>
              <a:buSzPct val="85000"/>
              <a:buFont typeface="Wingdings" panose="05000000000000000000" pitchFamily="2" charset="2"/>
              <a:buChar char="ü"/>
            </a:pPr>
            <a:endParaRPr lang="en-US" sz="1000" b="1" dirty="0"/>
          </a:p>
          <a:p>
            <a:pPr marL="457200" indent="-457200">
              <a:buClr>
                <a:schemeClr val="tx1"/>
              </a:buClr>
              <a:buSzPct val="85000"/>
              <a:buFont typeface="Wingdings" panose="05000000000000000000" pitchFamily="2" charset="2"/>
              <a:buChar char="ü"/>
            </a:pPr>
            <a:r>
              <a:rPr lang="en-US" sz="2800" b="1" dirty="0"/>
              <a:t>Final participation in school and community service as a </a:t>
            </a:r>
            <a:r>
              <a:rPr lang="en-US" sz="2800" b="1" dirty="0" smtClean="0"/>
              <a:t>student</a:t>
            </a:r>
          </a:p>
          <a:p>
            <a:pPr marL="457200" indent="-457200">
              <a:buClr>
                <a:schemeClr val="tx1"/>
              </a:buClr>
              <a:buSzPct val="85000"/>
              <a:buFont typeface="Wingdings" panose="05000000000000000000" pitchFamily="2" charset="2"/>
              <a:buChar char="ü"/>
            </a:pPr>
            <a:endParaRPr lang="en-US" sz="1000" b="1" dirty="0"/>
          </a:p>
          <a:p>
            <a:pPr marL="457200" indent="-457200">
              <a:buClr>
                <a:schemeClr val="tx1"/>
              </a:buClr>
              <a:buSzPct val="85000"/>
              <a:buFont typeface="Wingdings" panose="05000000000000000000" pitchFamily="2" charset="2"/>
              <a:buChar char="ü"/>
            </a:pPr>
            <a:r>
              <a:rPr lang="en-US" sz="2800" b="1" dirty="0"/>
              <a:t>Submission of applications for residency programs (will discuss </a:t>
            </a:r>
            <a:r>
              <a:rPr lang="en-US" sz="2800" b="1" dirty="0" smtClean="0"/>
              <a:t>later this morning)</a:t>
            </a:r>
          </a:p>
          <a:p>
            <a:pPr marL="457200" indent="-457200">
              <a:buClr>
                <a:schemeClr val="tx1"/>
              </a:buClr>
              <a:buSzPct val="85000"/>
              <a:buFont typeface="Wingdings" panose="05000000000000000000" pitchFamily="2" charset="2"/>
              <a:buChar char="ü"/>
            </a:pPr>
            <a:endParaRPr lang="en-US" sz="1000" b="1" dirty="0"/>
          </a:p>
          <a:p>
            <a:pPr marL="457200" indent="-457200">
              <a:buClr>
                <a:schemeClr val="tx1"/>
              </a:buClr>
              <a:buSzPct val="85000"/>
              <a:buFont typeface="Wingdings" panose="05000000000000000000" pitchFamily="2" charset="2"/>
              <a:buChar char="ü"/>
            </a:pPr>
            <a:r>
              <a:rPr lang="en-US" sz="2800" b="1" dirty="0"/>
              <a:t>Communication is critical – check email </a:t>
            </a:r>
            <a:r>
              <a:rPr lang="en-US" sz="2800" b="1" dirty="0" smtClean="0"/>
              <a:t>often</a:t>
            </a:r>
            <a:endParaRPr lang="en-US" sz="2800" b="1" dirty="0"/>
          </a:p>
        </p:txBody>
      </p:sp>
    </p:spTree>
    <p:extLst>
      <p:ext uri="{BB962C8B-B14F-4D97-AF65-F5344CB8AC3E}">
        <p14:creationId xmlns:p14="http://schemas.microsoft.com/office/powerpoint/2010/main" val="2454876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a:xfrm>
            <a:off x="76200" y="725424"/>
            <a:ext cx="990600" cy="5715000"/>
          </a:xfrm>
        </p:spPr>
        <p:txBody>
          <a:bodyPr/>
          <a:lstStyle/>
          <a:p>
            <a:pPr algn="ctr" eaLnBrk="1" hangingPunct="1"/>
            <a:r>
              <a:rPr lang="en-US" altLang="en-US" sz="5200" b="1" i="1" dirty="0" smtClean="0">
                <a:solidFill>
                  <a:schemeClr val="tx1"/>
                </a:solidFill>
                <a:ea typeface="Calibri" panose="020F0502020204030204" pitchFamily="34" charset="0"/>
                <a:cs typeface="Calibri" panose="020F0502020204030204" pitchFamily="34" charset="0"/>
              </a:rPr>
              <a:t>Technical Skills</a:t>
            </a:r>
          </a:p>
        </p:txBody>
      </p:sp>
      <p:sp>
        <p:nvSpPr>
          <p:cNvPr id="6147" name="Rectangle 3"/>
          <p:cNvSpPr>
            <a:spLocks noGrp="1" noChangeArrowheads="1"/>
          </p:cNvSpPr>
          <p:nvPr>
            <p:ph type="body" sz="half" idx="2"/>
          </p:nvPr>
        </p:nvSpPr>
        <p:spPr>
          <a:xfrm>
            <a:off x="1048512" y="1068324"/>
            <a:ext cx="7924800" cy="5484876"/>
          </a:xfrm>
        </p:spPr>
        <p:txBody>
          <a:bodyPr/>
          <a:lstStyle/>
          <a:p>
            <a:pPr marL="457200" indent="-457200" defTabSz="889000">
              <a:spcBef>
                <a:spcPct val="50000"/>
              </a:spcBef>
              <a:buClr>
                <a:srgbClr val="FFFFFF"/>
              </a:buClr>
              <a:buSzPct val="90000"/>
              <a:buFont typeface="Wingdings" panose="05000000000000000000" pitchFamily="2" charset="2"/>
              <a:buChar char="ü"/>
              <a:defRPr/>
            </a:pPr>
            <a:r>
              <a:rPr lang="en-US" altLang="en-US" sz="2800" b="1" dirty="0" smtClean="0">
                <a:solidFill>
                  <a:srgbClr val="FFFFFF"/>
                </a:solidFill>
              </a:rPr>
              <a:t>In order to graduate, must complete, and log in E*Value, the seven (7) required technical skills</a:t>
            </a:r>
          </a:p>
          <a:p>
            <a:pPr marL="1114425" lvl="1" indent="-457200" defTabSz="889000">
              <a:spcBef>
                <a:spcPct val="50000"/>
              </a:spcBef>
              <a:buClr>
                <a:srgbClr val="FFFFFF"/>
              </a:buClr>
              <a:buSzPct val="90000"/>
              <a:buFont typeface="Wingdings" panose="05000000000000000000" pitchFamily="2" charset="2"/>
              <a:buChar char="ü"/>
              <a:defRPr/>
            </a:pPr>
            <a:r>
              <a:rPr lang="en-US" altLang="en-US" sz="2600" b="1" dirty="0" smtClean="0">
                <a:solidFill>
                  <a:srgbClr val="FFFFFF"/>
                </a:solidFill>
              </a:rPr>
              <a:t>Airway management</a:t>
            </a:r>
          </a:p>
          <a:p>
            <a:pPr marL="1114425" lvl="1" indent="-457200" defTabSz="889000">
              <a:spcBef>
                <a:spcPts val="0"/>
              </a:spcBef>
              <a:buClr>
                <a:srgbClr val="FFFFFF"/>
              </a:buClr>
              <a:buSzPct val="90000"/>
              <a:buFont typeface="Wingdings" panose="05000000000000000000" pitchFamily="2" charset="2"/>
              <a:buChar char="ü"/>
              <a:defRPr/>
            </a:pPr>
            <a:r>
              <a:rPr lang="en-US" altLang="en-US" sz="2600" b="1" dirty="0" smtClean="0">
                <a:solidFill>
                  <a:srgbClr val="FFFFFF"/>
                </a:solidFill>
              </a:rPr>
              <a:t>Insertion of Foley catheter (female)</a:t>
            </a:r>
          </a:p>
          <a:p>
            <a:pPr marL="1114425" lvl="1" indent="-457200" defTabSz="889000">
              <a:spcBef>
                <a:spcPts val="0"/>
              </a:spcBef>
              <a:buClr>
                <a:srgbClr val="FFFFFF"/>
              </a:buClr>
              <a:buSzPct val="90000"/>
              <a:buFont typeface="Wingdings" panose="05000000000000000000" pitchFamily="2" charset="2"/>
              <a:buChar char="ü"/>
              <a:defRPr/>
            </a:pPr>
            <a:r>
              <a:rPr lang="en-US" altLang="en-US" sz="2600" b="1" dirty="0" smtClean="0">
                <a:solidFill>
                  <a:srgbClr val="FFFFFF"/>
                </a:solidFill>
              </a:rPr>
              <a:t>Insertion of Foley catheter (male)</a:t>
            </a:r>
          </a:p>
          <a:p>
            <a:pPr marL="1114425" lvl="1" indent="-457200" defTabSz="889000">
              <a:spcBef>
                <a:spcPts val="0"/>
              </a:spcBef>
              <a:buClr>
                <a:srgbClr val="FFFFFF"/>
              </a:buClr>
              <a:buSzPct val="90000"/>
              <a:buFont typeface="Wingdings" panose="05000000000000000000" pitchFamily="2" charset="2"/>
              <a:buChar char="ü"/>
              <a:defRPr/>
            </a:pPr>
            <a:r>
              <a:rPr lang="en-US" altLang="en-US" sz="2600" b="1" dirty="0" smtClean="0">
                <a:solidFill>
                  <a:srgbClr val="FFFFFF"/>
                </a:solidFill>
              </a:rPr>
              <a:t>Insertion of Intravenous Catheter</a:t>
            </a:r>
          </a:p>
          <a:p>
            <a:pPr marL="1114425" lvl="1" indent="-457200" defTabSz="889000">
              <a:spcBef>
                <a:spcPts val="0"/>
              </a:spcBef>
              <a:buClr>
                <a:srgbClr val="FFFFFF"/>
              </a:buClr>
              <a:buSzPct val="90000"/>
              <a:buFont typeface="Wingdings" panose="05000000000000000000" pitchFamily="2" charset="2"/>
              <a:buChar char="ü"/>
              <a:defRPr/>
            </a:pPr>
            <a:r>
              <a:rPr lang="en-US" altLang="en-US" sz="2600" b="1" dirty="0" smtClean="0">
                <a:solidFill>
                  <a:srgbClr val="FFFFFF"/>
                </a:solidFill>
              </a:rPr>
              <a:t>Insertion of Nasogastric Tube</a:t>
            </a:r>
          </a:p>
          <a:p>
            <a:pPr marL="1114425" lvl="1" indent="-457200" defTabSz="889000">
              <a:spcBef>
                <a:spcPts val="0"/>
              </a:spcBef>
              <a:buClr>
                <a:srgbClr val="FFFFFF"/>
              </a:buClr>
              <a:buSzPct val="90000"/>
              <a:buFont typeface="Wingdings" panose="05000000000000000000" pitchFamily="2" charset="2"/>
              <a:buChar char="ü"/>
              <a:defRPr/>
            </a:pPr>
            <a:r>
              <a:rPr lang="en-US" altLang="en-US" sz="2600" b="1" dirty="0" smtClean="0">
                <a:solidFill>
                  <a:srgbClr val="FFFFFF"/>
                </a:solidFill>
              </a:rPr>
              <a:t>Suture of Simple Laceration</a:t>
            </a:r>
          </a:p>
          <a:p>
            <a:pPr marL="1114425" lvl="1" indent="-457200" defTabSz="889000">
              <a:spcBef>
                <a:spcPts val="0"/>
              </a:spcBef>
              <a:buClr>
                <a:srgbClr val="FFFFFF"/>
              </a:buClr>
              <a:buSzPct val="90000"/>
              <a:buFont typeface="Wingdings" panose="05000000000000000000" pitchFamily="2" charset="2"/>
              <a:buChar char="ü"/>
              <a:defRPr/>
            </a:pPr>
            <a:r>
              <a:rPr lang="en-US" altLang="en-US" sz="2600" b="1" dirty="0" smtClean="0">
                <a:solidFill>
                  <a:srgbClr val="FFFFFF"/>
                </a:solidFill>
              </a:rPr>
              <a:t>Venipuncture</a:t>
            </a:r>
            <a:endParaRPr lang="en-US" altLang="en-US" sz="2600" b="1" dirty="0">
              <a:solidFill>
                <a:srgbClr val="FFFFFF"/>
              </a:solidFill>
            </a:endParaRPr>
          </a:p>
          <a:p>
            <a:pPr marL="457200" indent="-457200" defTabSz="889000">
              <a:spcBef>
                <a:spcPct val="50000"/>
              </a:spcBef>
              <a:buClr>
                <a:srgbClr val="FFFFFF"/>
              </a:buClr>
              <a:buSzPct val="90000"/>
              <a:buFont typeface="Wingdings" panose="05000000000000000000" pitchFamily="2" charset="2"/>
              <a:buChar char="ü"/>
              <a:defRPr/>
            </a:pPr>
            <a:r>
              <a:rPr lang="en-US" altLang="en-US" sz="2800" b="1" dirty="0" smtClean="0">
                <a:solidFill>
                  <a:srgbClr val="FFFFFF"/>
                </a:solidFill>
              </a:rPr>
              <a:t>Technical skills must be completed before the end of the M3 year in order to promote to the M4 year</a:t>
            </a:r>
          </a:p>
        </p:txBody>
      </p:sp>
    </p:spTree>
    <p:extLst>
      <p:ext uri="{BB962C8B-B14F-4D97-AF65-F5344CB8AC3E}">
        <p14:creationId xmlns:p14="http://schemas.microsoft.com/office/powerpoint/2010/main" val="474223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6200000">
            <a:off x="-2511668" y="2971801"/>
            <a:ext cx="6096002" cy="1066800"/>
          </a:xfrm>
        </p:spPr>
        <p:txBody>
          <a:bodyPr/>
          <a:lstStyle/>
          <a:p>
            <a:r>
              <a:rPr lang="en-US" sz="4800" b="1" i="1" dirty="0" smtClean="0">
                <a:solidFill>
                  <a:schemeClr val="tx1"/>
                </a:solidFill>
              </a:rPr>
              <a:t>Changing Expectations</a:t>
            </a:r>
            <a:endParaRPr lang="en-US" sz="4800" b="1" i="1" dirty="0">
              <a:solidFill>
                <a:schemeClr val="tx1"/>
              </a:solidFill>
            </a:endParaRPr>
          </a:p>
        </p:txBody>
      </p:sp>
      <p:sp>
        <p:nvSpPr>
          <p:cNvPr id="6" name="Content Placeholder 5"/>
          <p:cNvSpPr>
            <a:spLocks noGrp="1"/>
          </p:cNvSpPr>
          <p:nvPr>
            <p:ph sz="half" idx="1"/>
          </p:nvPr>
        </p:nvSpPr>
        <p:spPr>
          <a:xfrm>
            <a:off x="1069733" y="2057864"/>
            <a:ext cx="4038600" cy="3534899"/>
          </a:xfrm>
        </p:spPr>
        <p:txBody>
          <a:bodyPr/>
          <a:lstStyle/>
          <a:p>
            <a:pPr>
              <a:buClr>
                <a:schemeClr val="tx1"/>
              </a:buClr>
              <a:buFont typeface="Wingdings" panose="05000000000000000000" pitchFamily="2" charset="2"/>
              <a:buChar char="ü"/>
            </a:pPr>
            <a:r>
              <a:rPr lang="en-US" sz="2400" b="1" dirty="0" smtClean="0"/>
              <a:t>Student to employee mindset</a:t>
            </a:r>
          </a:p>
          <a:p>
            <a:pPr>
              <a:buClr>
                <a:schemeClr val="tx1"/>
              </a:buClr>
              <a:buFont typeface="Wingdings" panose="05000000000000000000" pitchFamily="2" charset="2"/>
              <a:buChar char="ü"/>
            </a:pPr>
            <a:r>
              <a:rPr lang="en-US" sz="2400" b="1" dirty="0" smtClean="0"/>
              <a:t>Educational experience to patient management experience</a:t>
            </a:r>
          </a:p>
          <a:p>
            <a:pPr marL="109537" indent="0">
              <a:buClr>
                <a:schemeClr val="tx1"/>
              </a:buClr>
              <a:buNone/>
            </a:pPr>
            <a:endParaRPr lang="en-US" sz="2400" b="1" dirty="0" smtClean="0"/>
          </a:p>
          <a:p>
            <a:pPr>
              <a:buClr>
                <a:schemeClr val="tx1"/>
              </a:buClr>
              <a:buFont typeface="Wingdings" panose="05000000000000000000" pitchFamily="2" charset="2"/>
              <a:buChar char="ü"/>
            </a:pPr>
            <a:endParaRPr lang="en-US" sz="2400" b="1" dirty="0"/>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05400" y="2057864"/>
            <a:ext cx="4038600" cy="2676746"/>
          </a:xfrm>
        </p:spPr>
      </p:pic>
    </p:spTree>
    <p:extLst>
      <p:ext uri="{BB962C8B-B14F-4D97-AF65-F5344CB8AC3E}">
        <p14:creationId xmlns:p14="http://schemas.microsoft.com/office/powerpoint/2010/main" val="3739676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a:xfrm>
            <a:off x="76200" y="688848"/>
            <a:ext cx="1524000" cy="5867400"/>
          </a:xfrm>
          <a:extLst/>
        </p:spPr>
        <p:txBody>
          <a:bodyPr/>
          <a:lstStyle/>
          <a:p>
            <a:pPr eaLnBrk="1" hangingPunct="1">
              <a:defRPr/>
            </a:pPr>
            <a:r>
              <a:rPr lang="en-US" altLang="en-US" sz="4800" i="1" dirty="0" smtClean="0">
                <a:solidFill>
                  <a:schemeClr val="tx1"/>
                </a:solidFill>
              </a:rPr>
              <a:t>General Information about Away Rotations</a:t>
            </a:r>
          </a:p>
        </p:txBody>
      </p:sp>
      <p:sp>
        <p:nvSpPr>
          <p:cNvPr id="9219" name="Rectangle 3"/>
          <p:cNvSpPr>
            <a:spLocks noGrp="1" noChangeArrowheads="1"/>
          </p:cNvSpPr>
          <p:nvPr>
            <p:ph type="body" sz="half" idx="2"/>
          </p:nvPr>
        </p:nvSpPr>
        <p:spPr>
          <a:xfrm>
            <a:off x="1828800" y="1184148"/>
            <a:ext cx="7086600" cy="4876800"/>
          </a:xfrm>
        </p:spPr>
        <p:txBody>
          <a:bodyPr/>
          <a:lstStyle/>
          <a:p>
            <a:pPr marL="457200" lvl="0" indent="-457200">
              <a:buClr>
                <a:schemeClr val="tx1"/>
              </a:buClr>
              <a:buFont typeface="Wingdings" panose="05000000000000000000" pitchFamily="2" charset="2"/>
              <a:buChar char="ü"/>
            </a:pPr>
            <a:r>
              <a:rPr lang="en-US" sz="2600" b="1" dirty="0"/>
              <a:t>Some specialties strongly encourage away rotations (</a:t>
            </a:r>
            <a:r>
              <a:rPr lang="en-US" sz="2600" b="1" dirty="0" smtClean="0"/>
              <a:t>emergency medicine, dermatology, </a:t>
            </a:r>
            <a:r>
              <a:rPr lang="en-US" sz="2600" b="1" dirty="0"/>
              <a:t>urology, plastic </a:t>
            </a:r>
            <a:r>
              <a:rPr lang="en-US" sz="2600" b="1" dirty="0" smtClean="0"/>
              <a:t>surgery, ENT, neurosurgery, </a:t>
            </a:r>
            <a:r>
              <a:rPr lang="en-US" sz="2600" b="1" dirty="0" err="1" smtClean="0"/>
              <a:t>Optho</a:t>
            </a:r>
            <a:r>
              <a:rPr lang="en-US" sz="2600" b="1" dirty="0" smtClean="0"/>
              <a:t>, </a:t>
            </a:r>
            <a:r>
              <a:rPr lang="en-US" sz="2600" b="1" dirty="0"/>
              <a:t>etc</a:t>
            </a:r>
            <a:r>
              <a:rPr lang="en-US" sz="2600" b="1" dirty="0" smtClean="0"/>
              <a:t>.) – if you are considering one of these, go ahead and begin working on a plan.</a:t>
            </a:r>
            <a:endParaRPr lang="en-US" sz="2600" b="1" dirty="0"/>
          </a:p>
          <a:p>
            <a:pPr marL="457200" lvl="0" indent="-457200">
              <a:buClr>
                <a:schemeClr val="tx1"/>
              </a:buClr>
              <a:buFont typeface="Wingdings" panose="05000000000000000000" pitchFamily="2" charset="2"/>
              <a:buChar char="ü"/>
            </a:pPr>
            <a:endParaRPr lang="en-US" sz="1000" b="1" dirty="0"/>
          </a:p>
          <a:p>
            <a:pPr marL="457200" lvl="0" indent="-457200">
              <a:buClr>
                <a:schemeClr val="tx1"/>
              </a:buClr>
              <a:buFont typeface="Wingdings" panose="05000000000000000000" pitchFamily="2" charset="2"/>
              <a:buChar char="ü"/>
            </a:pPr>
            <a:r>
              <a:rPr lang="en-US" sz="2600" b="1" dirty="0"/>
              <a:t>Away rotations may be taken from July through </a:t>
            </a:r>
            <a:r>
              <a:rPr lang="en-US" sz="2600" b="1" dirty="0" smtClean="0"/>
              <a:t>April – take yours early if you want an LOR for residency applications (before 10/1?)</a:t>
            </a:r>
          </a:p>
          <a:p>
            <a:pPr marL="457200" lvl="0" indent="-457200">
              <a:buClr>
                <a:schemeClr val="tx1"/>
              </a:buClr>
              <a:buFont typeface="Wingdings" panose="05000000000000000000" pitchFamily="2" charset="2"/>
              <a:buChar char="ü"/>
            </a:pPr>
            <a:endParaRPr lang="en-US" sz="1000" b="1" dirty="0"/>
          </a:p>
          <a:p>
            <a:pPr marL="457200" lvl="0" indent="-457200">
              <a:buClr>
                <a:schemeClr val="tx1"/>
              </a:buClr>
              <a:buFont typeface="Wingdings" panose="05000000000000000000" pitchFamily="2" charset="2"/>
              <a:buChar char="ü"/>
            </a:pPr>
            <a:r>
              <a:rPr lang="en-US" sz="2600" b="1" dirty="0" smtClean="0"/>
              <a:t>Up to two (2) away rotations may be taken for credit towards elective requirement. </a:t>
            </a:r>
            <a:endParaRPr lang="en-US" sz="1000" b="1" dirty="0" smtClean="0"/>
          </a:p>
          <a:p>
            <a:pPr marL="457200" lvl="0" indent="-457200">
              <a:buClr>
                <a:schemeClr val="tx1"/>
              </a:buClr>
              <a:buFont typeface="Wingdings" panose="05000000000000000000" pitchFamily="2" charset="2"/>
              <a:buChar char="ü"/>
            </a:pPr>
            <a:endParaRPr lang="en-US" sz="1000" b="1" dirty="0" smtClean="0"/>
          </a:p>
          <a:p>
            <a:pPr marL="571500" lvl="0" indent="-457200">
              <a:buClr>
                <a:schemeClr val="tx1"/>
              </a:buClr>
              <a:buFont typeface="Wingdings" panose="05000000000000000000" pitchFamily="2" charset="2"/>
              <a:buChar char="ü"/>
            </a:pPr>
            <a:endParaRPr lang="en-US" sz="1000" b="1" dirty="0"/>
          </a:p>
          <a:p>
            <a:pPr>
              <a:lnSpc>
                <a:spcPct val="85000"/>
              </a:lnSpc>
              <a:spcBef>
                <a:spcPct val="50000"/>
              </a:spcBef>
              <a:buClr>
                <a:schemeClr val="accent1"/>
              </a:buClr>
            </a:pPr>
            <a:endParaRPr lang="en-US" altLang="en-US" sz="1000" b="1" dirty="0" smtClean="0"/>
          </a:p>
        </p:txBody>
      </p:sp>
    </p:spTree>
    <p:extLst>
      <p:ext uri="{BB962C8B-B14F-4D97-AF65-F5344CB8AC3E}">
        <p14:creationId xmlns:p14="http://schemas.microsoft.com/office/powerpoint/2010/main" val="2364817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a:xfrm>
            <a:off x="-76200" y="688848"/>
            <a:ext cx="1447800" cy="5867400"/>
          </a:xfrm>
          <a:extLst/>
        </p:spPr>
        <p:txBody>
          <a:bodyPr/>
          <a:lstStyle/>
          <a:p>
            <a:pPr eaLnBrk="1" hangingPunct="1">
              <a:defRPr/>
            </a:pPr>
            <a:r>
              <a:rPr lang="en-US" altLang="en-US" sz="4800" i="1" dirty="0" smtClean="0">
                <a:solidFill>
                  <a:schemeClr val="tx1"/>
                </a:solidFill>
              </a:rPr>
              <a:t>Applying for </a:t>
            </a:r>
            <a:br>
              <a:rPr lang="en-US" altLang="en-US" sz="4800" i="1" dirty="0" smtClean="0">
                <a:solidFill>
                  <a:schemeClr val="tx1"/>
                </a:solidFill>
              </a:rPr>
            </a:br>
            <a:r>
              <a:rPr lang="en-US" altLang="en-US" sz="4800" i="1" dirty="0" smtClean="0">
                <a:solidFill>
                  <a:schemeClr val="tx1"/>
                </a:solidFill>
              </a:rPr>
              <a:t>Away Rotations</a:t>
            </a:r>
          </a:p>
        </p:txBody>
      </p:sp>
      <p:sp>
        <p:nvSpPr>
          <p:cNvPr id="9219" name="Rectangle 3"/>
          <p:cNvSpPr>
            <a:spLocks noGrp="1" noChangeArrowheads="1"/>
          </p:cNvSpPr>
          <p:nvPr>
            <p:ph type="body" sz="half" idx="2"/>
          </p:nvPr>
        </p:nvSpPr>
        <p:spPr>
          <a:xfrm>
            <a:off x="1524000" y="594360"/>
            <a:ext cx="7620000" cy="5943600"/>
          </a:xfrm>
        </p:spPr>
        <p:txBody>
          <a:bodyPr/>
          <a:lstStyle/>
          <a:p>
            <a:pPr marL="457200" lvl="0" indent="-457200">
              <a:buClr>
                <a:schemeClr val="tx1"/>
              </a:buClr>
              <a:buFont typeface="Wingdings" panose="05000000000000000000" pitchFamily="2" charset="2"/>
              <a:buChar char="ü"/>
            </a:pPr>
            <a:endParaRPr lang="en-US" sz="1000" b="1" dirty="0" smtClean="0"/>
          </a:p>
          <a:p>
            <a:pPr marL="457200" lvl="0" indent="-457200">
              <a:buClr>
                <a:schemeClr val="tx1"/>
              </a:buClr>
              <a:buFont typeface="Wingdings" panose="05000000000000000000" pitchFamily="2" charset="2"/>
              <a:buChar char="ü"/>
            </a:pPr>
            <a:endParaRPr lang="en-US" sz="1000" b="1" dirty="0" smtClean="0"/>
          </a:p>
          <a:p>
            <a:pPr marL="457200" lvl="0" indent="-457200">
              <a:buClr>
                <a:schemeClr val="tx1"/>
              </a:buClr>
              <a:buFont typeface="Wingdings" panose="05000000000000000000" pitchFamily="2" charset="2"/>
              <a:buChar char="ü"/>
            </a:pPr>
            <a:r>
              <a:rPr lang="en-US" sz="2600" b="1" dirty="0" smtClean="0"/>
              <a:t>Access has been given to you to register and submit applications through VSAS, a platform most schools use to manage away rotations.</a:t>
            </a:r>
          </a:p>
          <a:p>
            <a:pPr marL="457200" indent="-457200">
              <a:buClr>
                <a:schemeClr val="tx1"/>
              </a:buClr>
              <a:buFont typeface="Wingdings" panose="05000000000000000000" pitchFamily="2" charset="2"/>
              <a:buChar char="ü"/>
            </a:pPr>
            <a:r>
              <a:rPr lang="en-US" sz="2600" b="1" dirty="0"/>
              <a:t>Students </a:t>
            </a:r>
            <a:r>
              <a:rPr lang="en-US" sz="2600" b="1" dirty="0" smtClean="0"/>
              <a:t>can upload </a:t>
            </a:r>
            <a:r>
              <a:rPr lang="en-US" sz="2600" b="1" dirty="0"/>
              <a:t>documents (photo, CV, immunization records</a:t>
            </a:r>
            <a:r>
              <a:rPr lang="en-US" sz="2600" b="1" dirty="0" smtClean="0"/>
              <a:t>) and see available offerings across the country. </a:t>
            </a:r>
            <a:r>
              <a:rPr lang="en-US" sz="2600" b="1" dirty="0"/>
              <a:t>UMMC will upload your transcript and provide </a:t>
            </a:r>
            <a:r>
              <a:rPr lang="en-US" sz="2600" b="1" dirty="0" smtClean="0"/>
              <a:t>additional data.   </a:t>
            </a:r>
          </a:p>
          <a:p>
            <a:pPr marL="457200" lvl="0" indent="-457200">
              <a:buClr>
                <a:srgbClr val="FFFFFF"/>
              </a:buClr>
              <a:buFont typeface="Wingdings" panose="05000000000000000000" pitchFamily="2" charset="2"/>
              <a:buChar char="ü"/>
            </a:pPr>
            <a:r>
              <a:rPr lang="en-US" sz="2600" b="1" dirty="0" smtClean="0">
                <a:solidFill>
                  <a:srgbClr val="FFFFFF"/>
                </a:solidFill>
              </a:rPr>
              <a:t>If you’re interested a school that doesn’t use VSAS, you’ll have to investigate their requirements on the schools education website </a:t>
            </a:r>
            <a:endParaRPr lang="en-US" sz="1000" b="1" dirty="0" smtClean="0"/>
          </a:p>
          <a:p>
            <a:pPr marL="457200" lvl="0" indent="-457200">
              <a:buClr>
                <a:schemeClr val="tx1"/>
              </a:buClr>
              <a:buFont typeface="Wingdings" panose="05000000000000000000" pitchFamily="2" charset="2"/>
              <a:buChar char="ü"/>
            </a:pPr>
            <a:r>
              <a:rPr lang="en-US" sz="2600" b="1" dirty="0" smtClean="0"/>
              <a:t>Pay attention to dates/deadlines – application dates vary by institution. Most programs accept applications between March and May. </a:t>
            </a:r>
          </a:p>
          <a:p>
            <a:pPr marL="457200" lvl="0" indent="-457200">
              <a:buClr>
                <a:schemeClr val="tx1"/>
              </a:buClr>
              <a:buFont typeface="Wingdings" panose="05000000000000000000" pitchFamily="2" charset="2"/>
              <a:buChar char="ü"/>
            </a:pPr>
            <a:endParaRPr lang="en-US" sz="1000" b="1" dirty="0"/>
          </a:p>
          <a:p>
            <a:pPr>
              <a:lnSpc>
                <a:spcPct val="85000"/>
              </a:lnSpc>
              <a:spcBef>
                <a:spcPct val="50000"/>
              </a:spcBef>
              <a:buClr>
                <a:schemeClr val="accent1"/>
              </a:buClr>
            </a:pPr>
            <a:endParaRPr lang="en-US" altLang="en-US" sz="1000" b="1" dirty="0" smtClean="0"/>
          </a:p>
        </p:txBody>
      </p:sp>
    </p:spTree>
    <p:extLst>
      <p:ext uri="{BB962C8B-B14F-4D97-AF65-F5344CB8AC3E}">
        <p14:creationId xmlns:p14="http://schemas.microsoft.com/office/powerpoint/2010/main" val="801797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a:xfrm>
            <a:off x="76200" y="688848"/>
            <a:ext cx="1524000" cy="5867400"/>
          </a:xfrm>
          <a:extLst/>
        </p:spPr>
        <p:txBody>
          <a:bodyPr/>
          <a:lstStyle/>
          <a:p>
            <a:pPr eaLnBrk="1" hangingPunct="1">
              <a:defRPr/>
            </a:pPr>
            <a:r>
              <a:rPr lang="en-US" altLang="en-US" sz="4800" i="1" dirty="0" smtClean="0">
                <a:solidFill>
                  <a:schemeClr val="tx1"/>
                </a:solidFill>
              </a:rPr>
              <a:t>General Information about Away Rotations</a:t>
            </a:r>
          </a:p>
        </p:txBody>
      </p:sp>
      <p:sp>
        <p:nvSpPr>
          <p:cNvPr id="9219" name="Rectangle 3"/>
          <p:cNvSpPr>
            <a:spLocks noGrp="1" noChangeArrowheads="1"/>
          </p:cNvSpPr>
          <p:nvPr>
            <p:ph type="body" sz="half" idx="2"/>
          </p:nvPr>
        </p:nvSpPr>
        <p:spPr>
          <a:xfrm>
            <a:off x="1600200" y="1184148"/>
            <a:ext cx="7315200" cy="5064252"/>
          </a:xfrm>
        </p:spPr>
        <p:txBody>
          <a:bodyPr/>
          <a:lstStyle/>
          <a:p>
            <a:pPr marL="457200" lvl="0" indent="-457200">
              <a:buClr>
                <a:schemeClr val="tx1"/>
              </a:buClr>
              <a:buFont typeface="Wingdings" panose="05000000000000000000" pitchFamily="2" charset="2"/>
              <a:buChar char="ü"/>
            </a:pPr>
            <a:endParaRPr lang="en-US" sz="1000" b="1" dirty="0" smtClean="0"/>
          </a:p>
          <a:p>
            <a:pPr marL="571500" lvl="0" indent="-457200">
              <a:buClr>
                <a:schemeClr val="tx1"/>
              </a:buClr>
              <a:buFont typeface="Wingdings" panose="05000000000000000000" pitchFamily="2" charset="2"/>
              <a:buChar char="ü"/>
            </a:pPr>
            <a:endParaRPr lang="en-US" sz="1000" b="1" dirty="0"/>
          </a:p>
          <a:p>
            <a:pPr marL="457200" lvl="0" indent="-457200">
              <a:buClr>
                <a:srgbClr val="FFFFFF"/>
              </a:buClr>
              <a:buFont typeface="Wingdings" panose="05000000000000000000" pitchFamily="2" charset="2"/>
              <a:buChar char="ü"/>
            </a:pPr>
            <a:r>
              <a:rPr lang="en-US" sz="2600" b="1" dirty="0">
                <a:solidFill>
                  <a:srgbClr val="FFFFFF"/>
                </a:solidFill>
              </a:rPr>
              <a:t>Complete an online UMMC extramural form to begin the process. The form is sent </a:t>
            </a:r>
            <a:r>
              <a:rPr lang="en-US" sz="2600" b="1" dirty="0" smtClean="0">
                <a:solidFill>
                  <a:srgbClr val="FFFFFF"/>
                </a:solidFill>
              </a:rPr>
              <a:t>electronically to </a:t>
            </a:r>
            <a:r>
              <a:rPr lang="en-US" sz="2600" b="1" dirty="0">
                <a:solidFill>
                  <a:srgbClr val="FFFFFF"/>
                </a:solidFill>
              </a:rPr>
              <a:t>the appropriate department </a:t>
            </a:r>
            <a:r>
              <a:rPr lang="en-US" sz="2600" b="1" dirty="0" smtClean="0">
                <a:solidFill>
                  <a:srgbClr val="FFFFFF"/>
                </a:solidFill>
              </a:rPr>
              <a:t>for approval and </a:t>
            </a:r>
            <a:r>
              <a:rPr lang="en-US" sz="2600" b="1" dirty="0">
                <a:solidFill>
                  <a:srgbClr val="FFFFFF"/>
                </a:solidFill>
              </a:rPr>
              <a:t>then to Student Affairs, Registrar and the Liability Policy Provider</a:t>
            </a:r>
            <a:r>
              <a:rPr lang="en-US" sz="2600" b="1" dirty="0" smtClean="0">
                <a:solidFill>
                  <a:srgbClr val="FFFFFF"/>
                </a:solidFill>
              </a:rPr>
              <a:t>. It must be completed in IE on a PC while on the UMC Intranet.</a:t>
            </a:r>
          </a:p>
          <a:p>
            <a:pPr marL="457200" lvl="0" indent="-457200">
              <a:buClr>
                <a:srgbClr val="FFFFFF"/>
              </a:buClr>
              <a:buFont typeface="Wingdings" panose="05000000000000000000" pitchFamily="2" charset="2"/>
              <a:buChar char="ü"/>
            </a:pPr>
            <a:endParaRPr lang="en-US" sz="2600" b="1" dirty="0">
              <a:solidFill>
                <a:srgbClr val="FFFFFF"/>
              </a:solidFill>
            </a:endParaRPr>
          </a:p>
          <a:p>
            <a:pPr marL="457200" lvl="0" indent="-457200">
              <a:buClr>
                <a:srgbClr val="FFFFFF"/>
              </a:buClr>
              <a:buFont typeface="Wingdings" panose="05000000000000000000" pitchFamily="2" charset="2"/>
              <a:buChar char="ü"/>
            </a:pPr>
            <a:endParaRPr lang="en-US" sz="2600" b="1" dirty="0" smtClean="0">
              <a:solidFill>
                <a:srgbClr val="FFFFFF"/>
              </a:solidFill>
            </a:endParaRPr>
          </a:p>
          <a:p>
            <a:pPr lvl="0">
              <a:buClr>
                <a:srgbClr val="FFFFFF"/>
              </a:buClr>
            </a:pPr>
            <a:r>
              <a:rPr lang="en-US" sz="2600" b="1" dirty="0" smtClean="0">
                <a:solidFill>
                  <a:srgbClr val="FFFFFF"/>
                </a:solidFill>
              </a:rPr>
              <a:t> </a:t>
            </a:r>
            <a:endParaRPr lang="en-US" sz="2600" b="1" dirty="0">
              <a:solidFill>
                <a:srgbClr val="FFFFFF"/>
              </a:solidFill>
            </a:endParaRPr>
          </a:p>
          <a:p>
            <a:pPr marL="457200" lvl="0" indent="-457200">
              <a:buClr>
                <a:srgbClr val="FFFFFF"/>
              </a:buClr>
              <a:buFont typeface="Wingdings" panose="05000000000000000000" pitchFamily="2" charset="2"/>
              <a:buChar char="ü"/>
            </a:pPr>
            <a:r>
              <a:rPr lang="en-US" sz="2600" b="1" dirty="0" smtClean="0">
                <a:solidFill>
                  <a:srgbClr val="FFFFFF"/>
                </a:solidFill>
              </a:rPr>
              <a:t>You have $2,000,000 per incident and $3,000,000 aggregate of liability coverage. That’s the most we can get for you.</a:t>
            </a:r>
            <a:endParaRPr lang="en-US" sz="2600" b="1" dirty="0">
              <a:solidFill>
                <a:srgbClr val="FFFFFF"/>
              </a:solidFill>
            </a:endParaRPr>
          </a:p>
          <a:p>
            <a:pPr>
              <a:lnSpc>
                <a:spcPct val="85000"/>
              </a:lnSpc>
              <a:spcBef>
                <a:spcPct val="50000"/>
              </a:spcBef>
              <a:buClr>
                <a:schemeClr val="accent1"/>
              </a:buClr>
            </a:pPr>
            <a:endParaRPr lang="en-US" altLang="en-US" sz="1000" b="1" dirty="0" smtClean="0"/>
          </a:p>
        </p:txBody>
      </p:sp>
      <p:pic>
        <p:nvPicPr>
          <p:cNvPr id="2" name="Picture 1">
            <a:hlinkClick r:id="rId3"/>
          </p:cNvPr>
          <p:cNvPicPr>
            <a:picLocks noChangeAspect="1"/>
          </p:cNvPicPr>
          <p:nvPr/>
        </p:nvPicPr>
        <p:blipFill>
          <a:blip r:embed="rId4"/>
          <a:stretch>
            <a:fillRect/>
          </a:stretch>
        </p:blipFill>
        <p:spPr>
          <a:xfrm>
            <a:off x="2819400" y="3886200"/>
            <a:ext cx="4419600" cy="1008910"/>
          </a:xfrm>
          <a:prstGeom prst="rect">
            <a:avLst/>
          </a:prstGeom>
        </p:spPr>
      </p:pic>
    </p:spTree>
    <p:extLst>
      <p:ext uri="{BB962C8B-B14F-4D97-AF65-F5344CB8AC3E}">
        <p14:creationId xmlns:p14="http://schemas.microsoft.com/office/powerpoint/2010/main" val="34822713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27">
      <a:dk1>
        <a:srgbClr val="FFFFFF"/>
      </a:dk1>
      <a:lt1>
        <a:srgbClr val="1F497D"/>
      </a:lt1>
      <a:dk2>
        <a:srgbClr val="C6D9F0"/>
      </a:dk2>
      <a:lt2>
        <a:srgbClr val="1F497D"/>
      </a:lt2>
      <a:accent1>
        <a:srgbClr val="FFFFFF"/>
      </a:accent1>
      <a:accent2>
        <a:srgbClr val="B8CCE4"/>
      </a:accent2>
      <a:accent3>
        <a:srgbClr val="9BBB59"/>
      </a:accent3>
      <a:accent4>
        <a:srgbClr val="8064A2"/>
      </a:accent4>
      <a:accent5>
        <a:srgbClr val="4BACC6"/>
      </a:accent5>
      <a:accent6>
        <a:srgbClr val="F79646"/>
      </a:accent6>
      <a:hlink>
        <a:srgbClr val="95B3D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6190</TotalTime>
  <Words>1927</Words>
  <Application>Microsoft Office PowerPoint</Application>
  <PresentationFormat>On-screen Show (4:3)</PresentationFormat>
  <Paragraphs>226</Paragraphs>
  <Slides>35</Slides>
  <Notes>14</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35</vt:i4>
      </vt:variant>
    </vt:vector>
  </HeadingPairs>
  <TitlesOfParts>
    <vt:vector size="50" baseType="lpstr">
      <vt:lpstr>*Calibri-2161-Identity-H</vt:lpstr>
      <vt:lpstr>*Calibri-6412-Identity-H</vt:lpstr>
      <vt:lpstr>*Calibri-6923-Identity-H</vt:lpstr>
      <vt:lpstr>*Calibri-8094-Identity-H</vt:lpstr>
      <vt:lpstr>*Calibri-8610-Identity-H</vt:lpstr>
      <vt:lpstr>*Calibri-Identity-H</vt:lpstr>
      <vt:lpstr>Arial</vt:lpstr>
      <vt:lpstr>Calibri</vt:lpstr>
      <vt:lpstr>Calibri Light</vt:lpstr>
      <vt:lpstr>Georgia</vt:lpstr>
      <vt:lpstr>Trebuchet MS</vt:lpstr>
      <vt:lpstr>Wingdings</vt:lpstr>
      <vt:lpstr>Wingdings 2</vt:lpstr>
      <vt:lpstr>Urban</vt:lpstr>
      <vt:lpstr>Office Theme</vt:lpstr>
      <vt:lpstr>THE M4 YEAR</vt:lpstr>
      <vt:lpstr>The M4 Year – Moving from UME to GME</vt:lpstr>
      <vt:lpstr>The M4 Year – Moving from UME to GME</vt:lpstr>
      <vt:lpstr>Overview of the M4 Year</vt:lpstr>
      <vt:lpstr>Technical Skills</vt:lpstr>
      <vt:lpstr>Changing Expectations</vt:lpstr>
      <vt:lpstr>General Information about Away Rotations</vt:lpstr>
      <vt:lpstr>Applying for  Away Rotations</vt:lpstr>
      <vt:lpstr>General Information about Away Rotations</vt:lpstr>
      <vt:lpstr>PowerPoint Presentation</vt:lpstr>
      <vt:lpstr>PowerPoint Presentation</vt:lpstr>
      <vt:lpstr>PowerPoint Presentation</vt:lpstr>
      <vt:lpstr>PowerPoint Presentation</vt:lpstr>
      <vt:lpstr>PowerPoint Presentation</vt:lpstr>
      <vt:lpstr>General Information about Away Rotations</vt:lpstr>
      <vt:lpstr>USMLE Step 2 CK and CS</vt:lpstr>
      <vt:lpstr>USMLE Step 2 CK and CS</vt:lpstr>
      <vt:lpstr>USMLE Step 2 CK and CS</vt:lpstr>
      <vt:lpstr>USMLE Step 2 CK and CS</vt:lpstr>
      <vt:lpstr>The New and Improved M4 Year</vt:lpstr>
      <vt:lpstr>Why Change?</vt:lpstr>
      <vt:lpstr>Core Requirements-Must be 4 weeks in length</vt:lpstr>
      <vt:lpstr>Breakdown</vt:lpstr>
      <vt:lpstr>2 or 4 Week Rotations</vt:lpstr>
      <vt:lpstr>PowerPoint Presentation</vt:lpstr>
      <vt:lpstr>New Selective and Elecitve Opportunities</vt:lpstr>
      <vt:lpstr>The M4 Career and Elective Advising Site</vt:lpstr>
      <vt:lpstr>Active Learning Portfolios</vt:lpstr>
      <vt:lpstr>So how does my M4 schedule get created?</vt:lpstr>
      <vt:lpstr>Creating Your M4 Schedule</vt:lpstr>
      <vt:lpstr>How to Enter Your Schedule</vt:lpstr>
      <vt:lpstr>Things to Remember</vt:lpstr>
      <vt:lpstr>Tips for Creating Your Schedule</vt:lpstr>
      <vt:lpstr>Changing Your M4 Schedule</vt:lpstr>
      <vt:lpstr>Final Reminders</vt:lpstr>
    </vt:vector>
  </TitlesOfParts>
  <Company>University of Mississippi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RESIDENCY APPLICATION AND  MATCH PROCESS</dc:title>
  <dc:creator>law</dc:creator>
  <cp:lastModifiedBy>Joshua M. Gilliard</cp:lastModifiedBy>
  <cp:revision>396</cp:revision>
  <cp:lastPrinted>2015-01-15T15:59:55Z</cp:lastPrinted>
  <dcterms:created xsi:type="dcterms:W3CDTF">2006-03-02T15:55:53Z</dcterms:created>
  <dcterms:modified xsi:type="dcterms:W3CDTF">2019-02-12T21:10:12Z</dcterms:modified>
</cp:coreProperties>
</file>