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45"/>
  </p:notesMasterIdLst>
  <p:handoutMasterIdLst>
    <p:handoutMasterId r:id="rId46"/>
  </p:handoutMasterIdLst>
  <p:sldIdLst>
    <p:sldId id="256" r:id="rId2"/>
    <p:sldId id="312" r:id="rId3"/>
    <p:sldId id="327" r:id="rId4"/>
    <p:sldId id="292" r:id="rId5"/>
    <p:sldId id="313" r:id="rId6"/>
    <p:sldId id="288" r:id="rId7"/>
    <p:sldId id="304" r:id="rId8"/>
    <p:sldId id="314" r:id="rId9"/>
    <p:sldId id="257" r:id="rId10"/>
    <p:sldId id="320" r:id="rId11"/>
    <p:sldId id="263" r:id="rId12"/>
    <p:sldId id="265" r:id="rId13"/>
    <p:sldId id="315" r:id="rId14"/>
    <p:sldId id="264" r:id="rId15"/>
    <p:sldId id="293" r:id="rId16"/>
    <p:sldId id="269" r:id="rId17"/>
    <p:sldId id="267" r:id="rId18"/>
    <p:sldId id="325" r:id="rId19"/>
    <p:sldId id="328" r:id="rId20"/>
    <p:sldId id="272" r:id="rId21"/>
    <p:sldId id="284" r:id="rId22"/>
    <p:sldId id="326" r:id="rId23"/>
    <p:sldId id="316" r:id="rId24"/>
    <p:sldId id="297" r:id="rId25"/>
    <p:sldId id="321" r:id="rId26"/>
    <p:sldId id="285" r:id="rId27"/>
    <p:sldId id="311" r:id="rId28"/>
    <p:sldId id="322" r:id="rId29"/>
    <p:sldId id="310" r:id="rId30"/>
    <p:sldId id="279" r:id="rId31"/>
    <p:sldId id="295" r:id="rId32"/>
    <p:sldId id="318" r:id="rId33"/>
    <p:sldId id="291" r:id="rId34"/>
    <p:sldId id="281" r:id="rId35"/>
    <p:sldId id="299" r:id="rId36"/>
    <p:sldId id="275" r:id="rId37"/>
    <p:sldId id="319" r:id="rId38"/>
    <p:sldId id="323" r:id="rId39"/>
    <p:sldId id="317" r:id="rId40"/>
    <p:sldId id="308" r:id="rId41"/>
    <p:sldId id="324" r:id="rId42"/>
    <p:sldId id="303" r:id="rId43"/>
    <p:sldId id="282" r:id="rId4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4" autoAdjust="0"/>
    <p:restoredTop sz="86457" autoAdjust="0"/>
  </p:normalViewPr>
  <p:slideViewPr>
    <p:cSldViewPr>
      <p:cViewPr varScale="1">
        <p:scale>
          <a:sx n="63" d="100"/>
          <a:sy n="63" d="100"/>
        </p:scale>
        <p:origin x="5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54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5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770CCC9-A06A-47AA-A67A-8F9D2E0C60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5579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66E5C-F4DF-4157-BB41-6EC596608684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16E8D-3E7A-4D94-9D3D-A0F672C52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70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year will require organization and time management.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16E8D-3E7A-4D94-9D3D-A0F672C52E7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90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16E8D-3E7A-4D94-9D3D-A0F672C52E7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03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1200" dirty="0" smtClean="0"/>
              <a:t>Robyn will now come and talk about this in greater detail.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16E8D-3E7A-4D94-9D3D-A0F672C52E7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7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16E8D-3E7A-4D94-9D3D-A0F672C52E7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741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 this a job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16E8D-3E7A-4D94-9D3D-A0F672C52E7D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916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16E8D-3E7A-4D94-9D3D-A0F672C52E7D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64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132393-3C7F-402A-80B0-075812D9736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818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B9C9D-8F6A-481E-99EC-582DDD539C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633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34333-3C93-4139-BD0C-15E439539D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1189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8382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362200"/>
            <a:ext cx="3770313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4DA81-2C00-4F6A-9ECB-0809E59020E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9228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8382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0A0DD-500B-4C08-841E-21F19A54DF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192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7A9B2-C618-4EC3-8FB1-6358A6AF03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480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6CC65-634D-4B5F-B3D1-B43BA83491F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116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F4E1E-FE60-406D-8A44-1669520B62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409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B3A69-666A-4C95-8676-5E5D19D5206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66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83066-A74D-4936-9025-508BD24FE37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260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3CBC7-434D-4976-AF2D-FED15000416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076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132B6-A8D1-4636-8D0A-CE8E74BFD0F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338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664E4-5D34-4F7E-9242-7D31586ABD2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1409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09E45F-B99A-48FD-B757-4EAC93E4F7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45" r:id="rId2"/>
    <p:sldLayoutId id="2147484146" r:id="rId3"/>
    <p:sldLayoutId id="2147484147" r:id="rId4"/>
    <p:sldLayoutId id="2147484156" r:id="rId5"/>
    <p:sldLayoutId id="2147484157" r:id="rId6"/>
    <p:sldLayoutId id="2147484148" r:id="rId7"/>
    <p:sldLayoutId id="2147484149" r:id="rId8"/>
    <p:sldLayoutId id="2147484150" r:id="rId9"/>
    <p:sldLayoutId id="2147484151" r:id="rId10"/>
    <p:sldLayoutId id="2147484152" r:id="rId11"/>
    <p:sldLayoutId id="2147484153" r:id="rId12"/>
    <p:sldLayoutId id="214748415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mc.edu/som/Students/Career%20Advising%20Resources/Career%20Advising%20System.html" TargetMode="Externa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mc.edu/som/Students/Career%20Advising%20Resources/Road%20to%20Match%20Series.html" TargetMode="Externa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s-residents.aamc.org/applying-residency/article/apply-smart-data-consider/" TargetMode="External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s-residents.aamc.org/applying-residency/article/fees-eras-residency-applications/" TargetMode="External"/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amc.org/students/medstudents/cim/%20choicesnewsletter" TargetMode="External"/><Relationship Id="rId3" Type="http://schemas.openxmlformats.org/officeDocument/2006/relationships/hyperlink" Target="http://www.nrmp.org/" TargetMode="External"/><Relationship Id="rId7" Type="http://schemas.openxmlformats.org/officeDocument/2006/relationships/hyperlink" Target="http://www.ama-assn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uanet.org/education/auauniversity/residents/residency" TargetMode="External"/><Relationship Id="rId5" Type="http://schemas.openxmlformats.org/officeDocument/2006/relationships/hyperlink" Target="http://www.sfmatch.org/" TargetMode="External"/><Relationship Id="rId4" Type="http://schemas.openxmlformats.org/officeDocument/2006/relationships/hyperlink" Target="http://www.aamc.org/eras" TargetMode="External"/><Relationship Id="rId9" Type="http://schemas.openxmlformats.org/officeDocument/2006/relationships/hyperlink" Target="http://www.med-ed.virginia.ed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anet.org/education/auauniversity/residents/residency" TargetMode="External"/><Relationship Id="rId2" Type="http://schemas.openxmlformats.org/officeDocument/2006/relationships/hyperlink" Target="https://www.sfmatch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rmp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mp.org/" TargetMode="External"/><Relationship Id="rId2" Type="http://schemas.openxmlformats.org/officeDocument/2006/relationships/hyperlink" Target="https://students-residents.aamc.org/applying-residency/applying-residencies-eras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52400" y="381000"/>
            <a:ext cx="8839200" cy="3200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6100" b="1" i="1" dirty="0" smtClean="0">
                <a:solidFill>
                  <a:schemeClr val="bg2"/>
                </a:solidFill>
              </a:rPr>
              <a:t>THE R</a:t>
            </a:r>
            <a:r>
              <a:rPr lang="en-US" sz="6100" b="1" i="1" dirty="0" smtClean="0">
                <a:solidFill>
                  <a:schemeClr val="bg2"/>
                </a:solidFill>
                <a:cs typeface="Calibri" pitchFamily="34" charset="0"/>
              </a:rPr>
              <a:t>ESIDENCY APPLICATION AND </a:t>
            </a:r>
            <a:br>
              <a:rPr lang="en-US" sz="6100" b="1" i="1" dirty="0" smtClean="0">
                <a:solidFill>
                  <a:schemeClr val="bg2"/>
                </a:solidFill>
                <a:cs typeface="Calibri" pitchFamily="34" charset="0"/>
              </a:rPr>
            </a:br>
            <a:r>
              <a:rPr lang="en-US" sz="6100" b="1" i="1" dirty="0" smtClean="0">
                <a:solidFill>
                  <a:schemeClr val="bg2"/>
                </a:solidFill>
                <a:cs typeface="Calibri" pitchFamily="34" charset="0"/>
              </a:rPr>
              <a:t>MATCH PROCESS</a:t>
            </a:r>
            <a:endParaRPr lang="en-US" sz="6100" b="1" dirty="0" smtClean="0">
              <a:solidFill>
                <a:schemeClr val="bg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00488"/>
            <a:ext cx="8153400" cy="2652712"/>
          </a:xfrm>
        </p:spPr>
        <p:txBody>
          <a:bodyPr/>
          <a:lstStyle/>
          <a:p>
            <a:pPr marL="63500" algn="ctr" eaLnBrk="1" hangingPunct="1"/>
            <a:endParaRPr lang="en-US" altLang="en-US" sz="2000" dirty="0" smtClean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3500" algn="ctr" eaLnBrk="1" hangingPunct="1"/>
            <a:r>
              <a:rPr lang="en-US" altLang="en-US" sz="4500" b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Class of 2020</a:t>
            </a:r>
          </a:p>
          <a:p>
            <a:pPr marL="63500" eaLnBrk="1" hangingPunct="1"/>
            <a:endParaRPr lang="en-US" altLang="en-US" sz="3200" dirty="0" smtClean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800600"/>
          </a:xfrm>
        </p:spPr>
        <p:txBody>
          <a:bodyPr/>
          <a:lstStyle/>
          <a:p>
            <a:pPr algn="ctr"/>
            <a:r>
              <a:rPr lang="en-US" sz="6000" b="1" i="1" dirty="0" smtClean="0">
                <a:solidFill>
                  <a:schemeClr val="tx1"/>
                </a:solidFill>
              </a:rPr>
              <a:t>So what do I need to know to get started in creating my residency application?</a:t>
            </a:r>
            <a:endParaRPr lang="en-US" sz="6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8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" y="685800"/>
            <a:ext cx="990600" cy="5867400"/>
          </a:xfrm>
        </p:spPr>
        <p:txBody>
          <a:bodyPr/>
          <a:lstStyle/>
          <a:p>
            <a:pPr algn="ctr" eaLnBrk="1" hangingPunct="1"/>
            <a:r>
              <a:rPr lang="en-US" altLang="en-US" sz="4200" b="1" i="1" dirty="0" smtClean="0">
                <a:solidFill>
                  <a:schemeClr val="tx1"/>
                </a:solidFill>
              </a:rPr>
              <a:t>Creating </a:t>
            </a:r>
            <a:r>
              <a:rPr lang="en-US" altLang="en-US" sz="4200" i="1" dirty="0" smtClean="0">
                <a:solidFill>
                  <a:schemeClr val="tx1"/>
                </a:solidFill>
              </a:rPr>
              <a:t>Your </a:t>
            </a:r>
            <a:r>
              <a:rPr lang="en-US" altLang="en-US" sz="4200" b="1" i="1" dirty="0" smtClean="0">
                <a:solidFill>
                  <a:schemeClr val="tx1"/>
                </a:solidFill>
              </a:rPr>
              <a:t>Application</a:t>
            </a:r>
            <a:r>
              <a:rPr lang="en-US" altLang="en-US" sz="4800" b="1" i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66800" y="914400"/>
            <a:ext cx="8001000" cy="5477256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/>
              <a:t>Applications are created in the various programs (ERAS, </a:t>
            </a:r>
            <a:r>
              <a:rPr lang="en-US" sz="2800" dirty="0" smtClean="0"/>
              <a:t>portals for SF </a:t>
            </a:r>
            <a:r>
              <a:rPr lang="en-US" sz="2800" dirty="0"/>
              <a:t>Match, AUA, </a:t>
            </a:r>
            <a:r>
              <a:rPr lang="en-US" sz="2800" dirty="0" smtClean="0"/>
              <a:t>and Military</a:t>
            </a:r>
            <a:r>
              <a:rPr lang="en-US" sz="2800" dirty="0"/>
              <a:t>)</a:t>
            </a: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/>
          </a:p>
          <a:p>
            <a:pPr marL="457200" indent="-457200" eaLnBrk="1" hangingPunct="1">
              <a:lnSpc>
                <a:spcPct val="90000"/>
              </a:lnSpc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Your application </a:t>
            </a:r>
            <a:r>
              <a:rPr lang="en-US" sz="2800" dirty="0">
                <a:latin typeface="+mj-lt"/>
              </a:rPr>
              <a:t>i</a:t>
            </a:r>
            <a:r>
              <a:rPr lang="en-US" sz="2800" dirty="0" smtClean="0">
                <a:latin typeface="+mj-lt"/>
              </a:rPr>
              <a:t>s a program’s first impression of you - u</a:t>
            </a:r>
            <a:r>
              <a:rPr lang="en-US" sz="2800" dirty="0" smtClean="0"/>
              <a:t>se </a:t>
            </a:r>
            <a:r>
              <a:rPr lang="en-US" sz="2800" dirty="0"/>
              <a:t>correct grammar – proof for spelling and punctuation </a:t>
            </a:r>
            <a:r>
              <a:rPr lang="en-US" sz="2800" dirty="0" smtClean="0"/>
              <a:t>(there is no </a:t>
            </a:r>
            <a:r>
              <a:rPr lang="en-US" sz="2800" dirty="0"/>
              <a:t>spell/grammar check!) </a:t>
            </a:r>
          </a:p>
          <a:p>
            <a:pPr marL="280987" indent="-17145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/>
              <a:t>Start </a:t>
            </a:r>
            <a:r>
              <a:rPr lang="en-US" sz="2800" dirty="0"/>
              <a:t>early – completing your application takes time</a:t>
            </a:r>
            <a:r>
              <a:rPr lang="en-US" sz="2800" dirty="0" smtClean="0"/>
              <a:t>!</a:t>
            </a:r>
          </a:p>
          <a:p>
            <a:pPr marL="280987" indent="-17145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Use official school address, not a cute email address </a:t>
            </a:r>
          </a:p>
          <a:p>
            <a:pPr marL="280987" indent="-17145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ERAS applications – system opens in May – release to programs on September 15</a:t>
            </a:r>
            <a:r>
              <a:rPr lang="en-US" sz="2800" baseline="30000" dirty="0" smtClean="0">
                <a:latin typeface="+mj-lt"/>
              </a:rPr>
              <a:t>th</a:t>
            </a:r>
            <a:endParaRPr lang="en-US" sz="28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Other Match programs – check individual dates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-9525" y="685800"/>
            <a:ext cx="9144000" cy="7620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Sections of the Application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76200" y="1594104"/>
            <a:ext cx="4267200" cy="3200400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tx1"/>
              </a:buClr>
              <a:buFont typeface="Georgia"/>
              <a:buChar char="•"/>
              <a:defRPr/>
            </a:pPr>
            <a:r>
              <a:rPr lang="en-US" dirty="0" smtClean="0">
                <a:latin typeface="+mj-lt"/>
              </a:rPr>
              <a:t>Name, address, phone, email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tx1"/>
              </a:buClr>
              <a:buFont typeface="Georgia"/>
              <a:buChar char="•"/>
              <a:defRPr/>
            </a:pPr>
            <a:r>
              <a:rPr lang="en-US" dirty="0" smtClean="0">
                <a:latin typeface="+mj-lt"/>
              </a:rPr>
              <a:t>School – name, location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tx1"/>
              </a:buClr>
              <a:buFont typeface="Georgia"/>
              <a:buChar char="•"/>
              <a:defRPr/>
            </a:pPr>
            <a:r>
              <a:rPr lang="en-US" dirty="0" smtClean="0">
                <a:latin typeface="+mj-lt"/>
              </a:rPr>
              <a:t>Citizenship/race/ethnicity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tx1"/>
              </a:buClr>
              <a:buFont typeface="Georgia"/>
              <a:buChar char="•"/>
              <a:defRPr/>
            </a:pPr>
            <a:r>
              <a:rPr lang="en-US" dirty="0" smtClean="0">
                <a:latin typeface="+mj-lt"/>
              </a:rPr>
              <a:t>*Felony conviction, if any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tx1"/>
              </a:buClr>
              <a:buFont typeface="Georgia"/>
              <a:buChar char="•"/>
              <a:defRPr/>
            </a:pPr>
            <a:r>
              <a:rPr lang="en-US" dirty="0" smtClean="0">
                <a:latin typeface="+mj-lt"/>
              </a:rPr>
              <a:t>Entire education history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tx1"/>
              </a:buClr>
              <a:buFont typeface="Georgia"/>
              <a:buChar char="•"/>
              <a:defRPr/>
            </a:pPr>
            <a:r>
              <a:rPr lang="en-US" dirty="0" smtClean="0">
                <a:latin typeface="+mj-lt"/>
              </a:rPr>
              <a:t>Awards/honors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sz="20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sz="2000" dirty="0" smtClean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495800" y="1594104"/>
            <a:ext cx="4495800" cy="3352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dirty="0" smtClean="0">
                <a:latin typeface="+mj-lt"/>
              </a:rPr>
              <a:t>USMLE scores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dirty="0" smtClean="0">
                <a:latin typeface="+mj-lt"/>
              </a:rPr>
              <a:t>Research/publications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dirty="0" smtClean="0">
                <a:latin typeface="+mj-lt"/>
              </a:rPr>
              <a:t>Volunteer work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dirty="0" smtClean="0">
                <a:latin typeface="+mj-lt"/>
              </a:rPr>
              <a:t>Work experience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dirty="0" smtClean="0">
                <a:latin typeface="+mj-lt"/>
              </a:rPr>
              <a:t>Language proficiency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dirty="0" smtClean="0">
                <a:latin typeface="+mj-lt"/>
              </a:rPr>
              <a:t>Previous residency training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dirty="0" smtClean="0">
                <a:latin typeface="+mj-lt"/>
              </a:rPr>
              <a:t>ACLS certification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152400" y="5181600"/>
            <a:ext cx="8686800" cy="1371600"/>
          </a:xfrm>
        </p:spPr>
        <p:txBody>
          <a:bodyPr/>
          <a:lstStyle/>
          <a:p>
            <a:pPr marL="109537" indent="0" algn="ctr" eaLnBrk="1" hangingPunct="1">
              <a:buClr>
                <a:schemeClr val="tx1"/>
              </a:buClr>
              <a:buNone/>
              <a:defRPr/>
            </a:pPr>
            <a:r>
              <a:rPr lang="en-US" dirty="0" smtClean="0">
                <a:latin typeface="+mj-lt"/>
              </a:rPr>
              <a:t>Honor Societies (AOA/GHHS) - might not know these when you start your application – can go back and check the box once results are announced 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724400"/>
          </a:xfrm>
        </p:spPr>
        <p:txBody>
          <a:bodyPr/>
          <a:lstStyle/>
          <a:p>
            <a:pPr algn="ctr"/>
            <a:r>
              <a:rPr lang="en-US" sz="6000" b="1" i="1" dirty="0" smtClean="0">
                <a:solidFill>
                  <a:schemeClr val="tx1"/>
                </a:solidFill>
              </a:rPr>
              <a:t>Are there other documents I need</a:t>
            </a:r>
            <a:br>
              <a:rPr lang="en-US" sz="6000" b="1" i="1" dirty="0" smtClean="0">
                <a:solidFill>
                  <a:schemeClr val="tx1"/>
                </a:solidFill>
              </a:rPr>
            </a:br>
            <a:r>
              <a:rPr lang="en-US" sz="6000" b="1" i="1" dirty="0" smtClean="0">
                <a:solidFill>
                  <a:schemeClr val="tx1"/>
                </a:solidFill>
              </a:rPr>
              <a:t>for the Match?</a:t>
            </a:r>
            <a:endParaRPr lang="en-US" sz="6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07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990600" cy="58674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Documents Needed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5000" y="1276350"/>
            <a:ext cx="6629400" cy="46863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 smtClean="0">
                <a:latin typeface="+mj-lt"/>
              </a:rPr>
              <a:t>*Curriculum Vitae (CV)</a:t>
            </a: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 smtClean="0">
                <a:latin typeface="+mj-lt"/>
              </a:rPr>
              <a:t>Personal Statement</a:t>
            </a: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 smtClean="0">
                <a:latin typeface="+mj-lt"/>
              </a:rPr>
              <a:t>Photograph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1000" dirty="0" smtClean="0">
                <a:latin typeface="+mj-lt"/>
              </a:rPr>
              <a:t> </a:t>
            </a:r>
            <a:endParaRPr lang="en-US" sz="3400" dirty="0" smtClean="0">
              <a:latin typeface="+mj-lt"/>
            </a:endParaRP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/>
              <a:t>USMLE Step Scores </a:t>
            </a: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 smtClean="0">
                <a:latin typeface="+mj-lt"/>
              </a:rPr>
              <a:t>Letters of Recommendation (LORs)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1000" dirty="0" smtClean="0">
                <a:latin typeface="+mj-lt"/>
              </a:rPr>
              <a:t> ______________________________________________________________________________________________________</a:t>
            </a: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 smtClean="0">
                <a:latin typeface="+mj-lt"/>
              </a:rPr>
              <a:t>Medical Student Performance Evaluation (MSPE/Dean’s Letter)</a:t>
            </a: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/>
              <a:t>Transcript</a:t>
            </a:r>
            <a:endParaRPr lang="en-US" sz="3400" dirty="0" smtClean="0">
              <a:latin typeface="+mj-lt"/>
            </a:endParaRP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1066800" cy="58674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Curriculum Vitae (CV)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143000" y="685800"/>
            <a:ext cx="7620000" cy="5943600"/>
          </a:xfrm>
        </p:spPr>
        <p:txBody>
          <a:bodyPr/>
          <a:lstStyle/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/>
              <a:t>A listing of your personal </a:t>
            </a:r>
            <a:r>
              <a:rPr lang="en-US" sz="2800" dirty="0" smtClean="0"/>
              <a:t>information as well as undergraduate and medical school education</a:t>
            </a:r>
            <a:r>
              <a:rPr lang="en-US" sz="2800" dirty="0"/>
              <a:t>, experience, and </a:t>
            </a:r>
            <a:r>
              <a:rPr lang="en-US" sz="2800" dirty="0" smtClean="0"/>
              <a:t>activities/interests – w/no gaps</a:t>
            </a:r>
            <a:endParaRPr lang="en-US" sz="2800" dirty="0"/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/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/>
              <a:t>Provides information for your dean’s letter writer, for faculty writing your LORs, and for those who interview you </a:t>
            </a:r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/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Two versions you will create:</a:t>
            </a:r>
          </a:p>
          <a:p>
            <a:pPr lvl="2" eaLnBrk="1" hangingPunct="1">
              <a:buClr>
                <a:schemeClr val="tx1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An electronic version - created from information you enter in your particular Match program</a:t>
            </a:r>
          </a:p>
          <a:p>
            <a:pPr lvl="2" eaLnBrk="1" hangingPunct="1">
              <a:buClr>
                <a:schemeClr val="tx1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A hard copy – nice paper, 12 font, may be more than one page, given to LOR writers, interviewers</a:t>
            </a:r>
          </a:p>
          <a:p>
            <a:pPr lvl="2" eaLnBrk="1" hangingPunct="1">
              <a:buClr>
                <a:schemeClr val="tx1"/>
              </a:buClr>
              <a:defRPr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marL="571500" lvl="0" indent="-5715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>
                <a:solidFill>
                  <a:srgbClr val="FFFFFF"/>
                </a:solidFill>
              </a:rPr>
              <a:t>Examples on </a:t>
            </a:r>
            <a:r>
              <a:rPr lang="en-US" sz="2800" dirty="0" smtClean="0">
                <a:solidFill>
                  <a:srgbClr val="FFFFFF"/>
                </a:solidFill>
              </a:rPr>
              <a:t>OME </a:t>
            </a:r>
            <a:r>
              <a:rPr lang="en-US" sz="2800" dirty="0">
                <a:solidFill>
                  <a:srgbClr val="FFFFFF"/>
                </a:solidFill>
              </a:rPr>
              <a:t>website </a:t>
            </a:r>
            <a:r>
              <a:rPr lang="en-US" sz="2800" dirty="0" smtClean="0">
                <a:solidFill>
                  <a:srgbClr val="FFFFFF"/>
                </a:solidFill>
              </a:rPr>
              <a:t>‘</a:t>
            </a:r>
            <a:r>
              <a:rPr lang="en-US" sz="2800" dirty="0" smtClean="0">
                <a:solidFill>
                  <a:srgbClr val="FFFFFF"/>
                </a:solidFill>
                <a:hlinkClick r:id="rId2"/>
              </a:rPr>
              <a:t>Career Advising Resources</a:t>
            </a:r>
            <a:r>
              <a:rPr lang="en-US" sz="2800" dirty="0" smtClean="0">
                <a:solidFill>
                  <a:srgbClr val="FFFFFF"/>
                </a:solidFill>
              </a:rPr>
              <a:t>’ under CV example</a:t>
            </a:r>
          </a:p>
          <a:p>
            <a:pPr marL="571500" lvl="0" indent="-5715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sz="2800" dirty="0">
              <a:solidFill>
                <a:srgbClr val="FFFFFF"/>
              </a:solidFill>
            </a:endParaRPr>
          </a:p>
          <a:p>
            <a:pPr lvl="2" eaLnBrk="1" hangingPunct="1">
              <a:buClr>
                <a:schemeClr val="tx1"/>
              </a:buClr>
              <a:defRPr/>
            </a:pP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990600" cy="58674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Personal Statement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295400" y="1295400"/>
            <a:ext cx="7460043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solidFill>
                  <a:srgbClr val="FFFFFF"/>
                </a:solidFill>
              </a:rPr>
              <a:t>Explains your interest in a specialty, why you are a desirable applicant, how your personality and experience fit that specialty</a:t>
            </a:r>
          </a:p>
          <a:p>
            <a:pPr marL="457200" indent="-457200" eaLnBrk="1" hangingPunct="1">
              <a:lnSpc>
                <a:spcPct val="90000"/>
              </a:lnSpc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solidFill>
                <a:srgbClr val="FFFFFF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solidFill>
                  <a:srgbClr val="FFFFFF"/>
                </a:solidFill>
              </a:rPr>
              <a:t>Provides an opportunity </a:t>
            </a:r>
            <a:r>
              <a:rPr lang="en-US" sz="2800" dirty="0">
                <a:solidFill>
                  <a:srgbClr val="FFFFFF"/>
                </a:solidFill>
              </a:rPr>
              <a:t>to explain any issues not previously </a:t>
            </a:r>
            <a:r>
              <a:rPr lang="en-US" sz="2800" dirty="0" smtClean="0">
                <a:solidFill>
                  <a:srgbClr val="FFFFFF"/>
                </a:solidFill>
              </a:rPr>
              <a:t>addressed – gaps, Step scores</a:t>
            </a:r>
          </a:p>
          <a:p>
            <a:pPr eaLnBrk="1" hangingPunct="1">
              <a:buClr>
                <a:srgbClr val="FFFFFF"/>
              </a:buClr>
              <a:defRPr/>
            </a:pPr>
            <a:r>
              <a:rPr lang="en-US" sz="1000" dirty="0" smtClean="0">
                <a:solidFill>
                  <a:srgbClr val="FFFFFF"/>
                </a:solidFill>
              </a:rPr>
              <a:t> </a:t>
            </a: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>
                <a:solidFill>
                  <a:srgbClr val="FFFFFF"/>
                </a:solidFill>
              </a:rPr>
              <a:t>Length - 1 page is best - must contain some really great information to go over one </a:t>
            </a:r>
            <a:r>
              <a:rPr lang="en-US" sz="2800" dirty="0" smtClean="0">
                <a:solidFill>
                  <a:srgbClr val="FFFFFF"/>
                </a:solidFill>
              </a:rPr>
              <a:t>page</a:t>
            </a: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sz="1000" dirty="0">
              <a:solidFill>
                <a:srgbClr val="FFFFFF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Don’t try to be too cute or clever - shoot for normal  </a:t>
            </a: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sz="1000" dirty="0"/>
          </a:p>
          <a:p>
            <a:pPr marL="457200" indent="-457200" eaLnBrk="1" hangingPunct="1">
              <a:lnSpc>
                <a:spcPct val="90000"/>
              </a:lnSpc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solidFill>
                  <a:srgbClr val="FFFFFF"/>
                </a:solidFill>
              </a:rPr>
              <a:t>Presentation </a:t>
            </a:r>
            <a:r>
              <a:rPr lang="en-US" sz="2800" dirty="0">
                <a:solidFill>
                  <a:srgbClr val="FFFFFF"/>
                </a:solidFill>
              </a:rPr>
              <a:t>on </a:t>
            </a:r>
            <a:r>
              <a:rPr lang="en-US" sz="2800" dirty="0" smtClean="0">
                <a:solidFill>
                  <a:srgbClr val="FFFFFF"/>
                </a:solidFill>
              </a:rPr>
              <a:t>OME </a:t>
            </a:r>
            <a:r>
              <a:rPr lang="en-US" sz="2800" dirty="0">
                <a:solidFill>
                  <a:srgbClr val="FFFFFF"/>
                </a:solidFill>
              </a:rPr>
              <a:t>website </a:t>
            </a:r>
            <a:r>
              <a:rPr lang="en-US" sz="2800" dirty="0" smtClean="0">
                <a:solidFill>
                  <a:srgbClr val="FFFFFF"/>
                </a:solidFill>
              </a:rPr>
              <a:t>‘</a:t>
            </a:r>
            <a:r>
              <a:rPr lang="en-US" sz="2800" dirty="0" smtClean="0">
                <a:solidFill>
                  <a:srgbClr val="FFFFFF"/>
                </a:solidFill>
                <a:hlinkClick r:id="rId2"/>
              </a:rPr>
              <a:t>Road to Match Series</a:t>
            </a:r>
            <a:r>
              <a:rPr lang="en-US" sz="2800" dirty="0" smtClean="0">
                <a:solidFill>
                  <a:srgbClr val="FFFFFF"/>
                </a:solidFill>
              </a:rPr>
              <a:t>’</a:t>
            </a:r>
          </a:p>
          <a:p>
            <a:pPr eaLnBrk="1" hangingPunct="1">
              <a:buClr>
                <a:schemeClr val="tx1"/>
              </a:buClr>
              <a:defRPr/>
            </a:pPr>
            <a:endParaRPr lang="en-US" sz="3200" dirty="0" smtClean="0">
              <a:latin typeface="+mj-lt"/>
            </a:endParaRPr>
          </a:p>
          <a:p>
            <a:pPr eaLnBrk="1" hangingPunct="1">
              <a:buClr>
                <a:schemeClr val="tx1"/>
              </a:buClr>
              <a:defRPr/>
            </a:pPr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990600" cy="58674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Photograph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447800" y="914400"/>
            <a:ext cx="7467600" cy="5486400"/>
          </a:xfrm>
        </p:spPr>
        <p:txBody>
          <a:bodyPr/>
          <a:lstStyle/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000" dirty="0"/>
              <a:t>Professional dress</a:t>
            </a:r>
          </a:p>
          <a:p>
            <a:pPr marL="411162" lvl="1" indent="0" eaLnBrk="1" hangingPunct="1">
              <a:buClr>
                <a:schemeClr val="tx1"/>
              </a:buClr>
              <a:defRPr/>
            </a:pPr>
            <a:r>
              <a:rPr lang="en-US" sz="3000" dirty="0">
                <a:solidFill>
                  <a:schemeClr val="tx1"/>
                </a:solidFill>
              </a:rPr>
              <a:t>     Men – suit/tie, white/blue shirt, haircut,  </a:t>
            </a:r>
          </a:p>
          <a:p>
            <a:pPr marL="411162" lvl="1" indent="0" eaLnBrk="1" hangingPunct="1">
              <a:buClr>
                <a:schemeClr val="tx1"/>
              </a:buClr>
              <a:defRPr/>
            </a:pPr>
            <a:r>
              <a:rPr lang="en-US" sz="3000" dirty="0">
                <a:solidFill>
                  <a:schemeClr val="tx1"/>
                </a:solidFill>
              </a:rPr>
              <a:t>         </a:t>
            </a:r>
            <a:r>
              <a:rPr lang="en-US" sz="3000" dirty="0" smtClean="0">
                <a:solidFill>
                  <a:schemeClr val="tx1"/>
                </a:solidFill>
              </a:rPr>
              <a:t>neatly shaved</a:t>
            </a:r>
            <a:endParaRPr lang="en-US" sz="3000" dirty="0">
              <a:solidFill>
                <a:schemeClr val="tx1"/>
              </a:solidFill>
            </a:endParaRPr>
          </a:p>
          <a:p>
            <a:pPr marL="411162" lvl="1" indent="0" eaLnBrk="1" hangingPunct="1">
              <a:buClr>
                <a:schemeClr val="tx1"/>
              </a:buClr>
              <a:defRPr/>
            </a:pPr>
            <a:r>
              <a:rPr lang="en-US" sz="3000" dirty="0">
                <a:solidFill>
                  <a:schemeClr val="tx1"/>
                </a:solidFill>
              </a:rPr>
              <a:t>     Women - suit/solid color blouse, </a:t>
            </a:r>
            <a:r>
              <a:rPr lang="en-US" sz="3000" dirty="0" smtClean="0">
                <a:solidFill>
                  <a:schemeClr val="tx1"/>
                </a:solidFill>
              </a:rPr>
              <a:t>makeup,</a:t>
            </a:r>
          </a:p>
          <a:p>
            <a:pPr marL="411162" lvl="1" indent="0" eaLnBrk="1" hangingPunct="1">
              <a:buClr>
                <a:schemeClr val="tx1"/>
              </a:buClr>
              <a:defRPr/>
            </a:pP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        minimal jewelry</a:t>
            </a: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/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/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000" dirty="0"/>
              <a:t>Make an appointment with Biomedical Illustrations – they will send your photo to </a:t>
            </a:r>
            <a:r>
              <a:rPr lang="en-US" sz="3000" dirty="0" smtClean="0"/>
              <a:t>you in the correct format for ERAS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/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/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000" dirty="0" smtClean="0">
                <a:latin typeface="+mj-lt"/>
              </a:rPr>
              <a:t>May use the photograph taken for VSAS 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000" dirty="0" smtClean="0">
                <a:latin typeface="+mj-lt"/>
              </a:rPr>
              <a:t>***Look the same for the interview</a:t>
            </a:r>
          </a:p>
          <a:p>
            <a:pPr marL="171450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6"/>
          <p:cNvSpPr>
            <a:spLocks noGrp="1" noChangeArrowheads="1"/>
          </p:cNvSpPr>
          <p:nvPr>
            <p:ph type="title"/>
          </p:nvPr>
        </p:nvSpPr>
        <p:spPr>
          <a:xfrm>
            <a:off x="76200" y="609600"/>
            <a:ext cx="990600" cy="60198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USMLE Step Scores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800100"/>
            <a:ext cx="8071104" cy="5638800"/>
          </a:xfrm>
        </p:spPr>
        <p:txBody>
          <a:bodyPr/>
          <a:lstStyle/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Option in ERAS and other application systems to pay to have Step scores sent from the NBME to all programs to which you apply</a:t>
            </a: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All scores available at the time of application are sent (Step 1 plus Step 2 CK/CS, if available) 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If you receive new scores after submitting your application, you must go back into ERAS or other system to have scores retransmitted</a:t>
            </a: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Programs are increasingly interested in Step scores. Some even use these to filter applications. Consider taking Step 2 early enough to have scores back when applications release to programs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519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688555"/>
            <a:ext cx="7934325" cy="6017046"/>
          </a:xfrm>
          <a:prstGeom prst="rect">
            <a:avLst/>
          </a:prstGeom>
        </p:spPr>
      </p:pic>
      <p:sp>
        <p:nvSpPr>
          <p:cNvPr id="4710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685800"/>
            <a:ext cx="8833104" cy="6019800"/>
          </a:xfrm>
        </p:spPr>
        <p:txBody>
          <a:bodyPr/>
          <a:lstStyle/>
          <a:p>
            <a:pPr algn="ctr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758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Goal Today</a:t>
            </a:r>
            <a:endParaRPr lang="en-US" dirty="0"/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743200"/>
            <a:ext cx="2857500" cy="2857500"/>
          </a:xfrm>
        </p:spPr>
      </p:pic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b="1" i="1" dirty="0"/>
              <a:t>A quick reminder as we begin - </a:t>
            </a:r>
            <a:br>
              <a:rPr lang="en-US" sz="2800" b="1" i="1" dirty="0"/>
            </a:br>
            <a:r>
              <a:rPr lang="en-US" sz="2800" b="1" i="1" dirty="0"/>
              <a:t>we’re about to cover a lot of information and </a:t>
            </a:r>
            <a:br>
              <a:rPr lang="en-US" sz="2800" b="1" i="1" dirty="0"/>
            </a:br>
            <a:r>
              <a:rPr lang="en-US" sz="2800" b="1" i="1" dirty="0"/>
              <a:t>things you will have to do for the Match. </a:t>
            </a:r>
            <a:br>
              <a:rPr lang="en-US" sz="2800" b="1" i="1" dirty="0"/>
            </a:br>
            <a:r>
              <a:rPr lang="en-US" sz="2800" b="1" i="1" dirty="0"/>
              <a:t>However, don’t panic …</a:t>
            </a:r>
            <a:br>
              <a:rPr lang="en-US" sz="2800" b="1" i="1" dirty="0"/>
            </a:br>
            <a:r>
              <a:rPr lang="en-US" sz="2800" b="1" i="1" dirty="0"/>
              <a:t>these don’t all have to be done at one time!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077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21336" y="685800"/>
            <a:ext cx="1524000" cy="5791200"/>
          </a:xfrm>
        </p:spPr>
        <p:txBody>
          <a:bodyPr/>
          <a:lstStyle/>
          <a:p>
            <a:pPr algn="ctr" eaLnBrk="1" hangingPunct="1"/>
            <a:r>
              <a:rPr lang="en-US" altLang="en-US" sz="4400" b="1" i="1" dirty="0" smtClean="0">
                <a:solidFill>
                  <a:schemeClr val="tx1"/>
                </a:solidFill>
              </a:rPr>
              <a:t>Letters of Recommendation (LOR)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545336" y="1371600"/>
            <a:ext cx="7446264" cy="4724400"/>
          </a:xfrm>
        </p:spPr>
        <p:txBody>
          <a:bodyPr/>
          <a:lstStyle/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Submit as many as you like – may </a:t>
            </a:r>
            <a:r>
              <a:rPr lang="en-US" sz="2800" i="1" dirty="0" smtClean="0">
                <a:latin typeface="+mj-lt"/>
              </a:rPr>
              <a:t>designate</a:t>
            </a:r>
            <a:r>
              <a:rPr lang="en-US" sz="2800" dirty="0" smtClean="0">
                <a:latin typeface="+mj-lt"/>
              </a:rPr>
              <a:t> up to four per program in ERAS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Some specialties require a letter from the department chair - include one from any away rotations 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Should be from someone who knows you and has evaluated you clinically (not friends, family)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/>
              <a:t>Waiving </a:t>
            </a:r>
            <a:r>
              <a:rPr lang="en-US" sz="2800" dirty="0"/>
              <a:t>your right to see the LOR – yes or no</a:t>
            </a:r>
            <a:r>
              <a:rPr lang="en-US" sz="2800" dirty="0" smtClean="0"/>
              <a:t>?</a:t>
            </a:r>
            <a:endParaRPr lang="en-US" sz="2800" dirty="0"/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 i="1" dirty="0" smtClean="0">
                <a:latin typeface="+mj-lt"/>
              </a:rPr>
              <a:t>LOR’s must be uploaded by the letter writer into ERAS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endParaRPr lang="en-US" sz="2800" b="1" i="1" dirty="0" smtClean="0">
              <a:latin typeface="+mj-lt"/>
            </a:endParaRP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800" dirty="0" smtClean="0"/>
              <a:t>      </a:t>
            </a:r>
            <a:endParaRPr lang="en-US" sz="1000" dirty="0"/>
          </a:p>
          <a:p>
            <a:pPr eaLnBrk="1" hangingPunct="1">
              <a:lnSpc>
                <a:spcPct val="90000"/>
              </a:lnSpc>
              <a:defRPr/>
            </a:pPr>
            <a:endParaRPr lang="en-US" sz="3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6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2133600" cy="6019800"/>
          </a:xfrm>
        </p:spPr>
        <p:txBody>
          <a:bodyPr/>
          <a:lstStyle/>
          <a:p>
            <a:pPr algn="ctr" eaLnBrk="1" hangingPunct="1"/>
            <a:r>
              <a:rPr lang="en-US" altLang="en-US" sz="4600" b="1" i="1" dirty="0" smtClean="0">
                <a:solidFill>
                  <a:schemeClr val="tx1"/>
                </a:solidFill>
              </a:rPr>
              <a:t>Medical Student Performance Evaluation (MSPE or Dean’s Letter)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819400" y="1066800"/>
            <a:ext cx="6012243" cy="5105400"/>
          </a:xfrm>
        </p:spPr>
        <p:txBody>
          <a:bodyPr/>
          <a:lstStyle/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Will be written by one of the SOM deans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Not a letter of recommendation</a:t>
            </a: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Comprehensive assessment of your performance in the medical school curriculum compared to your peers</a:t>
            </a: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Includes noteworthy characteristics, academic history and progress, and narrative information from the preclinical AND clinical years</a:t>
            </a: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Released in ERAS on October 1st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990600" cy="58674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Transcript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447800" y="2514600"/>
            <a:ext cx="7307643" cy="3124200"/>
          </a:xfrm>
        </p:spPr>
        <p:txBody>
          <a:bodyPr/>
          <a:lstStyle/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000" dirty="0" smtClean="0"/>
              <a:t>Every application program requires a transcript to be uploaded</a:t>
            </a:r>
            <a:endParaRPr lang="en-US" sz="3000" dirty="0">
              <a:solidFill>
                <a:schemeClr val="tx1"/>
              </a:solidFill>
            </a:endParaRP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/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/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000" dirty="0" smtClean="0"/>
              <a:t>Our office will upload transcripts for students who register in ERAS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/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/>
          </a:p>
          <a:p>
            <a:pPr marL="171450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925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724400"/>
          </a:xfrm>
        </p:spPr>
        <p:txBody>
          <a:bodyPr/>
          <a:lstStyle/>
          <a:p>
            <a:pPr algn="ctr"/>
            <a:r>
              <a:rPr lang="en-US" sz="6000" b="1" i="1" dirty="0" smtClean="0">
                <a:solidFill>
                  <a:schemeClr val="tx1"/>
                </a:solidFill>
              </a:rPr>
              <a:t>Ok, I’m overwhelmed – where can you get help as </a:t>
            </a:r>
            <a:r>
              <a:rPr lang="en-US" sz="6000" b="1" i="1" dirty="0">
                <a:solidFill>
                  <a:schemeClr val="tx1"/>
                </a:solidFill>
              </a:rPr>
              <a:t>I</a:t>
            </a:r>
            <a:r>
              <a:rPr lang="en-US" sz="6000" b="1" i="1" dirty="0" smtClean="0">
                <a:solidFill>
                  <a:schemeClr val="tx1"/>
                </a:solidFill>
              </a:rPr>
              <a:t> go through</a:t>
            </a:r>
            <a:br>
              <a:rPr lang="en-US" sz="6000" b="1" i="1" dirty="0" smtClean="0">
                <a:solidFill>
                  <a:schemeClr val="tx1"/>
                </a:solidFill>
              </a:rPr>
            </a:br>
            <a:r>
              <a:rPr lang="en-US" sz="6000" b="1" i="1" dirty="0" smtClean="0">
                <a:solidFill>
                  <a:schemeClr val="tx1"/>
                </a:solidFill>
              </a:rPr>
              <a:t>this process?</a:t>
            </a:r>
            <a:endParaRPr lang="en-US" sz="6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06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990600" cy="5791200"/>
          </a:xfrm>
        </p:spPr>
        <p:txBody>
          <a:bodyPr/>
          <a:lstStyle/>
          <a:p>
            <a:pPr algn="ctr"/>
            <a:r>
              <a:rPr lang="en-US" altLang="en-US" sz="4800" b="1" i="1" dirty="0" smtClean="0">
                <a:solidFill>
                  <a:srgbClr val="FFFFFF"/>
                </a:solidFill>
              </a:rPr>
              <a:t>Office of Medical Education</a:t>
            </a:r>
            <a:endParaRPr lang="en-US" altLang="en-US" i="1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2209800" y="1271587"/>
            <a:ext cx="6324599" cy="4824413"/>
          </a:xfrm>
        </p:spPr>
        <p:txBody>
          <a:bodyPr/>
          <a:lstStyle/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3000" dirty="0" smtClean="0">
                <a:solidFill>
                  <a:srgbClr val="FFFFFF"/>
                </a:solidFill>
              </a:rPr>
              <a:t>Our office is in charge of coordinating  the match process for students</a:t>
            </a:r>
          </a:p>
          <a:p>
            <a:pPr marL="280987" indent="-17145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altLang="en-US" sz="1000" dirty="0" smtClean="0">
              <a:solidFill>
                <a:srgbClr val="FFFFFF"/>
              </a:solidFill>
            </a:endParaRPr>
          </a:p>
          <a:p>
            <a:pPr marL="280987" indent="-17145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altLang="en-US" sz="1000" dirty="0" smtClean="0">
              <a:solidFill>
                <a:srgbClr val="FFFFFF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3000" dirty="0" smtClean="0">
                <a:solidFill>
                  <a:srgbClr val="FFFFFF"/>
                </a:solidFill>
              </a:rPr>
              <a:t>We’re here to help with questions, concerns, how-to’s, or anything else related to the Match - feel free to stop by, call, or email</a:t>
            </a: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altLang="en-US" sz="1000" dirty="0" smtClean="0">
              <a:solidFill>
                <a:srgbClr val="FFFFFF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altLang="en-US" sz="1000" dirty="0" smtClean="0">
              <a:solidFill>
                <a:srgbClr val="FFFFFF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3000" dirty="0" smtClean="0">
                <a:solidFill>
                  <a:srgbClr val="FFFFFF"/>
                </a:solidFill>
              </a:rPr>
              <a:t>Lots of information will be sent to you from our office, </a:t>
            </a:r>
            <a:r>
              <a:rPr lang="en-US" altLang="en-US" sz="3000" dirty="0">
                <a:solidFill>
                  <a:srgbClr val="FFFFFF"/>
                </a:solidFill>
              </a:rPr>
              <a:t>so check your UMMC email account </a:t>
            </a:r>
            <a:r>
              <a:rPr lang="en-US" altLang="en-US" sz="3000" dirty="0" smtClean="0">
                <a:solidFill>
                  <a:srgbClr val="FFFFFF"/>
                </a:solidFill>
              </a:rPr>
              <a:t>often</a:t>
            </a:r>
          </a:p>
          <a:p>
            <a:pPr eaLnBrk="1" hangingPunct="1">
              <a:buClr>
                <a:srgbClr val="FFFFFF"/>
              </a:buClr>
              <a:defRPr/>
            </a:pPr>
            <a:endParaRPr lang="en-US" altLang="en-US" sz="1000" dirty="0" smtClean="0">
              <a:solidFill>
                <a:srgbClr val="FFFFFF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altLang="en-US" sz="1000" dirty="0" smtClean="0">
              <a:solidFill>
                <a:srgbClr val="FFFFFF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altLang="en-US" sz="2800" dirty="0">
              <a:solidFill>
                <a:srgbClr val="FFFFFF"/>
              </a:solidFill>
            </a:endParaRPr>
          </a:p>
          <a:p>
            <a:pPr eaLnBrk="1" hangingPunct="1">
              <a:buClr>
                <a:srgbClr val="FFFFFF"/>
              </a:buClr>
              <a:defRPr/>
            </a:pPr>
            <a:endParaRPr lang="en-US" altLang="en-US" sz="3600" dirty="0" smtClean="0">
              <a:solidFill>
                <a:srgbClr val="FFFFFF"/>
              </a:solidFill>
            </a:endParaRPr>
          </a:p>
          <a:p>
            <a:pPr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1066800" cy="5791200"/>
          </a:xfrm>
        </p:spPr>
        <p:txBody>
          <a:bodyPr/>
          <a:lstStyle/>
          <a:p>
            <a:pPr algn="ctr"/>
            <a:r>
              <a:rPr lang="en-US" altLang="en-US" sz="3600" i="1" dirty="0" smtClean="0">
                <a:solidFill>
                  <a:srgbClr val="FFFFFF"/>
                </a:solidFill>
              </a:rPr>
              <a:t>Residency Application Advising Meeting</a:t>
            </a:r>
            <a:endParaRPr lang="en-US" altLang="en-US" sz="3600" i="1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1371600" y="609600"/>
            <a:ext cx="7696200" cy="6096000"/>
          </a:xfrm>
        </p:spPr>
        <p:txBody>
          <a:bodyPr/>
          <a:lstStyle/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800" dirty="0" smtClean="0">
                <a:solidFill>
                  <a:srgbClr val="FFFFFF"/>
                </a:solidFill>
              </a:rPr>
              <a:t>You will begin having one-on-one meetings in June with your assigned SOM dean</a:t>
            </a: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altLang="en-US" sz="1000" dirty="0" smtClean="0">
              <a:solidFill>
                <a:srgbClr val="FFFFFF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800" dirty="0" smtClean="0">
                <a:solidFill>
                  <a:srgbClr val="FFFFFF"/>
                </a:solidFill>
              </a:rPr>
              <a:t>Your dean will offer individual guidance regarding the Match and will write your Medical Student Performance Evaluation (MSPE or dean’s letter)</a:t>
            </a:r>
          </a:p>
          <a:p>
            <a:pPr marL="280987" indent="-17145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altLang="en-US" sz="1000" dirty="0" smtClean="0">
              <a:solidFill>
                <a:srgbClr val="FFFFFF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800" dirty="0" smtClean="0">
                <a:solidFill>
                  <a:srgbClr val="FFFFFF"/>
                </a:solidFill>
              </a:rPr>
              <a:t>Some students will need to meet earlier than June</a:t>
            </a:r>
          </a:p>
          <a:p>
            <a:pPr marL="919163" lvl="1" indent="-454025" eaLnBrk="1" hangingPunct="1">
              <a:spcBef>
                <a:spcPts val="0"/>
              </a:spcBef>
              <a:buClr>
                <a:srgbClr val="FFFFFF"/>
              </a:buClr>
              <a:buSzPct val="75000"/>
              <a:buFont typeface="Wingdings" pitchFamily="2" charset="2"/>
              <a:buChar char="v"/>
              <a:defRPr/>
            </a:pPr>
            <a:r>
              <a:rPr lang="en-US" altLang="en-US" sz="2800" dirty="0" smtClean="0">
                <a:solidFill>
                  <a:srgbClr val="FFFFFF"/>
                </a:solidFill>
              </a:rPr>
              <a:t>Early matches  - Ophth., Urology, Military</a:t>
            </a:r>
          </a:p>
          <a:p>
            <a:pPr marL="919163" lvl="1" indent="-454025" eaLnBrk="1" hangingPunct="1">
              <a:spcBef>
                <a:spcPts val="0"/>
              </a:spcBef>
              <a:buClr>
                <a:srgbClr val="FFFFFF"/>
              </a:buClr>
              <a:buSzPct val="75000"/>
              <a:buFont typeface="Wingdings" pitchFamily="2" charset="2"/>
              <a:buChar char="v"/>
              <a:defRPr/>
            </a:pPr>
            <a:r>
              <a:rPr lang="en-US" altLang="en-US" sz="2800" dirty="0" smtClean="0">
                <a:solidFill>
                  <a:srgbClr val="FFFFFF"/>
                </a:solidFill>
              </a:rPr>
              <a:t>Competitive matches - Otolaryngology, Orthopedic Surgery, and Dermatology</a:t>
            </a:r>
          </a:p>
          <a:p>
            <a:pPr marL="411162" lvl="1" indent="0" eaLnBrk="1" hangingPunct="1">
              <a:spcBef>
                <a:spcPts val="0"/>
              </a:spcBef>
              <a:buClr>
                <a:srgbClr val="FFFFFF"/>
              </a:buClr>
              <a:buSzPct val="75000"/>
              <a:buFont typeface="Georgia" panose="02040502050405020303" pitchFamily="18" charset="0"/>
              <a:buNone/>
              <a:defRPr/>
            </a:pPr>
            <a:endParaRPr lang="en-US" altLang="en-US" sz="1000" dirty="0" smtClean="0">
              <a:solidFill>
                <a:srgbClr val="FFFFFF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800" dirty="0" smtClean="0">
                <a:solidFill>
                  <a:srgbClr val="FFFFFF"/>
                </a:solidFill>
              </a:rPr>
              <a:t>You MUST have a draft of your CV in hand for the meeting - it is advisable to also have a draft of your personal statement </a:t>
            </a:r>
          </a:p>
          <a:p>
            <a:pPr eaLnBrk="1" hangingPunct="1">
              <a:buClr>
                <a:srgbClr val="FFFFFF"/>
              </a:buClr>
              <a:defRPr/>
            </a:pPr>
            <a:endParaRPr lang="en-US" altLang="en-US" sz="3600" dirty="0" smtClean="0">
              <a:solidFill>
                <a:srgbClr val="FFFFFF"/>
              </a:solidFill>
            </a:endParaRPr>
          </a:p>
          <a:p>
            <a:pPr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435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990600" cy="57912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What You Will Discuss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0" y="762000"/>
            <a:ext cx="7543800" cy="5943600"/>
          </a:xfrm>
        </p:spPr>
        <p:txBody>
          <a:bodyPr/>
          <a:lstStyle/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Specialty choice and desired interview locations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Choices for away rotations, if any</a:t>
            </a:r>
          </a:p>
          <a:p>
            <a:pPr marL="171450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8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Contents of your MSPE, including noteworthy characteristics, narrative comments, graphs of grades, and transcript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Challenges</a:t>
            </a:r>
          </a:p>
          <a:p>
            <a:pPr marL="171450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8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Any missing information in your file</a:t>
            </a:r>
          </a:p>
          <a:p>
            <a:pPr marL="171450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8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Your competitiveness and best strategy </a:t>
            </a:r>
          </a:p>
          <a:p>
            <a:pPr marL="171450" indent="-171450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endParaRPr lang="en-US" sz="800" dirty="0" smtClean="0"/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solidFill>
                  <a:srgbClr val="FFFFFF"/>
                </a:solidFill>
              </a:rPr>
              <a:t>Your “parallel” plan if needed</a:t>
            </a:r>
            <a:endParaRPr lang="en-US" sz="3200" dirty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altLang="en-US" sz="4800" b="1" i="1" dirty="0" smtClean="0">
                <a:solidFill>
                  <a:schemeClr val="tx1"/>
                </a:solidFill>
              </a:rPr>
              <a:t>“The Road to Match” Seminars</a:t>
            </a:r>
            <a:endParaRPr lang="en-US" altLang="en-US" sz="48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pPr marL="109537" indent="0" algn="ctr">
              <a:buFont typeface="Georgia" panose="02040502050405020303" pitchFamily="18" charset="0"/>
              <a:buNone/>
              <a:defRPr/>
            </a:pPr>
            <a:r>
              <a:rPr lang="en-US" sz="3600" b="1" dirty="0" smtClean="0"/>
              <a:t>Six seminars starting in May of 2019</a:t>
            </a:r>
          </a:p>
          <a:p>
            <a:pPr marL="109537" indent="0">
              <a:buFont typeface="Georgia" panose="02040502050405020303" pitchFamily="18" charset="0"/>
              <a:buNone/>
              <a:defRPr/>
            </a:pPr>
            <a:endParaRPr lang="en-US" sz="1200" dirty="0" smtClean="0"/>
          </a:p>
          <a:p>
            <a:pPr marL="109537" indent="0" algn="ctr">
              <a:buFont typeface="Georgia" panose="02040502050405020303" pitchFamily="18" charset="0"/>
              <a:buNone/>
              <a:defRPr/>
            </a:pPr>
            <a:r>
              <a:rPr lang="en-US" sz="3600" dirty="0" smtClean="0"/>
              <a:t>Overview of the Match</a:t>
            </a:r>
          </a:p>
          <a:p>
            <a:pPr marL="109537" indent="0" algn="ctr">
              <a:buFont typeface="Georgia" panose="02040502050405020303" pitchFamily="18" charset="0"/>
              <a:buNone/>
              <a:defRPr/>
            </a:pPr>
            <a:r>
              <a:rPr lang="en-US" sz="3600" dirty="0" smtClean="0"/>
              <a:t>ERAS Application Process</a:t>
            </a:r>
          </a:p>
          <a:p>
            <a:pPr marL="109537" indent="0" algn="ctr">
              <a:buFont typeface="Georgia" panose="02040502050405020303" pitchFamily="18" charset="0"/>
              <a:buNone/>
              <a:defRPr/>
            </a:pPr>
            <a:r>
              <a:rPr lang="en-US" sz="3600" dirty="0" smtClean="0"/>
              <a:t>Curriculum Vitae</a:t>
            </a:r>
          </a:p>
          <a:p>
            <a:pPr marL="109537" indent="0" algn="ctr">
              <a:buFont typeface="Georgia" panose="02040502050405020303" pitchFamily="18" charset="0"/>
              <a:buNone/>
              <a:defRPr/>
            </a:pPr>
            <a:r>
              <a:rPr lang="en-US" sz="3600" dirty="0" smtClean="0"/>
              <a:t>Interviewing</a:t>
            </a:r>
          </a:p>
          <a:p>
            <a:pPr marL="109537" indent="0" algn="ctr">
              <a:buFont typeface="Georgia" panose="02040502050405020303" pitchFamily="18" charset="0"/>
              <a:buNone/>
              <a:defRPr/>
            </a:pPr>
            <a:r>
              <a:rPr lang="en-US" sz="3600" dirty="0" smtClean="0"/>
              <a:t>Letters of Recommendation/Personal Statement</a:t>
            </a:r>
          </a:p>
          <a:p>
            <a:pPr marL="109537" indent="0" algn="ctr">
              <a:buFont typeface="Georgia" panose="02040502050405020303" pitchFamily="18" charset="0"/>
              <a:buNone/>
              <a:defRPr/>
            </a:pPr>
            <a:r>
              <a:rPr lang="en-US" sz="3600" dirty="0" smtClean="0"/>
              <a:t>Program Directors’ Perspective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724400"/>
          </a:xfrm>
        </p:spPr>
        <p:txBody>
          <a:bodyPr/>
          <a:lstStyle/>
          <a:p>
            <a:pPr algn="ctr"/>
            <a:r>
              <a:rPr lang="en-US" sz="6000" b="1" i="1" dirty="0" smtClean="0">
                <a:solidFill>
                  <a:schemeClr val="tx1"/>
                </a:solidFill>
              </a:rPr>
              <a:t>What things about me are program directors trying to discover from my application?</a:t>
            </a:r>
            <a:endParaRPr lang="en-US" sz="6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90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457200"/>
            <a:ext cx="1600200" cy="6324600"/>
          </a:xfrm>
        </p:spPr>
        <p:txBody>
          <a:bodyPr/>
          <a:lstStyle/>
          <a:p>
            <a:r>
              <a:rPr lang="en-US" sz="4800" i="1" dirty="0" smtClean="0">
                <a:solidFill>
                  <a:schemeClr val="tx1"/>
                </a:solidFill>
              </a:rPr>
              <a:t>Program Directors Look </a:t>
            </a:r>
            <a:r>
              <a:rPr lang="en-US" sz="4800" i="1" dirty="0">
                <a:solidFill>
                  <a:schemeClr val="tx1"/>
                </a:solidFill>
              </a:rPr>
              <a:t>T</a:t>
            </a:r>
            <a:r>
              <a:rPr lang="en-US" sz="4800" i="1" dirty="0" smtClean="0">
                <a:solidFill>
                  <a:schemeClr val="tx1"/>
                </a:solidFill>
              </a:rPr>
              <a:t>o See If You …</a:t>
            </a:r>
            <a:endParaRPr lang="en-US" sz="4800" i="1" dirty="0">
              <a:solidFill>
                <a:schemeClr val="tx1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5000" y="609600"/>
            <a:ext cx="6858000" cy="6022848"/>
          </a:xfrm>
        </p:spPr>
        <p:txBody>
          <a:bodyPr/>
          <a:lstStyle/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solidFill>
                  <a:srgbClr val="FFFFFF"/>
                </a:solidFill>
              </a:rPr>
              <a:t>Work ethic, strengths, weaknesses (grades</a:t>
            </a:r>
            <a:r>
              <a:rPr lang="en-US" sz="3200" dirty="0">
                <a:solidFill>
                  <a:srgbClr val="FFFFFF"/>
                </a:solidFill>
              </a:rPr>
              <a:t>, </a:t>
            </a:r>
            <a:r>
              <a:rPr lang="en-US" sz="3200" dirty="0" smtClean="0">
                <a:solidFill>
                  <a:srgbClr val="FFFFFF"/>
                </a:solidFill>
              </a:rPr>
              <a:t>LORs, MSPE)</a:t>
            </a: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sz="1000" dirty="0">
              <a:solidFill>
                <a:srgbClr val="FFFFFF"/>
              </a:solidFill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Play well with others (clerkship comments)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Able to pass boards (if you have a borderline Step 1 score, take Step 2 early)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Have attributes to care for patients (LORs, clerkship comments)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Take criticism well (LORs, clerkship comments)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648200"/>
          </a:xfrm>
        </p:spPr>
        <p:txBody>
          <a:bodyPr/>
          <a:lstStyle/>
          <a:p>
            <a:pPr algn="ctr"/>
            <a:r>
              <a:rPr lang="en-US" sz="6000" b="1" i="1" dirty="0" smtClean="0">
                <a:solidFill>
                  <a:schemeClr val="tx1"/>
                </a:solidFill>
              </a:rPr>
              <a:t>How do I decide on a specialty?</a:t>
            </a:r>
            <a:endParaRPr lang="en-US" sz="6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41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8382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Red Flags to Program Directors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35814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latin typeface="+mj-lt"/>
              </a:rPr>
              <a:t>Unexplained time gaps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latin typeface="+mj-lt"/>
              </a:rPr>
              <a:t>Negative LOR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latin typeface="+mj-lt"/>
              </a:rPr>
              <a:t>Professionalism</a:t>
            </a:r>
          </a:p>
          <a:p>
            <a:pPr marL="109537" indent="0" eaLnBrk="1" hangingPunct="1">
              <a:buClr>
                <a:schemeClr val="tx1"/>
              </a:buClr>
              <a:buNone/>
              <a:defRPr/>
            </a:pPr>
            <a:r>
              <a:rPr lang="en-US" sz="3600" dirty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   concerns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/>
              <a:t>Course failure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/>
              <a:t>USMLE failure</a:t>
            </a:r>
          </a:p>
          <a:p>
            <a:pPr marL="109537" indent="0" eaLnBrk="1" hangingPunct="1">
              <a:buClr>
                <a:schemeClr val="tx1"/>
              </a:buClr>
              <a:buNone/>
              <a:defRPr/>
            </a:pPr>
            <a:endParaRPr lang="en-US" sz="3600" dirty="0" smtClean="0">
              <a:latin typeface="+mj-lt"/>
            </a:endParaRPr>
          </a:p>
        </p:txBody>
      </p:sp>
      <p:sp>
        <p:nvSpPr>
          <p:cNvPr id="4301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1828800"/>
            <a:ext cx="41148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latin typeface="+mj-lt"/>
              </a:rPr>
              <a:t>Unexplained leave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latin typeface="+mj-lt"/>
              </a:rPr>
              <a:t>A “memorable”</a:t>
            </a:r>
          </a:p>
          <a:p>
            <a:pPr marL="109537" indent="0" eaLnBrk="1" hangingPunct="1">
              <a:buClr>
                <a:schemeClr val="tx1"/>
              </a:buClr>
              <a:buNone/>
              <a:defRPr/>
            </a:pPr>
            <a:r>
              <a:rPr lang="en-US" sz="3600" dirty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   personal stmt.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latin typeface="+mj-lt"/>
              </a:rPr>
              <a:t>Unprofessional</a:t>
            </a:r>
          </a:p>
          <a:p>
            <a:pPr marL="109537" indent="0" eaLnBrk="1" hangingPunct="1">
              <a:buClr>
                <a:schemeClr val="tx1"/>
              </a:buClr>
              <a:buNone/>
              <a:defRPr/>
            </a:pPr>
            <a:r>
              <a:rPr lang="en-US" sz="3600" dirty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   photograph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latin typeface="+mj-lt"/>
              </a:rPr>
              <a:t>Unprofessional</a:t>
            </a:r>
          </a:p>
          <a:p>
            <a:pPr marL="109537" indent="0" eaLnBrk="1" hangingPunct="1">
              <a:buClr>
                <a:schemeClr val="tx1"/>
              </a:buClr>
              <a:buNone/>
              <a:defRPr/>
            </a:pPr>
            <a:r>
              <a:rPr lang="en-US" sz="3600" dirty="0" smtClean="0">
                <a:latin typeface="+mj-lt"/>
              </a:rPr>
              <a:t>    email address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1447800" cy="6019800"/>
          </a:xfrm>
        </p:spPr>
        <p:txBody>
          <a:bodyPr/>
          <a:lstStyle/>
          <a:p>
            <a:pPr algn="ctr" eaLnBrk="1" hangingPunct="1"/>
            <a:r>
              <a:rPr lang="en-US" altLang="en-US" sz="4400" b="1" i="1" dirty="0" smtClean="0">
                <a:solidFill>
                  <a:schemeClr val="tx1"/>
                </a:solidFill>
              </a:rPr>
              <a:t>Your Impact on the school’s reputation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5000" y="990600"/>
            <a:ext cx="6698043" cy="5410200"/>
          </a:xfrm>
        </p:spPr>
        <p:txBody>
          <a:bodyPr/>
          <a:lstStyle/>
          <a:p>
            <a:pPr eaLnBrk="1" hangingPunct="1">
              <a:buClr>
                <a:schemeClr val="accent1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</a:rPr>
              <a:t>Program Directors never forget …</a:t>
            </a:r>
          </a:p>
          <a:p>
            <a:pPr eaLnBrk="1" hangingPunct="1">
              <a:buClr>
                <a:schemeClr val="accent1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en-US" sz="800" dirty="0" smtClean="0">
              <a:latin typeface="+mj-lt"/>
            </a:endParaRPr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latin typeface="+mj-lt"/>
              </a:rPr>
              <a:t>The student who lied to them (“You are my number one choice”)</a:t>
            </a:r>
          </a:p>
          <a:p>
            <a:pPr marL="171450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latin typeface="+mj-lt"/>
              </a:rPr>
              <a:t>The student who failed to show up for an interview</a:t>
            </a: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latin typeface="+mj-lt"/>
              </a:rPr>
              <a:t>Which school sent them great residents or problem residents in the past</a:t>
            </a:r>
          </a:p>
          <a:p>
            <a:pPr marL="109537" indent="0" eaLnBrk="1" hangingPunct="1">
              <a:buClr>
                <a:schemeClr val="tx1"/>
              </a:buClr>
              <a:buFont typeface="Georgia" panose="02040502050405020303" pitchFamily="18" charset="0"/>
              <a:buNone/>
              <a:defRPr/>
            </a:pPr>
            <a:endParaRPr lang="en-US" sz="800" dirty="0" smtClean="0">
              <a:latin typeface="+mj-lt"/>
            </a:endParaRP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495800"/>
          </a:xfrm>
        </p:spPr>
        <p:txBody>
          <a:bodyPr/>
          <a:lstStyle/>
          <a:p>
            <a:pPr algn="ctr"/>
            <a:r>
              <a:rPr lang="en-US" sz="6000" b="1" i="1" dirty="0" smtClean="0">
                <a:solidFill>
                  <a:schemeClr val="tx1"/>
                </a:solidFill>
              </a:rPr>
              <a:t>What do I need to know about interviews?</a:t>
            </a:r>
            <a:endParaRPr lang="en-US" sz="6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21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990600" cy="57912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Scheduling Interviews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295400" y="990600"/>
            <a:ext cx="7307643" cy="5410200"/>
          </a:xfrm>
        </p:spPr>
        <p:txBody>
          <a:bodyPr/>
          <a:lstStyle/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>
                <a:solidFill>
                  <a:srgbClr val="FFFFFF"/>
                </a:solidFill>
              </a:rPr>
              <a:t>The number of interviews you go on depends on several factors. Listen to the advice of your dean</a:t>
            </a:r>
            <a:r>
              <a:rPr lang="en-US" sz="3200" dirty="0" smtClean="0">
                <a:solidFill>
                  <a:srgbClr val="FFFFFF"/>
                </a:solidFill>
              </a:rPr>
              <a:t>!  ***</a:t>
            </a:r>
            <a:r>
              <a:rPr lang="en-US" sz="3200" dirty="0" smtClean="0">
                <a:solidFill>
                  <a:srgbClr val="FFFFFF"/>
                </a:solidFill>
                <a:hlinkClick r:id="rId2"/>
              </a:rPr>
              <a:t>AAMC website</a:t>
            </a:r>
            <a:endParaRPr lang="en-US" sz="3200" dirty="0" smtClean="0">
              <a:solidFill>
                <a:srgbClr val="FFFFFF"/>
              </a:solidFill>
            </a:endParaRPr>
          </a:p>
          <a:p>
            <a:pPr marL="280987" indent="-17145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sz="1000" dirty="0">
              <a:solidFill>
                <a:srgbClr val="FFFFFF"/>
              </a:solidFill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Answer interview requests immediately to get desired interview date – slots fill up quickly</a:t>
            </a:r>
          </a:p>
          <a:p>
            <a:pPr marL="171450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Think about scheduling interviews geographically so you can do a road trip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dirty="0" smtClean="0">
                <a:latin typeface="+mj-lt"/>
              </a:rPr>
              <a:t>Interviews require money, so plan ahead – travel loans are available</a:t>
            </a:r>
          </a:p>
          <a:p>
            <a:pPr marL="109537" indent="0" eaLnBrk="1" hangingPunct="1">
              <a:buClr>
                <a:schemeClr val="tx1"/>
              </a:buClr>
              <a:buFont typeface="Georgia" panose="02040502050405020303" pitchFamily="18" charset="0"/>
              <a:buNone/>
              <a:defRPr/>
            </a:pPr>
            <a:endParaRPr lang="en-US" sz="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917251" cy="6400800"/>
          </a:xfrm>
        </p:spPr>
        <p:txBody>
          <a:bodyPr/>
          <a:lstStyle/>
          <a:p>
            <a:pPr algn="ctr" eaLnBrk="1" hangingPunct="1"/>
            <a:r>
              <a:rPr lang="en-US" altLang="en-US" sz="4800" i="1" dirty="0" smtClean="0">
                <a:solidFill>
                  <a:schemeClr val="tx1"/>
                </a:solidFill>
              </a:rPr>
              <a:t>The </a:t>
            </a:r>
            <a:r>
              <a:rPr lang="en-US" altLang="en-US" sz="4800" b="1" i="1" dirty="0" smtClean="0">
                <a:solidFill>
                  <a:schemeClr val="tx1"/>
                </a:solidFill>
              </a:rPr>
              <a:t>Interview Day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6083" name="Rectangle 4"/>
          <p:cNvSpPr>
            <a:spLocks noGrp="1" noChangeArrowheads="1"/>
          </p:cNvSpPr>
          <p:nvPr>
            <p:ph sz="quarter" idx="4294967295"/>
          </p:nvPr>
        </p:nvSpPr>
        <p:spPr>
          <a:xfrm>
            <a:off x="887603" y="571500"/>
            <a:ext cx="8001000" cy="60198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dirty="0" smtClean="0"/>
              <a:t>Be prepared</a:t>
            </a:r>
          </a:p>
          <a:p>
            <a:pPr marL="411162" lvl="1" indent="0" eaLnBrk="1" hangingPunct="1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Know about the program (look at the website)</a:t>
            </a:r>
          </a:p>
          <a:p>
            <a:pPr marL="411162" lvl="1" indent="0" eaLnBrk="1" hangingPunct="1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	Have prepared questions and answers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+mj-lt"/>
              </a:rPr>
              <a:t>Be punctual and stay for the entire time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+mj-lt"/>
              </a:rPr>
              <a:t>Be interested – don’t play with your phone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+mj-lt"/>
              </a:rPr>
              <a:t>Smile, act relaxed – be your best self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+mj-lt"/>
              </a:rPr>
              <a:t>Be polite to everyone – you never know who votes!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+mj-lt"/>
              </a:rPr>
              <a:t>Dress and act professionally</a:t>
            </a:r>
          </a:p>
          <a:p>
            <a:pPr marL="411162" lvl="1" indent="0" eaLnBrk="1" hangingPunct="1">
              <a:buClr>
                <a:schemeClr val="tx1"/>
              </a:buClr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	Male – suit, tasteful/conservative tie</a:t>
            </a:r>
          </a:p>
          <a:p>
            <a:pPr marL="411162" lvl="1" indent="0" eaLnBrk="1" hangingPunct="1">
              <a:buClr>
                <a:schemeClr val="tx1"/>
              </a:buClr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	Female – suit, minimal jewelry, small portfolio/purse</a:t>
            </a:r>
          </a:p>
          <a:p>
            <a:pPr marL="411162" lvl="1" indent="0" eaLnBrk="1" hangingPunct="1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	Don’t smoke or chew gum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+mj-lt"/>
              </a:rPr>
              <a:t>Cancel as early as possible if you decide not to go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2900" dirty="0" smtClean="0">
              <a:latin typeface="+mj-lt"/>
            </a:endParaRPr>
          </a:p>
        </p:txBody>
      </p:sp>
      <p:sp>
        <p:nvSpPr>
          <p:cNvPr id="46084" name="Rectangle 5"/>
          <p:cNvSpPr>
            <a:spLocks noGrp="1" noChangeArrowheads="1"/>
          </p:cNvSpPr>
          <p:nvPr>
            <p:ph sz="quarter" idx="4294967295"/>
          </p:nvPr>
        </p:nvSpPr>
        <p:spPr>
          <a:xfrm flipH="1">
            <a:off x="9097963" y="1752600"/>
            <a:ext cx="46037" cy="2514600"/>
          </a:xfrm>
        </p:spPr>
        <p:txBody>
          <a:bodyPr/>
          <a:lstStyle/>
          <a:p>
            <a:pPr marL="109537" indent="0" eaLnBrk="1" hangingPunct="1">
              <a:buClr>
                <a:schemeClr val="tx1"/>
              </a:buClr>
              <a:buNone/>
              <a:defRPr/>
            </a:pPr>
            <a:r>
              <a:rPr lang="en-US" sz="2900" dirty="0" smtClean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152400" y="571298"/>
            <a:ext cx="1524000" cy="60198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If You Don’t Get</a:t>
            </a:r>
            <a:br>
              <a:rPr lang="en-US" altLang="en-US" sz="4800" b="1" i="1" dirty="0" smtClean="0">
                <a:solidFill>
                  <a:schemeClr val="tx1"/>
                </a:solidFill>
              </a:rPr>
            </a:br>
            <a:r>
              <a:rPr lang="en-US" altLang="en-US" sz="4800" b="1" i="1" dirty="0" smtClean="0">
                <a:solidFill>
                  <a:schemeClr val="tx1"/>
                </a:solidFill>
              </a:rPr>
              <a:t>An Interview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81200" y="1371600"/>
            <a:ext cx="6858000" cy="4191000"/>
          </a:xfrm>
        </p:spPr>
        <p:txBody>
          <a:bodyPr/>
          <a:lstStyle/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 smtClean="0">
                <a:latin typeface="+mj-lt"/>
              </a:rPr>
              <a:t>Can consider making a call or asking someone else to call the program</a:t>
            </a:r>
          </a:p>
          <a:p>
            <a:pPr eaLnBrk="1" hangingPunct="1">
              <a:buClr>
                <a:schemeClr val="tx1"/>
              </a:buClr>
              <a:defRPr/>
            </a:pPr>
            <a:endParaRPr lang="en-US" sz="2000" dirty="0" smtClean="0">
              <a:latin typeface="+mj-lt"/>
            </a:endParaRPr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 smtClean="0">
                <a:latin typeface="+mj-lt"/>
              </a:rPr>
              <a:t>Offer an intelligent reason why you should be considered </a:t>
            </a:r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2000" dirty="0" smtClean="0">
              <a:latin typeface="+mj-lt"/>
            </a:endParaRPr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 smtClean="0">
                <a:latin typeface="+mj-lt"/>
              </a:rPr>
              <a:t>Politely ask them to reconsider and allow you to interview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914400" cy="58674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Second Look Visits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371600" y="1485900"/>
            <a:ext cx="7620000" cy="42672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endParaRPr lang="en-US" sz="1400" dirty="0" smtClean="0">
              <a:latin typeface="+mj-lt"/>
            </a:endParaRPr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latin typeface="+mj-lt"/>
              </a:rPr>
              <a:t>Generally not a great idea unless strongly encouraged by a program in which you have a strong interest</a:t>
            </a:r>
          </a:p>
          <a:p>
            <a:pPr marL="109537" eaLnBrk="1" hangingPunct="1">
              <a:buClr>
                <a:schemeClr val="tx1"/>
              </a:buClr>
              <a:defRPr/>
            </a:pPr>
            <a:r>
              <a:rPr lang="en-US" sz="2000" dirty="0" smtClean="0">
                <a:latin typeface="+mj-lt"/>
              </a:rPr>
              <a:t> </a:t>
            </a:r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latin typeface="+mj-lt"/>
              </a:rPr>
              <a:t>Overwhelms the program and you</a:t>
            </a: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2000" dirty="0" smtClean="0">
              <a:latin typeface="+mj-lt"/>
            </a:endParaRPr>
          </a:p>
          <a:p>
            <a:pPr marL="571500" indent="-5715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3600" dirty="0" smtClean="0">
                <a:solidFill>
                  <a:srgbClr val="FFFFFF"/>
                </a:solidFill>
              </a:rPr>
              <a:t>As an alternative, do a spring away rotation at that site</a:t>
            </a:r>
            <a:endParaRPr lang="en-US" sz="3600" dirty="0">
              <a:solidFill>
                <a:srgbClr val="FFFFFF"/>
              </a:solidFill>
            </a:endParaRPr>
          </a:p>
          <a:p>
            <a:pPr eaLnBrk="1" hangingPunct="1">
              <a:buClr>
                <a:schemeClr val="tx1"/>
              </a:buClr>
              <a:defRPr/>
            </a:pPr>
            <a:endParaRPr lang="en-US" sz="36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724400"/>
          </a:xfrm>
        </p:spPr>
        <p:txBody>
          <a:bodyPr/>
          <a:lstStyle/>
          <a:p>
            <a:pPr algn="ctr"/>
            <a:r>
              <a:rPr lang="en-US" sz="6000" b="1" i="1" dirty="0" smtClean="0">
                <a:solidFill>
                  <a:schemeClr val="tx1"/>
                </a:solidFill>
              </a:rPr>
              <a:t>How will I select the programs to which I’d like to match?</a:t>
            </a:r>
            <a:endParaRPr lang="en-US" sz="6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05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914400" cy="58674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Rank Order List (ROL)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371600" y="685800"/>
            <a:ext cx="7391400" cy="5715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endParaRPr lang="en-US" sz="1400" dirty="0" smtClean="0">
              <a:latin typeface="+mj-lt"/>
            </a:endParaRPr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 smtClean="0">
                <a:latin typeface="+mj-lt"/>
              </a:rPr>
              <a:t>The process of students ranking the programs at which you would like to match and programs ranking the students they would like to have match at their program</a:t>
            </a:r>
          </a:p>
          <a:p>
            <a:pPr marL="109537" eaLnBrk="1" hangingPunct="1">
              <a:buClr>
                <a:schemeClr val="tx1"/>
              </a:buClr>
              <a:defRPr/>
            </a:pPr>
            <a:r>
              <a:rPr lang="en-US" sz="1000" dirty="0" smtClean="0">
                <a:latin typeface="+mj-lt"/>
              </a:rPr>
              <a:t> </a:t>
            </a:r>
          </a:p>
          <a:p>
            <a:pPr marL="571500" indent="-5715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 smtClean="0">
                <a:latin typeface="+mj-lt"/>
              </a:rPr>
              <a:t>NRMP ranking opens January </a:t>
            </a:r>
            <a:r>
              <a:rPr lang="en-US" sz="3400" dirty="0" smtClean="0">
                <a:latin typeface="+mj-lt"/>
              </a:rPr>
              <a:t>2020 </a:t>
            </a:r>
            <a:r>
              <a:rPr lang="en-US" sz="3400" dirty="0" smtClean="0">
                <a:latin typeface="+mj-lt"/>
              </a:rPr>
              <a:t>and closes the third Wednesday in February </a:t>
            </a:r>
            <a:r>
              <a:rPr lang="en-US" sz="3400" dirty="0" smtClean="0">
                <a:latin typeface="+mj-lt"/>
              </a:rPr>
              <a:t>2020</a:t>
            </a:r>
            <a:endParaRPr lang="en-US" sz="3400" dirty="0" smtClean="0">
              <a:latin typeface="+mj-lt"/>
            </a:endParaRP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571500" indent="-5715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3400" dirty="0" smtClean="0">
                <a:solidFill>
                  <a:srgbClr val="FFFFFF"/>
                </a:solidFill>
              </a:rPr>
              <a:t>Class </a:t>
            </a:r>
            <a:r>
              <a:rPr lang="en-US" sz="3400" dirty="0">
                <a:solidFill>
                  <a:srgbClr val="FFFFFF"/>
                </a:solidFill>
              </a:rPr>
              <a:t>meeting in </a:t>
            </a:r>
            <a:r>
              <a:rPr lang="en-US" sz="3400" dirty="0" smtClean="0">
                <a:solidFill>
                  <a:srgbClr val="FFFFFF"/>
                </a:solidFill>
              </a:rPr>
              <a:t>January </a:t>
            </a:r>
            <a:r>
              <a:rPr lang="en-US" sz="3400" dirty="0" smtClean="0">
                <a:solidFill>
                  <a:srgbClr val="FFFFFF"/>
                </a:solidFill>
              </a:rPr>
              <a:t>2020 </a:t>
            </a:r>
            <a:r>
              <a:rPr lang="en-US" sz="3400" dirty="0">
                <a:solidFill>
                  <a:srgbClr val="FFFFFF"/>
                </a:solidFill>
              </a:rPr>
              <a:t>to discuss ROL in detail</a:t>
            </a:r>
          </a:p>
          <a:p>
            <a:pPr eaLnBrk="1" hangingPunct="1">
              <a:buClr>
                <a:schemeClr val="tx1"/>
              </a:buClr>
              <a:defRPr/>
            </a:pPr>
            <a:endParaRPr lang="en-US" sz="3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230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724400"/>
          </a:xfrm>
        </p:spPr>
        <p:txBody>
          <a:bodyPr/>
          <a:lstStyle/>
          <a:p>
            <a:pPr algn="ctr"/>
            <a:r>
              <a:rPr lang="en-US" sz="6000" b="1" i="1" dirty="0" smtClean="0">
                <a:solidFill>
                  <a:schemeClr val="tx1"/>
                </a:solidFill>
              </a:rPr>
              <a:t>How much does the residency application process cost?</a:t>
            </a:r>
            <a:endParaRPr lang="en-US" sz="6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1676400" cy="58674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Deciding on a Specialty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133600" y="1143000"/>
            <a:ext cx="6705600" cy="5181600"/>
          </a:xfrm>
        </p:spPr>
        <p:txBody>
          <a:bodyPr/>
          <a:lstStyle/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800" dirty="0">
                <a:solidFill>
                  <a:srgbClr val="FFFFFF"/>
                </a:solidFill>
                <a:cs typeface="Calibri" pitchFamily="34" charset="0"/>
              </a:rPr>
              <a:t>Talk to people </a:t>
            </a:r>
            <a:r>
              <a:rPr lang="en-US" altLang="en-US" sz="2800" u="sng" dirty="0">
                <a:solidFill>
                  <a:srgbClr val="FFFFFF"/>
                </a:solidFill>
                <a:cs typeface="Calibri" pitchFamily="34" charset="0"/>
              </a:rPr>
              <a:t>who practice that specialty</a:t>
            </a:r>
            <a:r>
              <a:rPr lang="en-US" altLang="en-US" sz="2800" dirty="0">
                <a:solidFill>
                  <a:srgbClr val="FFFFFF"/>
                </a:solidFill>
                <a:cs typeface="Calibri" pitchFamily="34" charset="0"/>
              </a:rPr>
              <a:t>, both inside </a:t>
            </a:r>
            <a:r>
              <a:rPr lang="en-US" altLang="en-US" sz="2800" u="sng" dirty="0">
                <a:solidFill>
                  <a:srgbClr val="FFFFFF"/>
                </a:solidFill>
                <a:cs typeface="Calibri" pitchFamily="34" charset="0"/>
              </a:rPr>
              <a:t>and</a:t>
            </a:r>
            <a:r>
              <a:rPr lang="en-US" altLang="en-US" sz="2800" dirty="0">
                <a:solidFill>
                  <a:srgbClr val="FFFFFF"/>
                </a:solidFill>
                <a:cs typeface="Calibri" pitchFamily="34" charset="0"/>
              </a:rPr>
              <a:t> outside of UMMC</a:t>
            </a:r>
          </a:p>
          <a:p>
            <a:pPr marL="280987" indent="-17145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altLang="en-US" sz="1000" dirty="0">
              <a:solidFill>
                <a:srgbClr val="FFFFFF"/>
              </a:solidFill>
              <a:cs typeface="Calibri" pitchFamily="34" charset="0"/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800" dirty="0" smtClean="0">
                <a:cs typeface="Calibri" pitchFamily="34" charset="0"/>
              </a:rPr>
              <a:t>Educate yourself – read/learn the positive AND negative aspects, as well as the competitiveness, of the specialty you are considering</a:t>
            </a:r>
          </a:p>
          <a:p>
            <a:pPr marL="280987" indent="-17145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altLang="en-US" sz="1000" dirty="0" smtClean="0">
              <a:cs typeface="Calibri" pitchFamily="34" charset="0"/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800" dirty="0" smtClean="0">
                <a:solidFill>
                  <a:srgbClr val="FFFFFF"/>
                </a:solidFill>
                <a:cs typeface="Calibri" pitchFamily="34" charset="0"/>
              </a:rPr>
              <a:t>Schedule early the rotations in which you are interested</a:t>
            </a:r>
          </a:p>
          <a:p>
            <a:pPr marL="280987" indent="-17145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altLang="en-US" sz="1000" dirty="0" smtClean="0">
              <a:solidFill>
                <a:srgbClr val="FFFFFF"/>
              </a:solidFill>
              <a:cs typeface="Calibri" pitchFamily="34" charset="0"/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2800" dirty="0" smtClean="0">
                <a:cs typeface="Calibri" pitchFamily="34" charset="0"/>
              </a:rPr>
              <a:t>Will receive a “Specialty Interest Form” at the end of March so we can place students with deans for Match counseling</a:t>
            </a:r>
          </a:p>
          <a:p>
            <a:pPr eaLnBrk="1" hangingPunct="1">
              <a:buClr>
                <a:srgbClr val="FFFFFF"/>
              </a:buClr>
              <a:defRPr/>
            </a:pPr>
            <a:endParaRPr lang="en-US" altLang="en-US" dirty="0" smtClean="0">
              <a:solidFill>
                <a:srgbClr val="FFFFFF"/>
              </a:solidFill>
              <a:cs typeface="Calibri" pitchFamily="34" charset="0"/>
            </a:endParaRPr>
          </a:p>
          <a:p>
            <a:pPr eaLnBrk="1" hangingPunct="1">
              <a:buClr>
                <a:srgbClr val="FFFFFF"/>
              </a:buClr>
              <a:defRPr/>
            </a:pPr>
            <a:endParaRPr lang="en-US" altLang="en-US" sz="800" dirty="0" smtClean="0">
              <a:solidFill>
                <a:srgbClr val="FFFFFF"/>
              </a:solidFill>
              <a:cs typeface="Calibri" pitchFamily="34" charset="0"/>
            </a:endParaRPr>
          </a:p>
          <a:p>
            <a:pPr eaLnBrk="1" hangingPunct="1">
              <a:buClr>
                <a:schemeClr val="tx1"/>
              </a:buClr>
              <a:defRPr/>
            </a:pPr>
            <a:endParaRPr lang="en-US" altLang="en-US" sz="3200" dirty="0" smtClean="0">
              <a:cs typeface="Calibri" pitchFamily="34" charset="0"/>
            </a:endParaRPr>
          </a:p>
          <a:p>
            <a:pPr eaLnBrk="1" hangingPunct="1">
              <a:buClr>
                <a:schemeClr val="tx1"/>
              </a:buClr>
              <a:defRPr/>
            </a:pPr>
            <a:endParaRPr lang="en-US" altLang="en-US" sz="800" dirty="0" smtClean="0">
              <a:cs typeface="Calibri" pitchFamily="34" charset="0"/>
            </a:endParaRPr>
          </a:p>
          <a:p>
            <a:pPr eaLnBrk="1" hangingPunct="1">
              <a:buClr>
                <a:schemeClr val="tx1"/>
              </a:buClr>
              <a:defRPr/>
            </a:pPr>
            <a:endParaRPr lang="en-US" altLang="en-US" dirty="0" smtClean="0"/>
          </a:p>
          <a:p>
            <a:pPr eaLnBrk="1" hangingPunct="1">
              <a:buClr>
                <a:schemeClr val="tx1"/>
              </a:buClr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" y="688848"/>
            <a:ext cx="1600200" cy="58674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Cost of Residency Application Process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752600" y="688848"/>
            <a:ext cx="7086600" cy="5711952"/>
          </a:xfrm>
        </p:spPr>
        <p:txBody>
          <a:bodyPr/>
          <a:lstStyle/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solidFill>
                <a:srgbClr val="FFFFFF"/>
              </a:solidFill>
            </a:endParaRPr>
          </a:p>
          <a:p>
            <a:pPr eaLnBrk="1" hangingPunct="1">
              <a:buClr>
                <a:srgbClr val="FFFFFF"/>
              </a:buClr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Cost varies by student and specialty but will probably include:</a:t>
            </a: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eaLnBrk="1" hangingPunct="1">
              <a:buClr>
                <a:srgbClr val="FFFFFF"/>
              </a:buClr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solidFill>
                  <a:schemeClr val="tx1"/>
                </a:solidFill>
                <a:hlinkClick r:id="rId2"/>
              </a:rPr>
              <a:t>Fees</a:t>
            </a:r>
            <a:r>
              <a:rPr lang="en-US" sz="2800" dirty="0" smtClean="0">
                <a:solidFill>
                  <a:schemeClr val="tx1"/>
                </a:solidFill>
              </a:rPr>
              <a:t> for applying to programs – </a:t>
            </a:r>
            <a:r>
              <a:rPr lang="en-US" sz="2800" dirty="0" smtClean="0"/>
              <a:t>starts @ $99</a:t>
            </a:r>
          </a:p>
          <a:p>
            <a:pPr eaLnBrk="1" hangingPunct="1">
              <a:buClr>
                <a:srgbClr val="FFFFFF"/>
              </a:buClr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/>
              <a:t>Match registration fees - $65-100, depending on program (NRMP, SF, AUA)</a:t>
            </a:r>
          </a:p>
          <a:p>
            <a:pPr eaLnBrk="1" hangingPunct="1">
              <a:buClr>
                <a:srgbClr val="FFFFFF"/>
              </a:buClr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/>
              <a:t>Fees for ranking programs</a:t>
            </a:r>
          </a:p>
          <a:p>
            <a:pPr eaLnBrk="1" hangingPunct="1">
              <a:buClr>
                <a:srgbClr val="FFFFFF"/>
              </a:buClr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Costs for interviews – transportation, lodging, meals (nat’l average is $350 per interview)</a:t>
            </a: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Costs for professional attire – suit, shoes </a:t>
            </a:r>
          </a:p>
          <a:p>
            <a:pPr marL="457200" indent="-457200"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endParaRPr lang="en-US" sz="2800" dirty="0" smtClean="0">
              <a:solidFill>
                <a:schemeClr val="tx1"/>
              </a:solidFill>
            </a:endParaRPr>
          </a:p>
          <a:p>
            <a:pPr lvl="1" eaLnBrk="1" hangingPunct="1">
              <a:buClr>
                <a:schemeClr val="accent1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Clr>
                <a:srgbClr val="FFFFFF"/>
              </a:buClr>
              <a:defRPr/>
            </a:pPr>
            <a:endParaRPr lang="en-US" sz="3200" dirty="0">
              <a:solidFill>
                <a:srgbClr val="FFFFFF"/>
              </a:solidFill>
            </a:endParaRPr>
          </a:p>
          <a:p>
            <a:pPr eaLnBrk="1" hangingPunct="1">
              <a:buClr>
                <a:schemeClr val="tx1"/>
              </a:buClr>
              <a:defRPr/>
            </a:pPr>
            <a:endParaRPr lang="en-US" sz="36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724400"/>
          </a:xfrm>
        </p:spPr>
        <p:txBody>
          <a:bodyPr/>
          <a:lstStyle/>
          <a:p>
            <a:pPr algn="ctr"/>
            <a:r>
              <a:rPr lang="en-US" sz="6000" b="1" i="1" dirty="0" smtClean="0">
                <a:solidFill>
                  <a:schemeClr val="tx1"/>
                </a:solidFill>
              </a:rPr>
              <a:t>How will I ever remember and accomplish all of these tasks and deadlines?</a:t>
            </a:r>
            <a:endParaRPr lang="en-US" sz="6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7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667512"/>
            <a:ext cx="8229600" cy="1066800"/>
          </a:xfrm>
        </p:spPr>
        <p:txBody>
          <a:bodyPr/>
          <a:lstStyle/>
          <a:p>
            <a:pPr algn="ctr"/>
            <a:r>
              <a:rPr lang="en-US" altLang="en-US" sz="3400" b="1" i="1" dirty="0" smtClean="0">
                <a:solidFill>
                  <a:schemeClr val="tx1"/>
                </a:solidFill>
              </a:rPr>
              <a:t>Residency Application and Match Process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8458200" cy="4800600"/>
          </a:xfrm>
        </p:spPr>
        <p:txBody>
          <a:bodyPr/>
          <a:lstStyle/>
          <a:p>
            <a:pPr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dirty="0" smtClean="0"/>
              <a:t>A discussion with your dean will be illuminating!</a:t>
            </a:r>
          </a:p>
          <a:p>
            <a:pPr>
              <a:buClr>
                <a:schemeClr val="tx1"/>
              </a:buClr>
            </a:pPr>
            <a:endParaRPr lang="en-US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pPr algn="ctr" eaLnBrk="1" hangingPunct="1"/>
            <a:r>
              <a:rPr lang="en-US" altLang="en-US" b="1" i="1" dirty="0" smtClean="0">
                <a:solidFill>
                  <a:schemeClr val="tx1"/>
                </a:solidFill>
              </a:rPr>
              <a:t>Match Resources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839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400" dirty="0"/>
              <a:t>Program Directors, Attendings, Residents at UMMC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400" i="1" u="sng" dirty="0" smtClean="0">
                <a:latin typeface="+mj-lt"/>
              </a:rPr>
              <a:t>Getting into a Residency</a:t>
            </a:r>
            <a:r>
              <a:rPr lang="en-US" sz="2400" dirty="0" smtClean="0">
                <a:latin typeface="+mj-lt"/>
              </a:rPr>
              <a:t> – Kenneth Iserson</a:t>
            </a:r>
            <a:r>
              <a:rPr lang="en-US" sz="2400" u="sng" dirty="0" smtClean="0">
                <a:latin typeface="+mj-lt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400" i="1" u="sng" dirty="0" smtClean="0">
                <a:latin typeface="+mj-lt"/>
              </a:rPr>
              <a:t>First Aid for the Match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400" dirty="0"/>
              <a:t>NRMP - </a:t>
            </a:r>
            <a:r>
              <a:rPr lang="en-US" sz="2400" dirty="0" smtClean="0">
                <a:hlinkClick r:id="rId3"/>
              </a:rPr>
              <a:t>www.nrmp.org</a:t>
            </a:r>
            <a:r>
              <a:rPr lang="en-US" sz="2400" dirty="0" smtClean="0"/>
              <a:t>, </a:t>
            </a:r>
            <a:r>
              <a:rPr lang="en-US" sz="2400" dirty="0" smtClean="0">
                <a:latin typeface="+mj-lt"/>
              </a:rPr>
              <a:t>ERAS - </a:t>
            </a:r>
            <a:r>
              <a:rPr lang="en-US" sz="2400" dirty="0" smtClean="0">
                <a:latin typeface="+mj-lt"/>
                <a:hlinkClick r:id="rId4"/>
              </a:rPr>
              <a:t>www.aamc.org/eras</a:t>
            </a:r>
            <a:endParaRPr lang="en-US" sz="2400" dirty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400" dirty="0" smtClean="0">
                <a:latin typeface="+mj-lt"/>
              </a:rPr>
              <a:t>Ophthalmology Match - </a:t>
            </a:r>
            <a:r>
              <a:rPr lang="en-US" sz="2400" dirty="0" smtClean="0">
                <a:latin typeface="+mj-lt"/>
                <a:hlinkClick r:id="rId5"/>
              </a:rPr>
              <a:t>www.sfmatch.org</a:t>
            </a:r>
            <a:endParaRPr lang="en-US" sz="24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400" dirty="0" smtClean="0">
                <a:latin typeface="+mj-lt"/>
              </a:rPr>
              <a:t>Urology Match – American Urological Association </a:t>
            </a:r>
            <a:r>
              <a:rPr lang="en-US" sz="2400" dirty="0" smtClean="0">
                <a:latin typeface="+mj-lt"/>
                <a:hlinkClick r:id="rId6"/>
              </a:rPr>
              <a:t>www.auanet.org/education/auauniversity/residents/residency</a:t>
            </a:r>
            <a:r>
              <a:rPr lang="en-US" sz="2400" dirty="0" smtClean="0">
                <a:hlinkClick r:id="rId6"/>
              </a:rPr>
              <a:t>Fellowship </a:t>
            </a:r>
            <a:r>
              <a:rPr lang="en-US" sz="2400" dirty="0">
                <a:hlinkClick r:id="rId6"/>
              </a:rPr>
              <a:t>and Residency 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400" dirty="0" smtClean="0"/>
              <a:t>Electronic </a:t>
            </a:r>
            <a:r>
              <a:rPr lang="en-US" sz="2400" dirty="0"/>
              <a:t>Interactive Database Access </a:t>
            </a:r>
            <a:r>
              <a:rPr lang="en-US" sz="2400" dirty="0" smtClean="0"/>
              <a:t>System (FREIDA)</a:t>
            </a:r>
            <a:r>
              <a:rPr lang="en-US" sz="2400" dirty="0" smtClean="0">
                <a:latin typeface="+mj-lt"/>
              </a:rPr>
              <a:t> - </a:t>
            </a:r>
            <a:r>
              <a:rPr lang="en-US" sz="2400" dirty="0" smtClean="0">
                <a:latin typeface="+mj-lt"/>
                <a:hlinkClick r:id="rId7"/>
              </a:rPr>
              <a:t>www.ama-assn.org</a:t>
            </a:r>
            <a:endParaRPr lang="en-US" sz="24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400" dirty="0">
                <a:latin typeface="+mj-lt"/>
              </a:rPr>
              <a:t>AAMC Choices newsletter -  </a:t>
            </a:r>
            <a:r>
              <a:rPr lang="en-US" sz="2400" dirty="0" smtClean="0">
                <a:latin typeface="+mj-lt"/>
                <a:hlinkClick r:id="rId8"/>
              </a:rPr>
              <a:t>www.aamc.org/students/medstudents/cim</a:t>
            </a:r>
            <a:r>
              <a:rPr lang="en-US" sz="2400" dirty="0">
                <a:latin typeface="+mj-lt"/>
                <a:hlinkClick r:id="rId8"/>
              </a:rPr>
              <a:t>/ choicesnewsletter</a:t>
            </a:r>
            <a:r>
              <a:rPr lang="en-US" sz="2400" dirty="0" smtClean="0">
                <a:latin typeface="+mj-lt"/>
              </a:rPr>
              <a:t>/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400" dirty="0" smtClean="0">
                <a:latin typeface="+mj-lt"/>
              </a:rPr>
              <a:t>Specialty </a:t>
            </a:r>
            <a:r>
              <a:rPr lang="en-US" sz="2400" dirty="0">
                <a:latin typeface="+mj-lt"/>
              </a:rPr>
              <a:t>aptitude test </a:t>
            </a:r>
            <a:r>
              <a:rPr lang="en-US" sz="2400" dirty="0" smtClean="0">
                <a:latin typeface="+mj-lt"/>
              </a:rPr>
              <a:t>- </a:t>
            </a:r>
            <a:r>
              <a:rPr lang="en-US" sz="2400" dirty="0" smtClean="0">
                <a:latin typeface="+mj-lt"/>
                <a:hlinkClick r:id="rId9"/>
              </a:rPr>
              <a:t>www.med-ed.virginia.edu</a:t>
            </a:r>
            <a:endParaRPr lang="en-US" sz="24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endParaRPr lang="en-US" sz="32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800600"/>
          </a:xfrm>
        </p:spPr>
        <p:txBody>
          <a:bodyPr/>
          <a:lstStyle/>
          <a:p>
            <a:pPr algn="ctr"/>
            <a:r>
              <a:rPr lang="en-US" sz="6000" b="1" i="1" dirty="0" smtClean="0">
                <a:solidFill>
                  <a:schemeClr val="tx1"/>
                </a:solidFill>
              </a:rPr>
              <a:t>What types of residency positions and programs are available?</a:t>
            </a:r>
            <a:endParaRPr lang="en-US" sz="6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50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1600200" cy="60198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Types of Residency </a:t>
            </a:r>
            <a:r>
              <a:rPr lang="en-US" altLang="en-US" sz="4800" i="1" dirty="0">
                <a:solidFill>
                  <a:schemeClr val="tx1"/>
                </a:solidFill>
              </a:rPr>
              <a:t>P</a:t>
            </a:r>
            <a:r>
              <a:rPr lang="en-US" altLang="en-US" sz="4800" b="1" i="1" dirty="0" smtClean="0">
                <a:solidFill>
                  <a:schemeClr val="tx1"/>
                </a:solidFill>
              </a:rPr>
              <a:t>ositions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133600" y="990600"/>
            <a:ext cx="6545643" cy="54864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i="1" dirty="0" smtClean="0">
                <a:latin typeface="+mj-lt"/>
              </a:rPr>
              <a:t>Categorical </a:t>
            </a:r>
            <a:r>
              <a:rPr lang="en-US" sz="3200" dirty="0" smtClean="0">
                <a:latin typeface="+mj-lt"/>
              </a:rPr>
              <a:t>– programs that begin in the PGY-1 year and provide the training required for board certification in medical specialties</a:t>
            </a: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109537"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1200" dirty="0" smtClean="0">
                <a:latin typeface="+mj-lt"/>
              </a:rPr>
              <a:t>  </a:t>
            </a: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i="1" dirty="0" smtClean="0">
                <a:latin typeface="+mj-lt"/>
              </a:rPr>
              <a:t>Advanced </a:t>
            </a:r>
            <a:r>
              <a:rPr lang="en-US" sz="3200" dirty="0" smtClean="0">
                <a:latin typeface="+mj-lt"/>
              </a:rPr>
              <a:t>- programs that begin in the PGY-2 year after a year of prerequisite training</a:t>
            </a: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280987" indent="-17145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200" dirty="0" smtClean="0">
              <a:latin typeface="+mj-lt"/>
            </a:endParaRPr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i="1" dirty="0" smtClean="0">
                <a:latin typeface="+mj-lt"/>
              </a:rPr>
              <a:t>Preliminary </a:t>
            </a:r>
            <a:r>
              <a:rPr lang="en-US" sz="3200" dirty="0" smtClean="0">
                <a:latin typeface="+mj-lt"/>
              </a:rPr>
              <a:t>- one-year program that begins in the PGY-1 year and provides prerequisite training for advanced programs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144000" cy="6248400"/>
          </a:xfrm>
        </p:spPr>
        <p:txBody>
          <a:bodyPr/>
          <a:lstStyle/>
          <a:p>
            <a:pPr marL="109537" indent="0" eaLnBrk="1" hangingPunct="1">
              <a:buClr>
                <a:srgbClr val="FFFFFF"/>
              </a:buClr>
              <a:buFont typeface="Georgia" panose="02040502050405020303" pitchFamily="18" charset="0"/>
              <a:buNone/>
              <a:defRPr/>
            </a:pPr>
            <a:r>
              <a:rPr lang="en-US" sz="2400" b="1" i="1" dirty="0" smtClean="0">
                <a:solidFill>
                  <a:srgbClr val="FFFFFF"/>
                </a:solidFill>
              </a:rPr>
              <a:t>Military Match</a:t>
            </a:r>
            <a:endParaRPr lang="en-US" sz="2400" b="1" i="1" dirty="0">
              <a:solidFill>
                <a:srgbClr val="FFFFFF"/>
              </a:solidFill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400" dirty="0" smtClean="0"/>
              <a:t>Used by all military residency programs, regardless of branch </a:t>
            </a:r>
            <a:endParaRPr lang="en-US" sz="2400" dirty="0"/>
          </a:p>
          <a:p>
            <a:pPr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solidFill>
                  <a:srgbClr val="FFFFFF"/>
                </a:solidFill>
              </a:rPr>
              <a:t>Each branch has diff. req’s – communicate branch to Robyn in OME</a:t>
            </a:r>
          </a:p>
          <a:p>
            <a:pPr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solidFill>
                  <a:srgbClr val="FFFFFF"/>
                </a:solidFill>
              </a:rPr>
              <a:t>Student </a:t>
            </a:r>
            <a:r>
              <a:rPr lang="en-US" sz="2400" dirty="0">
                <a:solidFill>
                  <a:srgbClr val="FFFFFF"/>
                </a:solidFill>
              </a:rPr>
              <a:t>submits </a:t>
            </a:r>
            <a:r>
              <a:rPr lang="en-US" sz="2400" dirty="0" smtClean="0">
                <a:solidFill>
                  <a:srgbClr val="FFFFFF"/>
                </a:solidFill>
              </a:rPr>
              <a:t>appl, most documents - results publ’d </a:t>
            </a:r>
            <a:r>
              <a:rPr lang="en-US" sz="2400" dirty="0">
                <a:solidFill>
                  <a:srgbClr val="FFFFFF"/>
                </a:solidFill>
              </a:rPr>
              <a:t>in </a:t>
            </a:r>
            <a:r>
              <a:rPr lang="en-US" sz="2400" dirty="0" smtClean="0">
                <a:solidFill>
                  <a:srgbClr val="FFFFFF"/>
                </a:solidFill>
              </a:rPr>
              <a:t>December</a:t>
            </a:r>
          </a:p>
          <a:p>
            <a:pPr marL="109537" indent="0" eaLnBrk="1" hangingPunct="1">
              <a:buClr>
                <a:schemeClr val="tx1"/>
              </a:buClr>
              <a:buFont typeface="Georgia" panose="02040502050405020303" pitchFamily="18" charset="0"/>
              <a:buNone/>
              <a:defRPr/>
            </a:pPr>
            <a:endParaRPr lang="en-US" sz="1000" b="1" i="1" dirty="0" smtClean="0">
              <a:latin typeface="+mj-lt"/>
            </a:endParaRPr>
          </a:p>
          <a:p>
            <a:pPr marL="109537" indent="0" eaLnBrk="1" hangingPunct="1">
              <a:buClr>
                <a:schemeClr val="tx1"/>
              </a:buClr>
              <a:buFont typeface="Georgia" panose="02040502050405020303" pitchFamily="18" charset="0"/>
              <a:buNone/>
              <a:defRPr/>
            </a:pPr>
            <a:r>
              <a:rPr lang="en-US" sz="2400" b="1" i="1" dirty="0" smtClean="0">
                <a:latin typeface="+mj-lt"/>
                <a:hlinkClick r:id="rId2"/>
              </a:rPr>
              <a:t>San Francisco Match</a:t>
            </a:r>
            <a:endParaRPr lang="en-US" sz="2400" b="1" i="1" dirty="0" smtClean="0">
              <a:latin typeface="+mj-lt"/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+mj-lt"/>
              </a:rPr>
              <a:t>Used by all ophthalmology residency programs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+mj-lt"/>
              </a:rPr>
              <a:t>Student submits appl, most documents - results published in January</a:t>
            </a:r>
          </a:p>
          <a:p>
            <a:pPr marL="109537" indent="0" eaLnBrk="1" hangingPunct="1">
              <a:buClr>
                <a:schemeClr val="tx1"/>
              </a:buClr>
              <a:buFont typeface="Georgia" panose="02040502050405020303" pitchFamily="18" charset="0"/>
              <a:buNone/>
              <a:defRPr/>
            </a:pPr>
            <a:endParaRPr lang="en-US" sz="1000" b="1" i="1" dirty="0" smtClean="0">
              <a:latin typeface="+mj-lt"/>
            </a:endParaRPr>
          </a:p>
          <a:p>
            <a:pPr marL="109537" indent="0" eaLnBrk="1" hangingPunct="1">
              <a:buClr>
                <a:schemeClr val="tx1"/>
              </a:buClr>
              <a:buFont typeface="Georgia" panose="02040502050405020303" pitchFamily="18" charset="0"/>
              <a:buNone/>
              <a:defRPr/>
            </a:pPr>
            <a:r>
              <a:rPr lang="en-US" sz="2400" b="1" i="1" dirty="0" smtClean="0">
                <a:latin typeface="+mj-lt"/>
              </a:rPr>
              <a:t>Urology Residency Match Program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+mj-lt"/>
              </a:rPr>
              <a:t>Used by most urology residency programs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+mj-lt"/>
              </a:rPr>
              <a:t>Applications entered, programs applied to with the </a:t>
            </a:r>
            <a:r>
              <a:rPr lang="en-US" sz="2400" dirty="0" smtClean="0">
                <a:latin typeface="+mj-lt"/>
                <a:hlinkClick r:id="rId3"/>
              </a:rPr>
              <a:t>Amer.Urol.Assoc.</a:t>
            </a:r>
            <a:r>
              <a:rPr lang="en-US" sz="2400" dirty="0" smtClean="0">
                <a:latin typeface="+mj-lt"/>
              </a:rPr>
              <a:t>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+mj-lt"/>
              </a:rPr>
              <a:t>Student submits appl, most documents - results published in January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109537" indent="0" eaLnBrk="1" hangingPunct="1">
              <a:buClr>
                <a:srgbClr val="FFFFFF"/>
              </a:buClr>
              <a:buNone/>
              <a:defRPr/>
            </a:pPr>
            <a:r>
              <a:rPr lang="en-US" sz="2400" b="1" i="1" dirty="0">
                <a:solidFill>
                  <a:srgbClr val="FFFFFF"/>
                </a:solidFill>
                <a:hlinkClick r:id="rId4"/>
              </a:rPr>
              <a:t>National Residency Match Program</a:t>
            </a:r>
            <a:r>
              <a:rPr lang="en-US" sz="2400" b="1" i="1" dirty="0">
                <a:solidFill>
                  <a:srgbClr val="FFFFFF"/>
                </a:solidFill>
              </a:rPr>
              <a:t> (NRMP)</a:t>
            </a:r>
          </a:p>
          <a:p>
            <a:pPr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400" dirty="0" smtClean="0"/>
              <a:t>The largest match program – used by most residency programs</a:t>
            </a:r>
          </a:p>
          <a:p>
            <a:pPr eaLnBrk="1" hangingPunct="1"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sz="2400" dirty="0" smtClean="0"/>
              <a:t>Results published in March</a:t>
            </a:r>
            <a:endParaRPr lang="en-US" sz="2400" dirty="0"/>
          </a:p>
          <a:p>
            <a:pPr eaLnBrk="1" hangingPunct="1">
              <a:buClr>
                <a:srgbClr val="FFFFFF"/>
              </a:buClr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109537" indent="0" eaLnBrk="1" hangingPunct="1">
              <a:buClr>
                <a:srgbClr val="FFFFFF"/>
              </a:buClr>
              <a:buNone/>
              <a:defRPr/>
            </a:pPr>
            <a:endParaRPr lang="en-US" sz="2400" b="1" i="1" dirty="0">
              <a:solidFill>
                <a:srgbClr val="FFFFFF"/>
              </a:solidFill>
            </a:endParaRP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US" sz="3600" dirty="0" smtClean="0">
              <a:latin typeface="+mj-lt"/>
            </a:endParaRP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US" sz="3600" dirty="0" smtClean="0">
              <a:latin typeface="+mj-lt"/>
            </a:endParaRP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US" sz="3600" dirty="0" smtClean="0">
              <a:latin typeface="+mj-lt"/>
            </a:endParaRP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US" sz="3600" dirty="0" smtClean="0">
              <a:latin typeface="+mj-lt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410200"/>
          </a:xfrm>
        </p:spPr>
        <p:txBody>
          <a:bodyPr/>
          <a:lstStyle/>
          <a:p>
            <a:pPr algn="ctr"/>
            <a:r>
              <a:rPr lang="en-US" sz="6000" b="1" i="1" dirty="0" smtClean="0">
                <a:solidFill>
                  <a:schemeClr val="tx1"/>
                </a:solidFill>
              </a:rPr>
              <a:t>Tell me more about the National Residency Match Program (the NRMP), since that’s the program most students will use</a:t>
            </a:r>
            <a:endParaRPr lang="en-US" sz="6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99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" y="691896"/>
            <a:ext cx="2286000" cy="5867400"/>
          </a:xfrm>
        </p:spPr>
        <p:txBody>
          <a:bodyPr/>
          <a:lstStyle/>
          <a:p>
            <a:pPr algn="ctr" eaLnBrk="1" hangingPunct="1"/>
            <a:r>
              <a:rPr lang="en-US" altLang="en-US" sz="4800" b="1" i="1" dirty="0" smtClean="0">
                <a:solidFill>
                  <a:schemeClr val="tx1"/>
                </a:solidFill>
              </a:rPr>
              <a:t>National Residency Matching Program (NRMP)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438400" y="618744"/>
            <a:ext cx="6477000" cy="6013704"/>
          </a:xfrm>
        </p:spPr>
        <p:txBody>
          <a:bodyPr/>
          <a:lstStyle/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An algorithm matches students to the programs they rank/choose</a:t>
            </a:r>
          </a:p>
          <a:p>
            <a:pPr marL="109537" eaLnBrk="1" hangingPunct="1">
              <a:buClr>
                <a:schemeClr val="tx1"/>
              </a:buClr>
              <a:defRPr/>
            </a:pPr>
            <a:r>
              <a:rPr lang="en-US" sz="1000" dirty="0" smtClean="0">
                <a:latin typeface="+mj-lt"/>
              </a:rPr>
              <a:t> 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Utilizes </a:t>
            </a:r>
            <a:r>
              <a:rPr lang="en-US" sz="2800" dirty="0" smtClean="0">
                <a:latin typeface="+mj-lt"/>
                <a:hlinkClick r:id="rId2"/>
              </a:rPr>
              <a:t>ERAS</a:t>
            </a:r>
            <a:r>
              <a:rPr lang="en-US" sz="2800" dirty="0" smtClean="0">
                <a:latin typeface="+mj-lt"/>
              </a:rPr>
              <a:t> (Electronic Residency Application Service) for applications to programs</a:t>
            </a: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Will need to register for both NRMP </a:t>
            </a:r>
            <a:r>
              <a:rPr lang="en-US" sz="2800" u="sng" dirty="0" smtClean="0">
                <a:latin typeface="+mj-lt"/>
              </a:rPr>
              <a:t>AND</a:t>
            </a:r>
            <a:r>
              <a:rPr lang="en-US" sz="2800" dirty="0" smtClean="0">
                <a:latin typeface="+mj-lt"/>
              </a:rPr>
              <a:t> ERAS with different timelines</a:t>
            </a: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Keep the name you use when you register, even if you get married after! </a:t>
            </a: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NRMP website - </a:t>
            </a:r>
            <a:r>
              <a:rPr lang="en-US" sz="2800" dirty="0" smtClean="0">
                <a:latin typeface="+mj-lt"/>
                <a:hlinkClick r:id="rId3"/>
              </a:rPr>
              <a:t>www.nrmp.org</a:t>
            </a:r>
            <a:endParaRPr lang="en-US" sz="2800" dirty="0" smtClean="0">
              <a:latin typeface="+mj-lt"/>
            </a:endParaRPr>
          </a:p>
          <a:p>
            <a:pPr marL="280987" indent="-17145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Rank Order List - due 3</a:t>
            </a:r>
            <a:r>
              <a:rPr lang="en-US" sz="2800" baseline="30000" dirty="0" smtClean="0">
                <a:latin typeface="+mj-lt"/>
              </a:rPr>
              <a:t>rd</a:t>
            </a:r>
            <a:r>
              <a:rPr lang="en-US" sz="2800" dirty="0" smtClean="0">
                <a:latin typeface="+mj-lt"/>
              </a:rPr>
              <a:t> week February</a:t>
            </a:r>
            <a:endParaRPr lang="en-US" sz="1000" dirty="0" smtClean="0">
              <a:latin typeface="+mj-lt"/>
            </a:endParaRPr>
          </a:p>
          <a:p>
            <a:pPr marL="457200" indent="-45720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+mj-lt"/>
              </a:rPr>
              <a:t>Match Day -  usually 3</a:t>
            </a:r>
            <a:r>
              <a:rPr lang="en-US" sz="2800" baseline="30000" dirty="0" smtClean="0">
                <a:latin typeface="+mj-lt"/>
              </a:rPr>
              <a:t>rd</a:t>
            </a:r>
            <a:r>
              <a:rPr lang="en-US" sz="2800" dirty="0" smtClean="0">
                <a:latin typeface="+mj-lt"/>
              </a:rPr>
              <a:t> week of March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27">
      <a:dk1>
        <a:srgbClr val="FFFFFF"/>
      </a:dk1>
      <a:lt1>
        <a:srgbClr val="1F497D"/>
      </a:lt1>
      <a:dk2>
        <a:srgbClr val="C6D9F0"/>
      </a:dk2>
      <a:lt2>
        <a:srgbClr val="1F497D"/>
      </a:lt2>
      <a:accent1>
        <a:srgbClr val="FFFFFF"/>
      </a:accent1>
      <a:accent2>
        <a:srgbClr val="B8CCE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5B3D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5858</TotalTime>
  <Words>1938</Words>
  <Application>Microsoft Office PowerPoint</Application>
  <PresentationFormat>On-screen Show (4:3)</PresentationFormat>
  <Paragraphs>342</Paragraphs>
  <Slides>43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Calibri</vt:lpstr>
      <vt:lpstr>Georgia</vt:lpstr>
      <vt:lpstr>Trebuchet MS</vt:lpstr>
      <vt:lpstr>Wingdings</vt:lpstr>
      <vt:lpstr>Wingdings 2</vt:lpstr>
      <vt:lpstr>Urban</vt:lpstr>
      <vt:lpstr> THE RESIDENCY APPLICATION AND  MATCH PROCESS</vt:lpstr>
      <vt:lpstr>The Goal Today</vt:lpstr>
      <vt:lpstr>How do I decide on a specialty?</vt:lpstr>
      <vt:lpstr>Deciding on a Specialty</vt:lpstr>
      <vt:lpstr>What types of residency positions and programs are available?</vt:lpstr>
      <vt:lpstr>Types of Residency Positions</vt:lpstr>
      <vt:lpstr>PowerPoint Presentation</vt:lpstr>
      <vt:lpstr>Tell me more about the National Residency Match Program (the NRMP), since that’s the program most students will use</vt:lpstr>
      <vt:lpstr>National Residency Matching Program (NRMP)</vt:lpstr>
      <vt:lpstr>So what do I need to know to get started in creating my residency application?</vt:lpstr>
      <vt:lpstr>Creating Your Application </vt:lpstr>
      <vt:lpstr>Sections of the Application</vt:lpstr>
      <vt:lpstr>Are there other documents I need for the Match?</vt:lpstr>
      <vt:lpstr>Documents Needed </vt:lpstr>
      <vt:lpstr>Curriculum Vitae (CV)</vt:lpstr>
      <vt:lpstr>Personal Statement</vt:lpstr>
      <vt:lpstr>Photograph</vt:lpstr>
      <vt:lpstr>USMLE Step Scores</vt:lpstr>
      <vt:lpstr>PowerPoint Presentation</vt:lpstr>
      <vt:lpstr>Letters of Recommendation (LOR)</vt:lpstr>
      <vt:lpstr>Medical Student Performance Evaluation (MSPE or Dean’s Letter)</vt:lpstr>
      <vt:lpstr>Transcript</vt:lpstr>
      <vt:lpstr>Ok, I’m overwhelmed – where can you get help as I go through this process?</vt:lpstr>
      <vt:lpstr>Office of Medical Education</vt:lpstr>
      <vt:lpstr>Residency Application Advising Meeting</vt:lpstr>
      <vt:lpstr>What You Will Discuss </vt:lpstr>
      <vt:lpstr>“The Road to Match” Seminars</vt:lpstr>
      <vt:lpstr>What things about me are program directors trying to discover from my application?</vt:lpstr>
      <vt:lpstr>Program Directors Look To See If You …</vt:lpstr>
      <vt:lpstr>Red Flags to Program Directors</vt:lpstr>
      <vt:lpstr>Your Impact on the school’s reputation</vt:lpstr>
      <vt:lpstr>What do I need to know about interviews?</vt:lpstr>
      <vt:lpstr>Scheduling Interviews</vt:lpstr>
      <vt:lpstr>The Interview Day</vt:lpstr>
      <vt:lpstr>If You Don’t Get An Interview</vt:lpstr>
      <vt:lpstr>Second Look Visits</vt:lpstr>
      <vt:lpstr>How will I select the programs to which I’d like to match?</vt:lpstr>
      <vt:lpstr>Rank Order List (ROL)</vt:lpstr>
      <vt:lpstr>How much does the residency application process cost?</vt:lpstr>
      <vt:lpstr>Cost of Residency Application Process</vt:lpstr>
      <vt:lpstr>How will I ever remember and accomplish all of these tasks and deadlines?</vt:lpstr>
      <vt:lpstr>Residency Application and Match Process</vt:lpstr>
      <vt:lpstr>Match Resources</vt:lpstr>
    </vt:vector>
  </TitlesOfParts>
  <Company>University of Mississippi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RESIDENCY APPLICATION AND  MATCH PROCESS</dc:title>
  <dc:creator>law</dc:creator>
  <cp:lastModifiedBy>Loretta Jackson</cp:lastModifiedBy>
  <cp:revision>330</cp:revision>
  <cp:lastPrinted>2012-02-01T19:27:47Z</cp:lastPrinted>
  <dcterms:created xsi:type="dcterms:W3CDTF">2006-03-02T15:55:53Z</dcterms:created>
  <dcterms:modified xsi:type="dcterms:W3CDTF">2019-02-01T20:52:11Z</dcterms:modified>
</cp:coreProperties>
</file>