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77" r:id="rId4"/>
    <p:sldId id="285" r:id="rId5"/>
    <p:sldId id="258" r:id="rId6"/>
    <p:sldId id="259" r:id="rId7"/>
    <p:sldId id="260" r:id="rId8"/>
    <p:sldId id="261" r:id="rId9"/>
    <p:sldId id="264" r:id="rId10"/>
    <p:sldId id="291" r:id="rId11"/>
    <p:sldId id="295" r:id="rId12"/>
    <p:sldId id="284" r:id="rId13"/>
    <p:sldId id="289" r:id="rId14"/>
    <p:sldId id="287" r:id="rId15"/>
    <p:sldId id="263" r:id="rId16"/>
    <p:sldId id="294" r:id="rId17"/>
    <p:sldId id="265" r:id="rId18"/>
    <p:sldId id="270" r:id="rId19"/>
    <p:sldId id="286" r:id="rId20"/>
    <p:sldId id="274" r:id="rId21"/>
    <p:sldId id="266" r:id="rId22"/>
    <p:sldId id="271" r:id="rId23"/>
    <p:sldId id="267" r:id="rId24"/>
    <p:sldId id="275" r:id="rId25"/>
    <p:sldId id="280" r:id="rId26"/>
    <p:sldId id="296" r:id="rId27"/>
    <p:sldId id="288" r:id="rId28"/>
    <p:sldId id="272" r:id="rId29"/>
    <p:sldId id="273" r:id="rId30"/>
    <p:sldId id="279" r:id="rId31"/>
    <p:sldId id="278" r:id="rId32"/>
    <p:sldId id="281" r:id="rId33"/>
    <p:sldId id="292" r:id="rId34"/>
    <p:sldId id="293" r:id="rId35"/>
    <p:sldId id="290" r:id="rId36"/>
    <p:sldId id="27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9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6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24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7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14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88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1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7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6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1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3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9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02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8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2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9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8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ASrM50ODL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Residency Interviewing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Brad Ingram MD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55" y="824945"/>
            <a:ext cx="4255481" cy="29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81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knowing yourself is knowing what you need out of the next 3-7 years</a:t>
            </a:r>
          </a:p>
          <a:p>
            <a:endParaRPr lang="en-US" dirty="0"/>
          </a:p>
          <a:p>
            <a:r>
              <a:rPr lang="en-US" dirty="0" smtClean="0"/>
              <a:t>Don’t get seduced by this process.  It’s fun and all sorts of sexy.  </a:t>
            </a:r>
          </a:p>
          <a:p>
            <a:pPr lvl="1"/>
            <a:r>
              <a:rPr lang="en-US" dirty="0" smtClean="0"/>
              <a:t>But start making your wish list around your 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749" y="2539659"/>
            <a:ext cx="714993" cy="30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is for the F in?????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317" t="26268" r="50561" b="38044"/>
          <a:stretch/>
        </p:blipFill>
        <p:spPr>
          <a:xfrm>
            <a:off x="3248428" y="2518756"/>
            <a:ext cx="5074917" cy="39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have with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Keep an extra CV, personal statement in the room with you</a:t>
            </a:r>
          </a:p>
          <a:p>
            <a:pPr lvl="2"/>
            <a:r>
              <a:rPr lang="en-US" dirty="0" smtClean="0"/>
              <a:t>You’d be surprised hope much it helps to reference how awesome you are</a:t>
            </a:r>
          </a:p>
          <a:p>
            <a:pPr lvl="1"/>
            <a:r>
              <a:rPr lang="en-US" dirty="0" smtClean="0"/>
              <a:t>A printed agenda for the day</a:t>
            </a:r>
          </a:p>
          <a:p>
            <a:pPr lvl="1"/>
            <a:r>
              <a:rPr lang="en-US" dirty="0" smtClean="0"/>
              <a:t>Quick snacks/water that you can pop quickly between interviews</a:t>
            </a:r>
          </a:p>
          <a:p>
            <a:pPr lvl="2"/>
            <a:r>
              <a:rPr lang="en-US" dirty="0" smtClean="0"/>
              <a:t>Do NOT eat in front of people, but you will have breaks.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40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have with 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Come up with 10 generic questions, and keep them where you can see them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NEVER be the student who does not have questions</a:t>
            </a:r>
          </a:p>
          <a:p>
            <a:pPr lvl="2"/>
            <a:r>
              <a:rPr lang="en-US" dirty="0"/>
              <a:t>Best strength, biggest weakness type stuff</a:t>
            </a:r>
          </a:p>
          <a:p>
            <a:pPr lvl="3"/>
            <a:r>
              <a:rPr lang="en-US" dirty="0"/>
              <a:t>Curriculum, didactics, rotations.  Anything goes</a:t>
            </a:r>
          </a:p>
          <a:p>
            <a:pPr lvl="2"/>
            <a:r>
              <a:rPr lang="en-US" dirty="0"/>
              <a:t>“the residents were talking last night about…” or “I noted on your website”</a:t>
            </a:r>
          </a:p>
          <a:p>
            <a:pPr lvl="2"/>
            <a:r>
              <a:rPr lang="en-US" dirty="0"/>
              <a:t>If you panic, ask about something in their </a:t>
            </a:r>
            <a:r>
              <a:rPr lang="en-US" dirty="0" smtClean="0"/>
              <a:t>office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part’s tough…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38" y="2531232"/>
            <a:ext cx="6337441" cy="35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do this weekend???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201303" cy="3797300"/>
          </a:xfrm>
        </p:spPr>
        <p:txBody>
          <a:bodyPr>
            <a:normAutofit/>
          </a:bodyPr>
          <a:lstStyle/>
          <a:p>
            <a:r>
              <a:rPr lang="en-US" dirty="0" smtClean="0"/>
              <a:t>Shopping….</a:t>
            </a:r>
          </a:p>
          <a:p>
            <a:pPr lvl="1"/>
            <a:r>
              <a:rPr lang="en-US" dirty="0" smtClean="0"/>
              <a:t>You need (ideally) two whole sets of clothing</a:t>
            </a:r>
          </a:p>
          <a:p>
            <a:pPr lvl="2"/>
            <a:r>
              <a:rPr lang="en-US" dirty="0" smtClean="0"/>
              <a:t>Sometimes you’re on the road and a clothing snafu will FREAK YOU OUT.</a:t>
            </a:r>
          </a:p>
          <a:p>
            <a:pPr lvl="2"/>
            <a:r>
              <a:rPr lang="en-US" dirty="0" smtClean="0"/>
              <a:t>Dark colors (blue or grey suits), solids</a:t>
            </a:r>
          </a:p>
          <a:p>
            <a:pPr lvl="3"/>
            <a:r>
              <a:rPr lang="en-US" dirty="0" smtClean="0"/>
              <a:t>Avoid the “crisp white shirt” and stay away from bright red</a:t>
            </a:r>
          </a:p>
          <a:p>
            <a:pPr lvl="3"/>
            <a:r>
              <a:rPr lang="en-US" dirty="0" smtClean="0"/>
              <a:t>No small patters or checkerboard.  Avoid distracting stripes.  </a:t>
            </a:r>
          </a:p>
          <a:p>
            <a:pPr lvl="2"/>
            <a:r>
              <a:rPr lang="en-US" dirty="0" smtClean="0"/>
              <a:t>You need to be comfortable</a:t>
            </a:r>
          </a:p>
          <a:p>
            <a:pPr lvl="2"/>
            <a:r>
              <a:rPr lang="en-US" dirty="0" smtClean="0"/>
              <a:t>Keep jewelry conservative (both in “dangly factor, and in noise factor”)</a:t>
            </a:r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882" y="1680632"/>
            <a:ext cx="2200275" cy="1885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6306" y="3964863"/>
            <a:ext cx="2914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222E3D"/>
                </a:solidFill>
                <a:latin typeface="arial" panose="020B0604020202020204" pitchFamily="34" charset="0"/>
              </a:rPr>
              <a:t>If you wear a dark shirt, dark suit, and dark tie, you will look like you are auditioning to be a hit man on the  Sopranos.</a:t>
            </a:r>
            <a:endParaRPr lang="en-US" b="0" i="0" dirty="0">
              <a:solidFill>
                <a:srgbClr val="222E3D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BEBEB"/>
                </a:solidFill>
              </a:rPr>
              <a:t>What do I do this weekend???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Clr>
                <a:srgbClr val="ACD433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Go ahead and start your “interview wardrobe”, including trying this stuff on</a:t>
            </a:r>
          </a:p>
          <a:p>
            <a:pPr lvl="1">
              <a:buClr>
                <a:srgbClr val="ACD433"/>
              </a:buClr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When trying it on--Sit down and see how you look seated.  </a:t>
            </a:r>
          </a:p>
          <a:p>
            <a:pPr lvl="1">
              <a:buClr>
                <a:srgbClr val="ACD433"/>
              </a:buClr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How will you iron/steam/press your items</a:t>
            </a:r>
          </a:p>
          <a:p>
            <a:pPr lvl="0">
              <a:buClr>
                <a:srgbClr val="ACD433"/>
              </a:buClr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CD433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Figure out your interview location and how you will be getting there in your fancy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clothes</a:t>
            </a:r>
          </a:p>
          <a:p>
            <a:pPr lvl="0">
              <a:buClr>
                <a:srgbClr val="ACD433"/>
              </a:buClr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n-US" dirty="0"/>
              <a:t>Get a portfolio.</a:t>
            </a:r>
          </a:p>
          <a:p>
            <a:pPr lvl="1"/>
            <a:r>
              <a:rPr lang="en-US" dirty="0"/>
              <a:t>A nice black leather one</a:t>
            </a:r>
          </a:p>
          <a:p>
            <a:pPr lvl="1"/>
            <a:r>
              <a:rPr lang="en-US" dirty="0"/>
              <a:t>Keep an extra CV, copy of your personal statement in it </a:t>
            </a:r>
          </a:p>
          <a:p>
            <a:pPr lvl="2"/>
            <a:r>
              <a:rPr lang="en-US" dirty="0"/>
              <a:t>Both to hand out if needed, but also to review if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5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do this weekend???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Ladies</a:t>
            </a:r>
          </a:p>
          <a:p>
            <a:pPr lvl="1"/>
            <a:r>
              <a:rPr lang="en-US" dirty="0" smtClean="0"/>
              <a:t>Two suits.  Skirts are fine, pants are more typical.</a:t>
            </a:r>
          </a:p>
          <a:p>
            <a:pPr lvl="2"/>
            <a:r>
              <a:rPr lang="en-US" dirty="0" smtClean="0"/>
              <a:t>But if you wear a skirt, it needs to be knee length, don’t make your skirt length your defining factor</a:t>
            </a:r>
          </a:p>
          <a:p>
            <a:pPr lvl="1"/>
            <a:r>
              <a:rPr lang="en-US" dirty="0" smtClean="0"/>
              <a:t>COMFORTABLE SHOES</a:t>
            </a:r>
          </a:p>
          <a:p>
            <a:pPr lvl="2"/>
            <a:r>
              <a:rPr lang="en-US" dirty="0" smtClean="0"/>
              <a:t>If you take your shoes off during an interview day, we’re </a:t>
            </a:r>
            <a:r>
              <a:rPr lang="en-US" dirty="0" err="1" smtClean="0"/>
              <a:t>gonna</a:t>
            </a:r>
            <a:r>
              <a:rPr lang="en-US" dirty="0" smtClean="0"/>
              <a:t> think that you’re a sociopath</a:t>
            </a:r>
          </a:p>
          <a:p>
            <a:pPr lvl="1"/>
            <a:r>
              <a:rPr lang="en-US" dirty="0" smtClean="0"/>
              <a:t>Clothing repair kit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37371" y="1403633"/>
            <a:ext cx="112851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hlinkClick r:id="rId2"/>
              </a:rPr>
              <a:t>Mr. Reeve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1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do this weekend???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Men:</a:t>
            </a:r>
          </a:p>
          <a:p>
            <a:pPr lvl="2"/>
            <a:r>
              <a:rPr lang="en-US" dirty="0" smtClean="0"/>
              <a:t>Suit.  </a:t>
            </a:r>
            <a:r>
              <a:rPr lang="en-US" dirty="0"/>
              <a:t>Newly or retailored.  Nothing says sloppy like </a:t>
            </a:r>
            <a:r>
              <a:rPr lang="en-US" dirty="0" smtClean="0"/>
              <a:t>poorly fitting </a:t>
            </a:r>
            <a:r>
              <a:rPr lang="en-US" dirty="0"/>
              <a:t>suit</a:t>
            </a:r>
          </a:p>
          <a:p>
            <a:pPr lvl="2"/>
            <a:r>
              <a:rPr lang="en-US" dirty="0" smtClean="0"/>
              <a:t>Two </a:t>
            </a:r>
            <a:r>
              <a:rPr lang="en-US" dirty="0"/>
              <a:t>shirts.  Get them dry cleaned </a:t>
            </a:r>
            <a:r>
              <a:rPr lang="en-US" dirty="0" smtClean="0"/>
              <a:t>when they start to look messy</a:t>
            </a:r>
          </a:p>
          <a:p>
            <a:pPr lvl="2"/>
            <a:r>
              <a:rPr lang="en-US" dirty="0" smtClean="0"/>
              <a:t>Two </a:t>
            </a:r>
            <a:r>
              <a:rPr lang="en-US" dirty="0"/>
              <a:t>ties (cause of the alfredo sauce on the pasta).  Maybe skip the bowties for this.</a:t>
            </a:r>
          </a:p>
          <a:p>
            <a:pPr lvl="2"/>
            <a:r>
              <a:rPr lang="en-US" dirty="0"/>
              <a:t>Dress shoes. </a:t>
            </a:r>
            <a:r>
              <a:rPr lang="en-US" dirty="0" smtClean="0"/>
              <a:t>Shoe </a:t>
            </a:r>
            <a:r>
              <a:rPr lang="en-US" dirty="0"/>
              <a:t>shine kit.  People look</a:t>
            </a:r>
          </a:p>
          <a:p>
            <a:pPr lvl="2"/>
            <a:r>
              <a:rPr lang="en-US" dirty="0"/>
              <a:t>Small sewing/button repair </a:t>
            </a:r>
            <a:r>
              <a:rPr lang="en-US" dirty="0" smtClean="0"/>
              <a:t>kit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004" y="798023"/>
            <a:ext cx="2243026" cy="23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8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just for them… It’s for you too.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751" t="38558" r="9513" b="10495"/>
          <a:stretch/>
        </p:blipFill>
        <p:spPr>
          <a:xfrm>
            <a:off x="962715" y="2327564"/>
            <a:ext cx="10500535" cy="43419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91993" y="2901142"/>
            <a:ext cx="1546167" cy="2410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the importance of residency interviewing</a:t>
            </a:r>
          </a:p>
          <a:p>
            <a:endParaRPr lang="en-US" dirty="0"/>
          </a:p>
          <a:p>
            <a:r>
              <a:rPr lang="en-US" dirty="0" smtClean="0"/>
              <a:t>Prepare effectively for a residency interview</a:t>
            </a:r>
          </a:p>
          <a:p>
            <a:endParaRPr lang="en-US" dirty="0"/>
          </a:p>
          <a:p>
            <a:r>
              <a:rPr lang="en-US" dirty="0" smtClean="0"/>
              <a:t>Understand the “ropes” of a well done interview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005" y="3368368"/>
            <a:ext cx="4493227" cy="32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do this weekend???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654300"/>
            <a:ext cx="8761412" cy="3416300"/>
          </a:xfrm>
        </p:spPr>
        <p:txBody>
          <a:bodyPr/>
          <a:lstStyle/>
          <a:p>
            <a:r>
              <a:rPr lang="en-US" dirty="0" smtClean="0"/>
              <a:t>Buy some stationary</a:t>
            </a:r>
          </a:p>
          <a:p>
            <a:pPr lvl="1"/>
            <a:r>
              <a:rPr lang="en-US" dirty="0" smtClean="0"/>
              <a:t>Thank you notes are nice.  Thank you notes with your name on them are better</a:t>
            </a:r>
          </a:p>
          <a:p>
            <a:pPr lvl="1"/>
            <a:r>
              <a:rPr lang="en-US" dirty="0" smtClean="0"/>
              <a:t>Go ahead and buy stamps</a:t>
            </a:r>
          </a:p>
          <a:p>
            <a:pPr lvl="1"/>
            <a:endParaRPr lang="en-US" dirty="0"/>
          </a:p>
          <a:p>
            <a:r>
              <a:rPr lang="en-US" dirty="0" smtClean="0"/>
              <a:t>Check your social media profiles for “shenanigans NOS”</a:t>
            </a:r>
          </a:p>
          <a:p>
            <a:pPr lvl="1"/>
            <a:r>
              <a:rPr lang="en-US" dirty="0" smtClean="0"/>
              <a:t>60% of programs now report scanning social media profiles prior to</a:t>
            </a:r>
          </a:p>
          <a:p>
            <a:pPr marL="914400" lvl="2" indent="0">
              <a:buNone/>
            </a:pPr>
            <a:r>
              <a:rPr lang="en-US" sz="1600" dirty="0" smtClean="0"/>
              <a:t>building their rank list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843" y="4336026"/>
            <a:ext cx="3291183" cy="2358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073" t="21290" r="56936" b="46021"/>
          <a:stretch/>
        </p:blipFill>
        <p:spPr>
          <a:xfrm>
            <a:off x="8996516" y="0"/>
            <a:ext cx="2959511" cy="28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Affects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You are so special.  And they’re </a:t>
            </a:r>
            <a:r>
              <a:rPr lang="en-US" dirty="0" err="1" smtClean="0"/>
              <a:t>gonna</a:t>
            </a:r>
            <a:r>
              <a:rPr lang="en-US" dirty="0" smtClean="0"/>
              <a:t> love you for you.</a:t>
            </a:r>
          </a:p>
          <a:p>
            <a:endParaRPr lang="en-US" dirty="0"/>
          </a:p>
          <a:p>
            <a:r>
              <a:rPr lang="en-US" dirty="0" smtClean="0"/>
              <a:t>Don’t make them remember your clothing or neck tattoo or surroundings on video</a:t>
            </a:r>
          </a:p>
          <a:p>
            <a:pPr lvl="1"/>
            <a:r>
              <a:rPr lang="en-US" dirty="0" smtClean="0"/>
              <a:t>This isn’t the time for hot pink suits or ties with Disney characters on them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Be unique for your personality.  There’s plenty of time for personal expression once they’re paying you a salary</a:t>
            </a:r>
          </a:p>
          <a:p>
            <a:endParaRPr lang="en-US" dirty="0"/>
          </a:p>
          <a:p>
            <a:r>
              <a:rPr lang="en-US" dirty="0" smtClean="0"/>
              <a:t>TURN OFF your cell phone.  It is so disrespectful, and there really is no “safe time” to check it that day, except in the bathroom</a:t>
            </a:r>
          </a:p>
          <a:p>
            <a:pPr lvl="1"/>
            <a:r>
              <a:rPr lang="en-US" dirty="0" smtClean="0"/>
              <a:t>If your texts and things come to your computer, turn that off too. 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452" b="3813"/>
          <a:stretch/>
        </p:blipFill>
        <p:spPr>
          <a:xfrm>
            <a:off x="7907472" y="731155"/>
            <a:ext cx="4017787" cy="23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rules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ahead and schedule haircuts for Oct and Nov/Dec (or more if needed)</a:t>
            </a:r>
          </a:p>
          <a:p>
            <a:r>
              <a:rPr lang="en-US" dirty="0" smtClean="0"/>
              <a:t>Clean your fingernails</a:t>
            </a:r>
          </a:p>
          <a:p>
            <a:r>
              <a:rPr lang="en-US" dirty="0" smtClean="0"/>
              <a:t>Limited jewelry</a:t>
            </a:r>
          </a:p>
          <a:p>
            <a:r>
              <a:rPr lang="en-US" dirty="0" smtClean="0"/>
              <a:t>No exposed tattoos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09" y="3311932"/>
            <a:ext cx="3976861" cy="336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interview start?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37806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It’s already started with your emails.</a:t>
            </a:r>
          </a:p>
          <a:p>
            <a:pPr lvl="1"/>
            <a:r>
              <a:rPr lang="en-US" dirty="0" smtClean="0"/>
              <a:t>WE ALL TALK TO EACH OTHER……  Don’t be fluffy.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Residency events before the interviews are SO important</a:t>
            </a:r>
          </a:p>
          <a:p>
            <a:pPr lvl="1"/>
            <a:r>
              <a:rPr lang="en-US" dirty="0" smtClean="0"/>
              <a:t>They might not ensure your match there, but they can certainly block it</a:t>
            </a:r>
          </a:p>
          <a:p>
            <a:pPr lvl="1"/>
            <a:r>
              <a:rPr lang="en-US" dirty="0" smtClean="0"/>
              <a:t>Be pleasant, be outgoing, under no circumstances are you allowed to get </a:t>
            </a:r>
            <a:r>
              <a:rPr lang="en-US" dirty="0" smtClean="0"/>
              <a:t>hammered</a:t>
            </a:r>
            <a:r>
              <a:rPr lang="en-US" dirty="0" smtClean="0"/>
              <a:t>. </a:t>
            </a:r>
            <a:endParaRPr lang="en-US" dirty="0" smtClean="0"/>
          </a:p>
          <a:p>
            <a:pPr lvl="1"/>
            <a:r>
              <a:rPr lang="en-US" dirty="0" smtClean="0"/>
              <a:t>You don’t have to ask questions about the program, or even get a lot of information that night, it’s just about being pleasant and present</a:t>
            </a:r>
          </a:p>
          <a:p>
            <a:pPr lvl="1"/>
            <a:r>
              <a:rPr lang="en-US" dirty="0" smtClean="0"/>
              <a:t>See if they’re “your people”</a:t>
            </a:r>
          </a:p>
          <a:p>
            <a:pPr lvl="2"/>
            <a:r>
              <a:rPr lang="en-US" dirty="0" smtClean="0"/>
              <a:t>Fit is the #1 thing that will ensure a successful residency experience</a:t>
            </a:r>
          </a:p>
          <a:p>
            <a:pPr lvl="2"/>
            <a:endParaRPr lang="en-US" dirty="0"/>
          </a:p>
          <a:p>
            <a:r>
              <a:rPr lang="en-US" dirty="0" smtClean="0"/>
              <a:t>Be on the lookout for “miserable people”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98" y="973668"/>
            <a:ext cx="3801905" cy="292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what???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director—a physician in your field and the leader of the residency program</a:t>
            </a:r>
          </a:p>
          <a:p>
            <a:pPr lvl="1"/>
            <a:r>
              <a:rPr lang="en-US" dirty="0" smtClean="0"/>
              <a:t>Many programs will also have an associate or assistant PD</a:t>
            </a:r>
          </a:p>
          <a:p>
            <a:endParaRPr lang="en-US" dirty="0"/>
          </a:p>
          <a:p>
            <a:r>
              <a:rPr lang="en-US" dirty="0" smtClean="0"/>
              <a:t>Program administrator—part den mother, part camp counselor,  part administrative assistant.  You need this person to like you.</a:t>
            </a:r>
          </a:p>
          <a:p>
            <a:pPr lvl="2"/>
            <a:r>
              <a:rPr lang="en-US" dirty="0" smtClean="0"/>
              <a:t>Their opinion counts for A LOT</a:t>
            </a:r>
          </a:p>
          <a:p>
            <a:pPr lvl="2"/>
            <a:r>
              <a:rPr lang="en-US" dirty="0" smtClean="0"/>
              <a:t>They will be your guide through residency there if you match</a:t>
            </a:r>
          </a:p>
          <a:p>
            <a:pPr lvl="2"/>
            <a:r>
              <a:rPr lang="en-US" dirty="0" smtClean="0"/>
              <a:t>Be nice!</a:t>
            </a:r>
          </a:p>
        </p:txBody>
      </p:sp>
    </p:spTree>
    <p:extLst>
      <p:ext uri="{BB962C8B-B14F-4D97-AF65-F5344CB8AC3E}">
        <p14:creationId xmlns:p14="http://schemas.microsoft.com/office/powerpoint/2010/main" val="3644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55" y="270614"/>
            <a:ext cx="9803026" cy="64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2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 start with breakfast at the hotel or at a sign ins situation</a:t>
            </a:r>
          </a:p>
          <a:p>
            <a:endParaRPr lang="en-US" dirty="0"/>
          </a:p>
          <a:p>
            <a:r>
              <a:rPr lang="en-US" dirty="0" smtClean="0"/>
              <a:t>Take some breakfast bars with you just in case</a:t>
            </a:r>
          </a:p>
          <a:p>
            <a:pPr lvl="1"/>
            <a:r>
              <a:rPr lang="en-US" dirty="0" smtClean="0"/>
              <a:t>Don’t do this hungry</a:t>
            </a:r>
          </a:p>
          <a:p>
            <a:pPr lvl="1"/>
            <a:endParaRPr lang="en-US" dirty="0"/>
          </a:p>
          <a:p>
            <a:r>
              <a:rPr lang="en-US" dirty="0" smtClean="0"/>
              <a:t>Lunch will be provided</a:t>
            </a:r>
          </a:p>
          <a:p>
            <a:endParaRPr lang="en-US" dirty="0"/>
          </a:p>
          <a:p>
            <a:r>
              <a:rPr lang="en-US" dirty="0" smtClean="0"/>
              <a:t>Most days are several interviews with key faculty and then a tour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25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interview?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4099225"/>
          </a:xfrm>
        </p:spPr>
        <p:txBody>
          <a:bodyPr>
            <a:normAutofit/>
          </a:bodyPr>
          <a:lstStyle/>
          <a:p>
            <a:r>
              <a:rPr lang="en-US" dirty="0" smtClean="0"/>
              <a:t>Always introduce yourself, </a:t>
            </a:r>
          </a:p>
          <a:p>
            <a:r>
              <a:rPr lang="en-US" dirty="0" smtClean="0"/>
              <a:t>Immediately thank them for their time today</a:t>
            </a:r>
          </a:p>
          <a:p>
            <a:pPr lvl="1"/>
            <a:r>
              <a:rPr lang="en-US" dirty="0" smtClean="0"/>
              <a:t>On ounce of courtesy is worth a pound of “being impressive”</a:t>
            </a:r>
          </a:p>
          <a:p>
            <a:r>
              <a:rPr lang="en-US" dirty="0" smtClean="0"/>
              <a:t>Practice (and ask for feedback) your nonverbal behaviors</a:t>
            </a:r>
          </a:p>
          <a:p>
            <a:pPr lvl="1"/>
            <a:r>
              <a:rPr lang="en-US" dirty="0" smtClean="0"/>
              <a:t>Eye contact.  Make it, but don’t drill a hole in the back of their head with it</a:t>
            </a:r>
          </a:p>
          <a:p>
            <a:pPr lvl="1"/>
            <a:r>
              <a:rPr lang="en-US" dirty="0" smtClean="0"/>
              <a:t>Keep a resting smile during the interview</a:t>
            </a:r>
          </a:p>
          <a:p>
            <a:pPr lvl="1"/>
            <a:r>
              <a:rPr lang="en-US" dirty="0" smtClean="0"/>
              <a:t>Actively listen.  Nod, raise your eyebrows in pleased surprise.</a:t>
            </a:r>
          </a:p>
          <a:p>
            <a:pPr lvl="1"/>
            <a:r>
              <a:rPr lang="en-US" dirty="0" smtClean="0"/>
              <a:t>Keep your hands in your lap and away from your face (sit on them if needed)</a:t>
            </a:r>
          </a:p>
          <a:p>
            <a:pPr lvl="1"/>
            <a:r>
              <a:rPr lang="en-US" dirty="0" smtClean="0"/>
              <a:t>Don’t fidget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18" y="973668"/>
            <a:ext cx="2591227" cy="42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 minutes early is on time</a:t>
            </a:r>
          </a:p>
          <a:p>
            <a:pPr lvl="1"/>
            <a:r>
              <a:rPr lang="en-US" dirty="0" smtClean="0"/>
              <a:t>There WILL be electronics snafus.  Don’t be the rate limiting step.</a:t>
            </a:r>
          </a:p>
          <a:p>
            <a:pPr lvl="1"/>
            <a:r>
              <a:rPr lang="en-US" dirty="0" smtClean="0"/>
              <a:t>Remember—the interview is in THEIR time zone. </a:t>
            </a:r>
          </a:p>
          <a:p>
            <a:pPr lvl="1"/>
            <a:endParaRPr lang="en-US" dirty="0"/>
          </a:p>
          <a:p>
            <a:r>
              <a:rPr lang="en-US" dirty="0" smtClean="0"/>
              <a:t>Understand your itinerary very well.  </a:t>
            </a:r>
          </a:p>
          <a:p>
            <a:endParaRPr lang="en-US" dirty="0"/>
          </a:p>
          <a:p>
            <a:r>
              <a:rPr lang="en-US" dirty="0" smtClean="0"/>
              <a:t>Have the phone number for the program admin handy.  If something goes wrong then just call.  They understand.</a:t>
            </a:r>
          </a:p>
          <a:p>
            <a:pPr lvl="1"/>
            <a:r>
              <a:rPr lang="en-US" dirty="0" smtClean="0"/>
              <a:t>IF YOU GHOST THEM THEY WILL REMEMBER YOU FOREVER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721487"/>
            <a:ext cx="9994827" cy="34163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Send thank you notes. </a:t>
            </a:r>
          </a:p>
          <a:p>
            <a:pPr lvl="1"/>
            <a:r>
              <a:rPr lang="en-US" dirty="0" smtClean="0"/>
              <a:t>Within 2 weeks</a:t>
            </a:r>
          </a:p>
          <a:p>
            <a:pPr lvl="1"/>
            <a:r>
              <a:rPr lang="en-US" dirty="0" smtClean="0"/>
              <a:t>Go ahead and write them that day if possible</a:t>
            </a:r>
          </a:p>
          <a:p>
            <a:pPr lvl="2"/>
            <a:r>
              <a:rPr lang="en-US" dirty="0" smtClean="0"/>
              <a:t>Keep the itinerary and write little notes next to each person so that you can remember</a:t>
            </a:r>
          </a:p>
          <a:p>
            <a:pPr lvl="1"/>
            <a:r>
              <a:rPr lang="en-US" dirty="0" smtClean="0"/>
              <a:t>Emails are fine, but if you LOVE a program do this:</a:t>
            </a:r>
          </a:p>
          <a:p>
            <a:pPr lvl="2"/>
            <a:r>
              <a:rPr lang="en-US" dirty="0" smtClean="0"/>
              <a:t>Hand written letters to program director and interviewers</a:t>
            </a:r>
          </a:p>
          <a:p>
            <a:pPr lvl="2"/>
            <a:r>
              <a:rPr lang="en-US" dirty="0" smtClean="0"/>
              <a:t>Hand written letter of thanks to program administrator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Notes should be pleasant, and specific to what you talked about with them, or something that they pointed out to you about the program.  </a:t>
            </a:r>
          </a:p>
          <a:p>
            <a:pPr lvl="1"/>
            <a:r>
              <a:rPr lang="en-US" dirty="0" smtClean="0"/>
              <a:t>If you interview early, but love them, consider a late season email telling them again how much you enjoyed your time with them.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53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72" t="18625" b="26000"/>
          <a:stretch/>
        </p:blipFill>
        <p:spPr>
          <a:xfrm>
            <a:off x="922638" y="2314831"/>
            <a:ext cx="9951309" cy="428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3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no promises!!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74" y="2506489"/>
            <a:ext cx="6425513" cy="36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ideas to prepare for: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Panel interviews</a:t>
            </a:r>
          </a:p>
          <a:p>
            <a:r>
              <a:rPr lang="en-US" dirty="0" smtClean="0"/>
              <a:t>Mini interviews with standard questions</a:t>
            </a:r>
          </a:p>
          <a:p>
            <a:r>
              <a:rPr lang="en-US" dirty="0" smtClean="0"/>
              <a:t>Questions about the pandemic</a:t>
            </a:r>
          </a:p>
          <a:p>
            <a:pPr lvl="1"/>
            <a:r>
              <a:rPr lang="en-US" dirty="0" smtClean="0"/>
              <a:t>“what have you learned”</a:t>
            </a:r>
          </a:p>
          <a:p>
            <a:pPr lvl="1"/>
            <a:r>
              <a:rPr lang="en-US" dirty="0" smtClean="0"/>
              <a:t>“how has your education been affected”</a:t>
            </a:r>
          </a:p>
          <a:p>
            <a:r>
              <a:rPr lang="en-US" dirty="0" smtClean="0"/>
              <a:t>“Early Interest </a:t>
            </a:r>
            <a:r>
              <a:rPr lang="en-US" dirty="0" smtClean="0"/>
              <a:t>applications”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398" y="2684765"/>
            <a:ext cx="4874402" cy="35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skills (i.e. Set yourself up </a:t>
            </a:r>
            <a:br>
              <a:rPr lang="en-US" dirty="0" smtClean="0"/>
            </a:br>
            <a:r>
              <a:rPr lang="en-US" dirty="0" smtClean="0"/>
              <a:t>for success)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326" y="2628438"/>
            <a:ext cx="8761412" cy="34163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You need to know where you are interviewing and you need to practice several platforms at that location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, </a:t>
            </a:r>
            <a:r>
              <a:rPr lang="en-US" dirty="0" err="1" smtClean="0"/>
              <a:t>wifi</a:t>
            </a:r>
            <a:r>
              <a:rPr lang="en-US" dirty="0" smtClean="0"/>
              <a:t>,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 smtClean="0"/>
              <a:t>Record yourself and see how it plays back (practice with your mama or </a:t>
            </a:r>
            <a:r>
              <a:rPr lang="en-US" dirty="0" err="1" smtClean="0"/>
              <a:t>meemaw</a:t>
            </a:r>
            <a:r>
              <a:rPr lang="en-US" dirty="0" smtClean="0"/>
              <a:t>).  She DEFINITELY wants to be a part of this process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Not everything is going to be zoom</a:t>
            </a:r>
          </a:p>
          <a:p>
            <a:r>
              <a:rPr lang="en-US" dirty="0" smtClean="0"/>
              <a:t>Download EVERYTHING.  Google Chrome, Explorer, Firefox</a:t>
            </a:r>
          </a:p>
          <a:p>
            <a:pPr lvl="1"/>
            <a:r>
              <a:rPr lang="en-US" dirty="0" smtClean="0"/>
              <a:t>Pay attention to what they email you to use</a:t>
            </a:r>
          </a:p>
          <a:p>
            <a:pPr lvl="1"/>
            <a:r>
              <a:rPr lang="en-US" dirty="0" smtClean="0"/>
              <a:t>Be conscious of time zones….  800 our time might be 900 their time and now you’re late</a:t>
            </a:r>
          </a:p>
          <a:p>
            <a:r>
              <a:rPr lang="en-US" dirty="0" smtClean="0"/>
              <a:t>Go ahead and know what your zoom/</a:t>
            </a:r>
            <a:r>
              <a:rPr lang="en-US" dirty="0" err="1" smtClean="0"/>
              <a:t>webex</a:t>
            </a:r>
            <a:r>
              <a:rPr lang="en-US" dirty="0" smtClean="0"/>
              <a:t>/big blue button et al profiles look like</a:t>
            </a:r>
          </a:p>
          <a:p>
            <a:pPr lvl="1"/>
            <a:r>
              <a:rPr lang="en-US" dirty="0" smtClean="0"/>
              <a:t>And associated emails…</a:t>
            </a:r>
          </a:p>
          <a:p>
            <a:r>
              <a:rPr lang="en-US" dirty="0" smtClean="0"/>
              <a:t>Fake backgrounds are distracting, real ones are better but need to be “unmemorable”</a:t>
            </a:r>
          </a:p>
          <a:p>
            <a:pPr marL="51435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18" y="525520"/>
            <a:ext cx="254317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174" y="3591098"/>
            <a:ext cx="2554822" cy="20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Turn computer off and on before you get started if on campus </a:t>
            </a:r>
          </a:p>
          <a:p>
            <a:pPr lvl="1"/>
            <a:r>
              <a:rPr lang="en-US" dirty="0" smtClean="0"/>
              <a:t>It saves your last </a:t>
            </a:r>
            <a:r>
              <a:rPr lang="en-US" dirty="0" err="1" smtClean="0"/>
              <a:t>wifi</a:t>
            </a:r>
            <a:r>
              <a:rPr lang="en-US" dirty="0" smtClean="0"/>
              <a:t>, instead of the CLOSEST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 smtClean="0"/>
              <a:t>ALWAYS have your computer plugged in</a:t>
            </a:r>
          </a:p>
          <a:p>
            <a:endParaRPr lang="en-US" dirty="0"/>
          </a:p>
          <a:p>
            <a:r>
              <a:rPr lang="en-US" dirty="0" err="1" smtClean="0"/>
              <a:t>Airpods</a:t>
            </a:r>
            <a:r>
              <a:rPr lang="en-US" dirty="0" smtClean="0"/>
              <a:t> </a:t>
            </a:r>
            <a:r>
              <a:rPr lang="en-US" dirty="0" smtClean="0"/>
              <a:t>might not </a:t>
            </a:r>
            <a:r>
              <a:rPr lang="en-US" dirty="0" smtClean="0"/>
              <a:t>work for every platform.  Don’t chose a spot where you’re not dependent on them</a:t>
            </a:r>
          </a:p>
          <a:p>
            <a:pPr lvl="1"/>
            <a:r>
              <a:rPr lang="en-US" dirty="0" smtClean="0"/>
              <a:t>Be conscious of echo (a carpeted room is better)</a:t>
            </a:r>
          </a:p>
          <a:p>
            <a:pPr lvl="1"/>
            <a:r>
              <a:rPr lang="en-US" dirty="0" smtClean="0"/>
              <a:t>Get comfortable with the mute function</a:t>
            </a:r>
          </a:p>
          <a:p>
            <a:endParaRPr lang="en-US" dirty="0"/>
          </a:p>
          <a:p>
            <a:r>
              <a:rPr lang="en-US" dirty="0" smtClean="0"/>
              <a:t>Lighting is paramount.  You want it in front of you, not behind you</a:t>
            </a:r>
          </a:p>
          <a:p>
            <a:pPr lvl="1"/>
            <a:r>
              <a:rPr lang="en-US" dirty="0" smtClean="0"/>
              <a:t>Light behind you puts you in silhouette </a:t>
            </a:r>
          </a:p>
          <a:p>
            <a:pPr lvl="1"/>
            <a:r>
              <a:rPr lang="en-US" dirty="0" smtClean="0"/>
              <a:t>Makes camera grainy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Camera needs to by eye level</a:t>
            </a:r>
          </a:p>
          <a:p>
            <a:r>
              <a:rPr lang="en-US" dirty="0" smtClean="0"/>
              <a:t>Look at the camera</a:t>
            </a:r>
          </a:p>
          <a:p>
            <a:pPr lvl="1"/>
            <a:r>
              <a:rPr lang="en-US" dirty="0" smtClean="0"/>
              <a:t>Reposition the speaker view if possible</a:t>
            </a:r>
          </a:p>
          <a:p>
            <a:pPr lvl="1"/>
            <a:r>
              <a:rPr lang="en-US" dirty="0" smtClean="0"/>
              <a:t>If not, tape a picture next to the camera</a:t>
            </a:r>
          </a:p>
          <a:p>
            <a:endParaRPr lang="en-US" dirty="0" smtClean="0"/>
          </a:p>
          <a:p>
            <a:r>
              <a:rPr lang="en-US" dirty="0" smtClean="0"/>
              <a:t>Don’t sit in a swivel chair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98145" y="1478604"/>
            <a:ext cx="5492000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get your access to your applications Sept </a:t>
            </a:r>
            <a:r>
              <a:rPr lang="en-US" dirty="0" smtClean="0"/>
              <a:t>28.</a:t>
            </a:r>
            <a:endParaRPr lang="en-US" dirty="0" smtClean="0"/>
          </a:p>
          <a:p>
            <a:pPr lvl="2"/>
            <a:r>
              <a:rPr lang="en-US" dirty="0" smtClean="0"/>
              <a:t>We’re eager and anxious.  Be prepared to move fast in </a:t>
            </a:r>
            <a:r>
              <a:rPr lang="en-US" dirty="0" smtClean="0"/>
              <a:t>late Sept and Oct.</a:t>
            </a:r>
            <a:endParaRPr lang="en-US" dirty="0" smtClean="0"/>
          </a:p>
          <a:p>
            <a:pPr lvl="2"/>
            <a:r>
              <a:rPr lang="en-US" dirty="0" smtClean="0"/>
              <a:t>Some interview invites will go out literally that day.  </a:t>
            </a:r>
            <a:endParaRPr lang="en-US" dirty="0" smtClean="0"/>
          </a:p>
          <a:p>
            <a:pPr lvl="2"/>
            <a:r>
              <a:rPr lang="en-US" dirty="0" smtClean="0"/>
              <a:t>PLEASE confirm that your ERAS email is correct.  That’s how we’ll know you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Be aware of the “holiday weeks”</a:t>
            </a:r>
          </a:p>
          <a:p>
            <a:endParaRPr lang="en-US" dirty="0"/>
          </a:p>
          <a:p>
            <a:r>
              <a:rPr lang="en-US" dirty="0" smtClean="0"/>
              <a:t>Try to do your UMMC interview first or early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68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Questions!?!?!!?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673" t="16821" r="48729" b="30622"/>
          <a:stretch/>
        </p:blipFill>
        <p:spPr>
          <a:xfrm>
            <a:off x="3353567" y="2395634"/>
            <a:ext cx="4364183" cy="435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6" y="176215"/>
            <a:ext cx="11646370" cy="65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1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does the interview matter???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Interviews are the time where we assess the “who” of you are</a:t>
            </a:r>
          </a:p>
          <a:p>
            <a:endParaRPr lang="en-US" dirty="0" smtClean="0"/>
          </a:p>
          <a:p>
            <a:r>
              <a:rPr lang="en-US" dirty="0" smtClean="0"/>
              <a:t>Paperwork assesses the “what” of you for us</a:t>
            </a:r>
          </a:p>
          <a:p>
            <a:endParaRPr lang="en-US" dirty="0"/>
          </a:p>
          <a:p>
            <a:r>
              <a:rPr lang="en-US" dirty="0" smtClean="0"/>
              <a:t>You’re being screened for “do I want to work Thanksgiving with this person for the next 3 years” or “do I want this person calling and waking me up at 2am for the next 156 Saturday nights.”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215" y="5378"/>
            <a:ext cx="5264147" cy="67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500" t="11531" r="30473" b="3784"/>
          <a:stretch/>
        </p:blipFill>
        <p:spPr>
          <a:xfrm>
            <a:off x="3015049" y="5651"/>
            <a:ext cx="5305167" cy="68250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25794" y="812268"/>
            <a:ext cx="3484605" cy="5964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Know the program.  You picked them first, remember?</a:t>
            </a:r>
          </a:p>
          <a:p>
            <a:pPr lvl="1"/>
            <a:r>
              <a:rPr lang="en-US" dirty="0" smtClean="0"/>
              <a:t>Review the website of the program.</a:t>
            </a:r>
          </a:p>
          <a:p>
            <a:pPr lvl="1"/>
            <a:r>
              <a:rPr lang="en-US" dirty="0" smtClean="0"/>
              <a:t>If you get a list of interviewers, read about them as well</a:t>
            </a:r>
          </a:p>
          <a:p>
            <a:pPr lvl="2"/>
            <a:r>
              <a:rPr lang="en-US" dirty="0" smtClean="0"/>
              <a:t>People love to talk about themselves most, remember?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 prepared to ask location specific questions (even if the data was mined in the interview right before)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And be prepared to answer why you were interested in them in the first place</a:t>
            </a:r>
          </a:p>
          <a:p>
            <a:pPr lvl="2"/>
            <a:r>
              <a:rPr lang="en-US" dirty="0" smtClean="0"/>
              <a:t>Avoid geography “Oh I just want to live in California”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244" y="1426902"/>
            <a:ext cx="3669916" cy="26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10275045" cy="4062771"/>
          </a:xfrm>
        </p:spPr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r>
              <a:rPr lang="en-US" dirty="0"/>
              <a:t>Know </a:t>
            </a:r>
            <a:r>
              <a:rPr lang="en-US" dirty="0" smtClean="0"/>
              <a:t>thyself.  </a:t>
            </a:r>
            <a:r>
              <a:rPr lang="en-US" dirty="0"/>
              <a:t>They picked you too, remember?</a:t>
            </a:r>
          </a:p>
          <a:p>
            <a:pPr lvl="1"/>
            <a:r>
              <a:rPr lang="en-US" dirty="0"/>
              <a:t>Know an answer to your strengths and weaknesses</a:t>
            </a:r>
          </a:p>
          <a:p>
            <a:pPr lvl="1"/>
            <a:r>
              <a:rPr lang="en-US" dirty="0"/>
              <a:t>Know an answer to why you’re doing what you’re doing</a:t>
            </a:r>
          </a:p>
          <a:p>
            <a:pPr lvl="1"/>
            <a:r>
              <a:rPr lang="en-US" dirty="0"/>
              <a:t>Have a concept of who you want to be when you grow up (but don’t be obnoxious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Have a set of stories prepared for times that you were challenged, stressed, overcame adversity, experienced true joy, had a 180 degree turn in your life, were sad, were happy</a:t>
            </a:r>
          </a:p>
          <a:p>
            <a:pPr lvl="2"/>
            <a:r>
              <a:rPr lang="en-US" dirty="0"/>
              <a:t>Many programs are moving to interviewing more like your medical school </a:t>
            </a:r>
            <a:r>
              <a:rPr lang="en-US" dirty="0" smtClean="0"/>
              <a:t>interview</a:t>
            </a:r>
          </a:p>
          <a:p>
            <a:pPr lvl="1"/>
            <a:r>
              <a:rPr lang="en-US" dirty="0" smtClean="0"/>
              <a:t>Have a “model” attending in mind.  Have a “poor example of a physician in mind”</a:t>
            </a:r>
          </a:p>
          <a:p>
            <a:pPr lvl="1"/>
            <a:r>
              <a:rPr lang="en-US" b="1" dirty="0" smtClean="0"/>
              <a:t>REVIEW YOUR DANG CV and PERSONAL STATEMENT.  You should be able to speak to that mess like it all happened yesterday</a:t>
            </a:r>
          </a:p>
          <a:p>
            <a:pPr lvl="2"/>
            <a:r>
              <a:rPr lang="en-US" dirty="0" smtClean="0"/>
              <a:t>Same thing goes for your </a:t>
            </a:r>
            <a:r>
              <a:rPr lang="en-US" dirty="0" err="1" smtClean="0"/>
              <a:t>attendings</a:t>
            </a:r>
            <a:r>
              <a:rPr lang="en-US" dirty="0" smtClean="0"/>
              <a:t> that wrote your letters. 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128" y="595565"/>
            <a:ext cx="3880312" cy="30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1956</Words>
  <Application>Microsoft Office PowerPoint</Application>
  <PresentationFormat>Widescreen</PresentationFormat>
  <Paragraphs>231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</vt:lpstr>
      <vt:lpstr>Century Gothic</vt:lpstr>
      <vt:lpstr>Wingdings</vt:lpstr>
      <vt:lpstr>Wingdings 3</vt:lpstr>
      <vt:lpstr>Ion Boardroom</vt:lpstr>
      <vt:lpstr>Residency Interviewing</vt:lpstr>
      <vt:lpstr>Objectives</vt:lpstr>
      <vt:lpstr>Disclosure</vt:lpstr>
      <vt:lpstr>PowerPoint Presentation</vt:lpstr>
      <vt:lpstr>So does the interview matter???</vt:lpstr>
      <vt:lpstr>PowerPoint Presentation</vt:lpstr>
      <vt:lpstr>PowerPoint Presentation</vt:lpstr>
      <vt:lpstr>PREPARE!!!</vt:lpstr>
      <vt:lpstr>Prepare!!!</vt:lpstr>
      <vt:lpstr>Prepare!!!</vt:lpstr>
      <vt:lpstr>F is for the F in?????</vt:lpstr>
      <vt:lpstr>What do I have with me?</vt:lpstr>
      <vt:lpstr>What do I have with me?</vt:lpstr>
      <vt:lpstr>This part’s tough…</vt:lpstr>
      <vt:lpstr>What do I do this weekend???</vt:lpstr>
      <vt:lpstr>What do I do this weekend???</vt:lpstr>
      <vt:lpstr>What do I do this weekend???</vt:lpstr>
      <vt:lpstr>What do I do this weekend???</vt:lpstr>
      <vt:lpstr>It’s not just for them… It’s for you too.</vt:lpstr>
      <vt:lpstr>What do I do this weekend???</vt:lpstr>
      <vt:lpstr>Personal Affects</vt:lpstr>
      <vt:lpstr>General rules </vt:lpstr>
      <vt:lpstr>When does the interview start?</vt:lpstr>
      <vt:lpstr>Who is what???</vt:lpstr>
      <vt:lpstr>PowerPoint Presentation</vt:lpstr>
      <vt:lpstr>Interview days</vt:lpstr>
      <vt:lpstr>How do I interview?</vt:lpstr>
      <vt:lpstr>General rules</vt:lpstr>
      <vt:lpstr>After the interview</vt:lpstr>
      <vt:lpstr>Make no promises!!</vt:lpstr>
      <vt:lpstr>New ideas to prepare for: </vt:lpstr>
      <vt:lpstr>Technical skills (i.e. Set yourself up  for success)</vt:lpstr>
      <vt:lpstr>Technical skills</vt:lpstr>
      <vt:lpstr>Technical skills</vt:lpstr>
      <vt:lpstr>Timeline  </vt:lpstr>
      <vt:lpstr>Questions!?!?!!?</vt:lpstr>
    </vt:vector>
  </TitlesOfParts>
  <Company>UMMC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Residency Interviewing</dc:title>
  <dc:creator>John B. Ingram</dc:creator>
  <cp:lastModifiedBy>John B. Ingram</cp:lastModifiedBy>
  <cp:revision>33</cp:revision>
  <dcterms:created xsi:type="dcterms:W3CDTF">2018-09-25T13:24:58Z</dcterms:created>
  <dcterms:modified xsi:type="dcterms:W3CDTF">2022-09-21T15:29:43Z</dcterms:modified>
</cp:coreProperties>
</file>