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747" r:id="rId5"/>
    <p:sldMasterId id="2147483754" r:id="rId6"/>
    <p:sldMasterId id="2147483761" r:id="rId7"/>
    <p:sldMasterId id="2147483768" r:id="rId8"/>
    <p:sldMasterId id="2147483775" r:id="rId9"/>
    <p:sldMasterId id="2147483782" r:id="rId10"/>
    <p:sldMasterId id="2147483789" r:id="rId11"/>
  </p:sldMasterIdLst>
  <p:notesMasterIdLst>
    <p:notesMasterId r:id="rId21"/>
  </p:notesMasterIdLst>
  <p:handoutMasterIdLst>
    <p:handoutMasterId r:id="rId22"/>
  </p:handoutMasterIdLst>
  <p:sldIdLst>
    <p:sldId id="695" r:id="rId12"/>
    <p:sldId id="696" r:id="rId13"/>
    <p:sldId id="698" r:id="rId14"/>
    <p:sldId id="699" r:id="rId15"/>
    <p:sldId id="702" r:id="rId16"/>
    <p:sldId id="701" r:id="rId17"/>
    <p:sldId id="637" r:id="rId18"/>
    <p:sldId id="578" r:id="rId19"/>
    <p:sldId id="703" r:id="rId20"/>
  </p:sldIdLst>
  <p:sldSz cx="9144000" cy="6858000" type="screen4x3"/>
  <p:notesSz cx="7010400" cy="9296400"/>
  <p:custDataLst>
    <p:tags r:id="rId23"/>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weaver" initials="npw" lastIdx="23" clrIdx="0"/>
  <p:cmAuthor id="1" name="AAMC User" initials="nknight" lastIdx="25" clrIdx="1"/>
  <p:cmAuthor id="2" name="Sandee Kurtz" initials="SK" lastIdx="27" clrIdx="2"/>
  <p:cmAuthor id="3" name="nknight" initials="nmk" lastIdx="1" clrIdx="3"/>
  <p:cmAuthor id="4" name="tempadmin" initials="t" lastIdx="2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CC00CC"/>
    <a:srgbClr val="993366"/>
    <a:srgbClr val="DE0000"/>
    <a:srgbClr val="6863CB"/>
    <a:srgbClr val="006600"/>
    <a:srgbClr val="68265B"/>
    <a:srgbClr val="782C6A"/>
    <a:srgbClr val="D0B8B8"/>
    <a:srgbClr val="872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3167" autoAdjust="0"/>
  </p:normalViewPr>
  <p:slideViewPr>
    <p:cSldViewPr snapToGrid="0">
      <p:cViewPr varScale="1">
        <p:scale>
          <a:sx n="64" d="100"/>
          <a:sy n="64" d="100"/>
        </p:scale>
        <p:origin x="203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570"/>
    </p:cViewPr>
  </p:sorterViewPr>
  <p:notesViewPr>
    <p:cSldViewPr snapToGrid="0">
      <p:cViewPr varScale="1">
        <p:scale>
          <a:sx n="56" d="100"/>
          <a:sy n="56" d="100"/>
        </p:scale>
        <p:origin x="-251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2" y="-14287"/>
            <a:ext cx="192421" cy="278754"/>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defTabSz="931863">
              <a:defRPr sz="1200" b="0">
                <a:solidFill>
                  <a:srgbClr val="474747"/>
                </a:solidFill>
              </a:defRPr>
            </a:lvl1pPr>
          </a:lstStyle>
          <a:p>
            <a:endParaRPr lang="en-US"/>
          </a:p>
        </p:txBody>
      </p:sp>
      <p:sp>
        <p:nvSpPr>
          <p:cNvPr id="1410051" name="Rectangle 3"/>
          <p:cNvSpPr>
            <a:spLocks noGrp="1" noChangeArrowheads="1"/>
          </p:cNvSpPr>
          <p:nvPr>
            <p:ph type="dt" sz="quarter" idx="1"/>
          </p:nvPr>
        </p:nvSpPr>
        <p:spPr bwMode="auto">
          <a:xfrm>
            <a:off x="6817980" y="-14287"/>
            <a:ext cx="192421" cy="278754"/>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algn="r" defTabSz="931863">
              <a:defRPr sz="1200" b="0">
                <a:solidFill>
                  <a:srgbClr val="474747"/>
                </a:solidFill>
              </a:defRPr>
            </a:lvl1pPr>
          </a:lstStyle>
          <a:p>
            <a:endParaRPr lang="en-US"/>
          </a:p>
        </p:txBody>
      </p:sp>
      <p:sp>
        <p:nvSpPr>
          <p:cNvPr id="1410053" name="Rectangle 5"/>
          <p:cNvSpPr>
            <a:spLocks noGrp="1" noChangeArrowheads="1"/>
          </p:cNvSpPr>
          <p:nvPr>
            <p:ph type="sldNum" sz="quarter" idx="3"/>
          </p:nvPr>
        </p:nvSpPr>
        <p:spPr bwMode="auto">
          <a:xfrm>
            <a:off x="6626326" y="9017648"/>
            <a:ext cx="384075" cy="278754"/>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algn="r" defTabSz="931863">
              <a:defRPr sz="1200" b="0">
                <a:solidFill>
                  <a:srgbClr val="474747"/>
                </a:solidFill>
              </a:defRPr>
            </a:lvl1pPr>
          </a:lstStyle>
          <a:p>
            <a:fld id="{E9BF1EA9-1DE5-4D0D-9DC9-5C92465C2818}" type="slidenum">
              <a:rPr lang="en-US"/>
              <a:pPr/>
              <a:t>‹#›</a:t>
            </a:fld>
            <a:endParaRPr lang="en-US"/>
          </a:p>
        </p:txBody>
      </p:sp>
    </p:spTree>
    <p:extLst>
      <p:ext uri="{BB962C8B-B14F-4D97-AF65-F5344CB8AC3E}">
        <p14:creationId xmlns:p14="http://schemas.microsoft.com/office/powerpoint/2010/main" val="2348503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rgbClr val="000052"/>
                </a:solidFill>
              </a:defRPr>
            </a:lvl1pPr>
          </a:lstStyle>
          <a:p>
            <a:endParaRPr lang="en-US"/>
          </a:p>
        </p:txBody>
      </p:sp>
      <p:sp>
        <p:nvSpPr>
          <p:cNvPr id="78851" name="Rectangle 3"/>
          <p:cNvSpPr>
            <a:spLocks noGrp="1" noChangeArrowheads="1"/>
          </p:cNvSpPr>
          <p:nvPr>
            <p:ph type="dt" idx="1"/>
          </p:nvPr>
        </p:nvSpPr>
        <p:spPr bwMode="auto">
          <a:xfrm>
            <a:off x="397256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rgbClr val="000052"/>
                </a:solidFill>
              </a:defRPr>
            </a:lvl1pPr>
          </a:lstStyle>
          <a:p>
            <a:endParaRPr lang="en-US"/>
          </a:p>
        </p:txBody>
      </p:sp>
      <p:sp>
        <p:nvSpPr>
          <p:cNvPr id="788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934720" y="4416428"/>
            <a:ext cx="514096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5" name="Rectangle 7"/>
          <p:cNvSpPr>
            <a:spLocks noGrp="1" noChangeArrowheads="1"/>
          </p:cNvSpPr>
          <p:nvPr>
            <p:ph type="sldNum" sz="quarter" idx="5"/>
          </p:nvPr>
        </p:nvSpPr>
        <p:spPr bwMode="auto">
          <a:xfrm>
            <a:off x="3972560" y="8831266"/>
            <a:ext cx="303784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rgbClr val="000052"/>
                </a:solidFill>
              </a:defRPr>
            </a:lvl1pPr>
          </a:lstStyle>
          <a:p>
            <a:fld id="{AE825233-37C7-4EA0-914D-215BCF8766FC}" type="slidenum">
              <a:rPr lang="en-US"/>
              <a:pPr/>
              <a:t>‹#›</a:t>
            </a:fld>
            <a:endParaRPr lang="en-US"/>
          </a:p>
        </p:txBody>
      </p:sp>
    </p:spTree>
    <p:extLst>
      <p:ext uri="{BB962C8B-B14F-4D97-AF65-F5344CB8AC3E}">
        <p14:creationId xmlns:p14="http://schemas.microsoft.com/office/powerpoint/2010/main" val="336172302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a:t>
            </a:fld>
            <a:endParaRPr lang="en-US"/>
          </a:p>
        </p:txBody>
      </p:sp>
    </p:spTree>
    <p:extLst>
      <p:ext uri="{BB962C8B-B14F-4D97-AF65-F5344CB8AC3E}">
        <p14:creationId xmlns:p14="http://schemas.microsoft.com/office/powerpoint/2010/main" val="261396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2</a:t>
            </a:fld>
            <a:endParaRPr lang="en-US"/>
          </a:p>
        </p:txBody>
      </p:sp>
    </p:spTree>
    <p:extLst>
      <p:ext uri="{BB962C8B-B14F-4D97-AF65-F5344CB8AC3E}">
        <p14:creationId xmlns:p14="http://schemas.microsoft.com/office/powerpoint/2010/main" val="151453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a:t>
            </a:fld>
            <a:endParaRPr lang="en-US"/>
          </a:p>
        </p:txBody>
      </p:sp>
    </p:spTree>
    <p:extLst>
      <p:ext uri="{BB962C8B-B14F-4D97-AF65-F5344CB8AC3E}">
        <p14:creationId xmlns:p14="http://schemas.microsoft.com/office/powerpoint/2010/main" val="396664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a:t>
            </a:fld>
            <a:endParaRPr lang="en-US"/>
          </a:p>
        </p:txBody>
      </p:sp>
    </p:spTree>
    <p:extLst>
      <p:ext uri="{BB962C8B-B14F-4D97-AF65-F5344CB8AC3E}">
        <p14:creationId xmlns:p14="http://schemas.microsoft.com/office/powerpoint/2010/main" val="153887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5</a:t>
            </a:fld>
            <a:endParaRPr lang="en-US"/>
          </a:p>
        </p:txBody>
      </p:sp>
    </p:spTree>
    <p:extLst>
      <p:ext uri="{BB962C8B-B14F-4D97-AF65-F5344CB8AC3E}">
        <p14:creationId xmlns:p14="http://schemas.microsoft.com/office/powerpoint/2010/main" val="202362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6</a:t>
            </a:fld>
            <a:endParaRPr lang="en-US"/>
          </a:p>
        </p:txBody>
      </p:sp>
    </p:spTree>
    <p:extLst>
      <p:ext uri="{BB962C8B-B14F-4D97-AF65-F5344CB8AC3E}">
        <p14:creationId xmlns:p14="http://schemas.microsoft.com/office/powerpoint/2010/main" val="17094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As a medical student, your loan portfolio could get  complex, so it is important </a:t>
            </a:r>
            <a:r>
              <a:rPr lang="en-US" sz="1200" baseline="0" dirty="0" smtClean="0"/>
              <a:t>to </a:t>
            </a:r>
            <a:r>
              <a:rPr lang="en-US" sz="1200" dirty="0" smtClean="0"/>
              <a:t>remain organized with your loan information – in fact organization during your borrowing years will be key to your debt management abilities after school.  So, develop a system now; buy a filing cabinet; use a scanner, or do whatever you need to do to start saving all important documents in one place.</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To assist you in staying organized AND making educated  borrowing decisions, the AAMC has created an online resource where you can safely and securely enter and organize your loan information.  This tool, called the Medloans</a:t>
            </a:r>
            <a:r>
              <a:rPr lang="en-US" sz="1200" baseline="50000" dirty="0" smtClean="0">
                <a:solidFill>
                  <a:schemeClr val="tx1"/>
                </a:solidFill>
              </a:rPr>
              <a:t>®</a:t>
            </a:r>
            <a:r>
              <a:rPr lang="en-US" sz="1200" kern="1200" baseline="0" dirty="0" smtClean="0">
                <a:solidFill>
                  <a:schemeClr val="tx1"/>
                </a:solidFill>
                <a:latin typeface="Arial" charset="0"/>
                <a:ea typeface="+mn-ea"/>
                <a:cs typeface="+mn-cs"/>
              </a:rPr>
              <a:t> Organizer and Calculator, not only helps medical school students be organized, it will also show the impact (total repayment cost) of borrowing a loan – BEFORE YOU ACCEPT IT – so that you can decline the loan or reduce the amount borrowed.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Using the Medloans</a:t>
            </a:r>
            <a:r>
              <a:rPr lang="en-US" sz="1200" baseline="50000" dirty="0" smtClean="0">
                <a:solidFill>
                  <a:schemeClr val="tx1"/>
                </a:solidFill>
              </a:rPr>
              <a:t>® </a:t>
            </a:r>
            <a:r>
              <a:rPr lang="en-US" sz="1200" kern="1200" baseline="0" dirty="0" smtClean="0">
                <a:solidFill>
                  <a:schemeClr val="tx1"/>
                </a:solidFill>
                <a:latin typeface="Arial" charset="0"/>
                <a:ea typeface="+mn-ea"/>
                <a:cs typeface="+mn-cs"/>
              </a:rPr>
              <a:t>Organizer and Calculator will enable you to make educated decisions as you borrow the loans while also showing you the many repayment options available post-graduation.   To log-in to your already created account, refer to page 3 of the EDM or visit www.aamc.org/FIRST.</a:t>
            </a:r>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7</a:t>
            </a:fld>
            <a:endParaRPr lang="en-US"/>
          </a:p>
        </p:txBody>
      </p:sp>
    </p:spTree>
    <p:extLst>
      <p:ext uri="{BB962C8B-B14F-4D97-AF65-F5344CB8AC3E}">
        <p14:creationId xmlns:p14="http://schemas.microsoft.com/office/powerpoint/2010/main" val="252528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BB36FE6-C595-426A-9E60-0ED3877A912E}" type="slidenum">
              <a:rPr lang="en-US" smtClean="0"/>
              <a:pPr/>
              <a:t>8</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To identify all of your federal loans, from undergrad and medical school, you can access NSLDS, a central database for federal loans, at this website: www.nslds.ed.gov.  </a:t>
            </a:r>
          </a:p>
          <a:p>
            <a:endParaRPr lang="en-US" dirty="0" smtClean="0"/>
          </a:p>
          <a:p>
            <a:r>
              <a:rPr lang="en-US" dirty="0" smtClean="0"/>
              <a:t>In order to review your personal information, you will need to provide the following:  your social security number, your date of birth, the first two letters of your last name and the pin number that you use each year to complete your online FAFSA.  If you do not know your pin #, you can request it by going to www.pin.ed.gov.</a:t>
            </a:r>
          </a:p>
          <a:p>
            <a:endParaRPr lang="en-US" dirty="0" smtClean="0"/>
          </a:p>
          <a:p>
            <a:r>
              <a:rPr lang="en-US" dirty="0" smtClean="0"/>
              <a:t>This site is a repository of all of your federal loans, but only your federal loans.</a:t>
            </a:r>
            <a:r>
              <a:rPr lang="en-US" baseline="0" dirty="0" smtClean="0"/>
              <a:t>  It </a:t>
            </a:r>
            <a:r>
              <a:rPr lang="en-US" dirty="0" smtClean="0"/>
              <a:t>will list the current lender, servicer and the outstanding principal balance (OPB) of the loans.  The </a:t>
            </a:r>
            <a:r>
              <a:rPr lang="en-US" baseline="0" dirty="0" smtClean="0"/>
              <a:t>information displayed on NSLDS is not real-time data, and due to processing times and only periodic updates, your current loan situation may be different than what is reflected.</a:t>
            </a:r>
          </a:p>
          <a:p>
            <a:endParaRPr lang="en-US" baseline="0" dirty="0" smtClean="0"/>
          </a:p>
          <a:p>
            <a:r>
              <a:rPr lang="en-US" baseline="0" dirty="0" smtClean="0"/>
              <a:t>Contact the appropriate servicer(s) to determine the accurate balance and status of your loans.</a:t>
            </a:r>
            <a:endParaRPr lang="en-US" dirty="0" smtClean="0"/>
          </a:p>
        </p:txBody>
      </p:sp>
    </p:spTree>
    <p:extLst>
      <p:ext uri="{BB962C8B-B14F-4D97-AF65-F5344CB8AC3E}">
        <p14:creationId xmlns:p14="http://schemas.microsoft.com/office/powerpoint/2010/main" val="249932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BB36FE6-C595-426A-9E60-0ED3877A912E}" type="slidenum">
              <a:rPr lang="en-US" smtClean="0"/>
              <a:pPr/>
              <a:t>9</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To identify all of your federal loans, from undergrad and medical school, you can access NSLDS, a central database for federal loans, at this website: www.nslds.ed.gov.  </a:t>
            </a:r>
          </a:p>
          <a:p>
            <a:endParaRPr lang="en-US" dirty="0" smtClean="0"/>
          </a:p>
          <a:p>
            <a:r>
              <a:rPr lang="en-US" dirty="0" smtClean="0"/>
              <a:t>In order to review your personal information, you will need to provide the following:  your social security number, your date of birth, the first two letters of your last name and the pin number that you use each year to complete your online FAFSA.  If you do not know your pin #, you can request it by going to www.pin.ed.gov.</a:t>
            </a:r>
          </a:p>
          <a:p>
            <a:endParaRPr lang="en-US" dirty="0" smtClean="0"/>
          </a:p>
          <a:p>
            <a:r>
              <a:rPr lang="en-US" dirty="0" smtClean="0"/>
              <a:t>This site is a repository of all of your federal loans, but only your federal loans.</a:t>
            </a:r>
            <a:r>
              <a:rPr lang="en-US" baseline="0" dirty="0" smtClean="0"/>
              <a:t>  It </a:t>
            </a:r>
            <a:r>
              <a:rPr lang="en-US" dirty="0" smtClean="0"/>
              <a:t>will list the current lender, servicer and the outstanding principal balance (OPB) of the loans.  The </a:t>
            </a:r>
            <a:r>
              <a:rPr lang="en-US" baseline="0" dirty="0" smtClean="0"/>
              <a:t>information displayed on NSLDS is not real-time data, and due to processing times and only periodic updates, your current loan situation may be different than what is reflected.</a:t>
            </a:r>
          </a:p>
          <a:p>
            <a:endParaRPr lang="en-US" baseline="0" dirty="0" smtClean="0"/>
          </a:p>
          <a:p>
            <a:r>
              <a:rPr lang="en-US" baseline="0" dirty="0" smtClean="0"/>
              <a:t>Contact the appropriate servicer(s) to determine the accurate balance and status of your loans.</a:t>
            </a:r>
            <a:endParaRPr lang="en-US" dirty="0" smtClean="0"/>
          </a:p>
        </p:txBody>
      </p:sp>
    </p:spTree>
    <p:extLst>
      <p:ext uri="{BB962C8B-B14F-4D97-AF65-F5344CB8AC3E}">
        <p14:creationId xmlns:p14="http://schemas.microsoft.com/office/powerpoint/2010/main" val="3594007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AAMClogowhite.gif"/>
          <p:cNvPicPr>
            <a:picLocks noChangeAspect="1"/>
          </p:cNvPicPr>
          <p:nvPr userDrawn="1"/>
        </p:nvPicPr>
        <p:blipFill>
          <a:blip r:embed="rId2" cstate="print">
            <a:duotone>
              <a:prstClr val="black"/>
              <a:srgbClr val="002060">
                <a:tint val="45000"/>
                <a:satMod val="400000"/>
              </a:srgbClr>
            </a:duotone>
          </a:blip>
          <a:stretch>
            <a:fillRect/>
          </a:stretch>
        </p:blipFill>
        <p:spPr>
          <a:xfrm>
            <a:off x="6943104" y="199421"/>
            <a:ext cx="2018581" cy="1016422"/>
          </a:xfrm>
          <a:prstGeom prst="rect">
            <a:avLst/>
          </a:prstGeom>
        </p:spPr>
      </p:pic>
      <p:pic>
        <p:nvPicPr>
          <p:cNvPr id="8" name="Picture 81" descr="AAMCsymbol"/>
          <p:cNvPicPr>
            <a:picLocks noChangeAspect="1" noChangeArrowheads="1"/>
          </p:cNvPicPr>
          <p:nvPr userDrawn="1"/>
        </p:nvPicPr>
        <p:blipFill>
          <a:blip r:embed="rId3" cstate="print"/>
          <a:srcRect/>
          <a:stretch>
            <a:fillRect/>
          </a:stretch>
        </p:blipFill>
        <p:spPr bwMode="auto">
          <a:xfrm>
            <a:off x="7788447" y="191068"/>
            <a:ext cx="1199120" cy="899805"/>
          </a:xfrm>
          <a:prstGeom prst="rect">
            <a:avLst/>
          </a:prstGeom>
          <a:noFill/>
        </p:spPr>
      </p:pic>
      <p:sp>
        <p:nvSpPr>
          <p:cNvPr id="4060162" name="Rectangle 2"/>
          <p:cNvSpPr>
            <a:spLocks noGrp="1" noChangeArrowheads="1"/>
          </p:cNvSpPr>
          <p:nvPr>
            <p:ph type="ctrTitle"/>
          </p:nvPr>
        </p:nvSpPr>
        <p:spPr>
          <a:xfrm>
            <a:off x="873125" y="2535238"/>
            <a:ext cx="7304088" cy="1187450"/>
          </a:xfrm>
        </p:spPr>
        <p:txBody>
          <a:bodyPr anchor="t"/>
          <a:lstStyle>
            <a:lvl1pPr>
              <a:lnSpc>
                <a:spcPct val="80000"/>
              </a:lnSpc>
              <a:defRPr>
                <a:solidFill>
                  <a:schemeClr val="tx1"/>
                </a:solidFill>
              </a:defRPr>
            </a:lvl1pPr>
          </a:lstStyle>
          <a:p>
            <a:r>
              <a:rPr lang="en-US" dirty="0" smtClean="0"/>
              <a:t>Click to edit Master title style</a:t>
            </a:r>
            <a:endParaRPr lang="en-US" dirty="0"/>
          </a:p>
        </p:txBody>
      </p:sp>
      <p:sp>
        <p:nvSpPr>
          <p:cNvPr id="4060163" name="Rectangle 3"/>
          <p:cNvSpPr>
            <a:spLocks noGrp="1" noChangeArrowheads="1"/>
          </p:cNvSpPr>
          <p:nvPr>
            <p:ph type="subTitle" idx="1"/>
          </p:nvPr>
        </p:nvSpPr>
        <p:spPr>
          <a:xfrm>
            <a:off x="873125" y="4750546"/>
            <a:ext cx="7304088" cy="1273175"/>
          </a:xfrm>
        </p:spPr>
        <p:txBody>
          <a:bodyPr/>
          <a:lstStyle>
            <a:lvl1pPr>
              <a:defRPr sz="2600">
                <a:solidFill>
                  <a:schemeClr val="tx1"/>
                </a:solidFill>
              </a:defRPr>
            </a:lvl1pPr>
          </a:lstStyle>
          <a:p>
            <a:r>
              <a:rPr lang="en-US" dirty="0" smtClean="0"/>
              <a:t>Click to edit Master subtitle style</a:t>
            </a:r>
            <a:endParaRPr lang="en-US" dirty="0"/>
          </a:p>
        </p:txBody>
      </p:sp>
      <p:sp>
        <p:nvSpPr>
          <p:cNvPr id="4060164" name="Text Box 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pic>
        <p:nvPicPr>
          <p:cNvPr id="7" name="Picture 6" descr="10-022 FIRST banner 2.gif"/>
          <p:cNvPicPr>
            <a:picLocks noChangeAspect="1"/>
          </p:cNvPicPr>
          <p:nvPr userDrawn="1"/>
        </p:nvPicPr>
        <p:blipFill>
          <a:blip r:embed="rId4" cstate="print"/>
          <a:stretch>
            <a:fillRect/>
          </a:stretch>
        </p:blipFill>
        <p:spPr>
          <a:xfrm>
            <a:off x="0" y="4143756"/>
            <a:ext cx="9144000" cy="765048"/>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74430" y="2127983"/>
            <a:ext cx="4040188"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3227" y="1397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8938" y="315913"/>
            <a:ext cx="8567737" cy="6207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7785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785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74430" y="2127983"/>
            <a:ext cx="4040188"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solidFill>
          <a:srgbClr val="005395"/>
        </a:solidFill>
        <a:effectLst/>
      </p:bgPr>
    </p:bg>
    <p:spTree>
      <p:nvGrpSpPr>
        <p:cNvPr id="1" name=""/>
        <p:cNvGrpSpPr/>
        <p:nvPr/>
      </p:nvGrpSpPr>
      <p:grpSpPr>
        <a:xfrm>
          <a:off x="0" y="0"/>
          <a:ext cx="0" cy="0"/>
          <a:chOff x="0" y="0"/>
          <a:chExt cx="0" cy="0"/>
        </a:xfrm>
      </p:grpSpPr>
      <p:sp>
        <p:nvSpPr>
          <p:cNvPr id="4060162" name="Rectangle 2"/>
          <p:cNvSpPr>
            <a:spLocks noGrp="1" noChangeArrowheads="1"/>
          </p:cNvSpPr>
          <p:nvPr>
            <p:ph type="ctrTitle"/>
          </p:nvPr>
        </p:nvSpPr>
        <p:spPr>
          <a:xfrm>
            <a:off x="873125" y="2535238"/>
            <a:ext cx="7304088" cy="1187450"/>
          </a:xfrm>
        </p:spPr>
        <p:txBody>
          <a:bodyPr anchor="t"/>
          <a:lstStyle>
            <a:lvl1pPr>
              <a:lnSpc>
                <a:spcPct val="80000"/>
              </a:lnSpc>
              <a:defRPr b="1">
                <a:solidFill>
                  <a:schemeClr val="bg2"/>
                </a:solidFill>
                <a:latin typeface="+mn-lt"/>
              </a:defRPr>
            </a:lvl1pPr>
          </a:lstStyle>
          <a:p>
            <a:r>
              <a:rPr lang="en-US" dirty="0" smtClean="0"/>
              <a:t>Click to edit Master title style</a:t>
            </a:r>
            <a:endParaRPr lang="en-US" dirty="0"/>
          </a:p>
        </p:txBody>
      </p:sp>
      <p:pic>
        <p:nvPicPr>
          <p:cNvPr id="7" name="Picture 6" descr="10-022 FIRST banner 2.gif"/>
          <p:cNvPicPr>
            <a:picLocks noChangeAspect="1"/>
          </p:cNvPicPr>
          <p:nvPr userDrawn="1"/>
        </p:nvPicPr>
        <p:blipFill>
          <a:blip r:embed="rId2" cstate="print"/>
          <a:stretch>
            <a:fillRect/>
          </a:stretch>
        </p:blipFill>
        <p:spPr>
          <a:xfrm>
            <a:off x="0" y="1127428"/>
            <a:ext cx="9144000" cy="765048"/>
          </a:xfrm>
          <a:prstGeom prst="rect">
            <a:avLst/>
          </a:prstGeom>
        </p:spPr>
      </p:pic>
      <p:pic>
        <p:nvPicPr>
          <p:cNvPr id="12" name="Picture 11" descr="AAMClogowhite.gif"/>
          <p:cNvPicPr>
            <a:picLocks noChangeAspect="1"/>
          </p:cNvPicPr>
          <p:nvPr userDrawn="1"/>
        </p:nvPicPr>
        <p:blipFill>
          <a:blip r:embed="rId3" cstate="print"/>
          <a:srcRect b="17104"/>
          <a:stretch>
            <a:fillRect/>
          </a:stretch>
        </p:blipFill>
        <p:spPr>
          <a:xfrm>
            <a:off x="6943104" y="199421"/>
            <a:ext cx="2018581" cy="842570"/>
          </a:xfrm>
          <a:prstGeom prst="rect">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3227" y="1397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8938" y="315913"/>
            <a:ext cx="8567737" cy="6207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7785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785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74430" y="2127983"/>
            <a:ext cx="4040188"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3227" y="1397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8938" y="315913"/>
            <a:ext cx="8567737" cy="6207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7785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785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4430" y="2127983"/>
            <a:ext cx="4040188"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3227" y="1397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act Slide">
    <p:bg>
      <p:bgPr>
        <a:solidFill>
          <a:srgbClr val="005395"/>
        </a:solidFill>
        <a:effectLst/>
      </p:bgPr>
    </p:bg>
    <p:spTree>
      <p:nvGrpSpPr>
        <p:cNvPr id="1" name=""/>
        <p:cNvGrpSpPr/>
        <p:nvPr/>
      </p:nvGrpSpPr>
      <p:grpSpPr>
        <a:xfrm>
          <a:off x="0" y="0"/>
          <a:ext cx="0" cy="0"/>
          <a:chOff x="0" y="0"/>
          <a:chExt cx="0" cy="0"/>
        </a:xfrm>
      </p:grpSpPr>
      <p:sp>
        <p:nvSpPr>
          <p:cNvPr id="4060162" name="Rectangle 2"/>
          <p:cNvSpPr>
            <a:spLocks noGrp="1" noChangeArrowheads="1"/>
          </p:cNvSpPr>
          <p:nvPr>
            <p:ph type="ctrTitle"/>
          </p:nvPr>
        </p:nvSpPr>
        <p:spPr>
          <a:xfrm>
            <a:off x="873125" y="2535238"/>
            <a:ext cx="7304088" cy="1187450"/>
          </a:xfrm>
        </p:spPr>
        <p:txBody>
          <a:bodyPr anchor="t"/>
          <a:lstStyle>
            <a:lvl1pPr>
              <a:lnSpc>
                <a:spcPct val="80000"/>
              </a:lnSpc>
              <a:defRPr b="1">
                <a:solidFill>
                  <a:schemeClr val="bg2"/>
                </a:solidFill>
                <a:latin typeface="+mn-lt"/>
              </a:defRPr>
            </a:lvl1pPr>
          </a:lstStyle>
          <a:p>
            <a:r>
              <a:rPr lang="en-US" dirty="0" smtClean="0"/>
              <a:t>Click to edit Master title style</a:t>
            </a:r>
            <a:endParaRPr lang="en-US" dirty="0"/>
          </a:p>
        </p:txBody>
      </p:sp>
      <p:pic>
        <p:nvPicPr>
          <p:cNvPr id="7" name="Picture 6" descr="10-022 FIRST banner 2.gif"/>
          <p:cNvPicPr>
            <a:picLocks noChangeAspect="1"/>
          </p:cNvPicPr>
          <p:nvPr userDrawn="1"/>
        </p:nvPicPr>
        <p:blipFill>
          <a:blip r:embed="rId2" cstate="print"/>
          <a:stretch>
            <a:fillRect/>
          </a:stretch>
        </p:blipFill>
        <p:spPr>
          <a:xfrm>
            <a:off x="0" y="5948805"/>
            <a:ext cx="9144000" cy="765048"/>
          </a:xfrm>
          <a:prstGeom prst="rect">
            <a:avLst/>
          </a:prstGeom>
        </p:spPr>
      </p:pic>
      <p:pic>
        <p:nvPicPr>
          <p:cNvPr id="12" name="Picture 11" descr="AAMClogowhite.gif"/>
          <p:cNvPicPr>
            <a:picLocks noChangeAspect="1"/>
          </p:cNvPicPr>
          <p:nvPr userDrawn="1"/>
        </p:nvPicPr>
        <p:blipFill>
          <a:blip r:embed="rId3" cstate="print"/>
          <a:srcRect b="12202"/>
          <a:stretch>
            <a:fillRect/>
          </a:stretch>
        </p:blipFill>
        <p:spPr>
          <a:xfrm>
            <a:off x="6943104" y="199421"/>
            <a:ext cx="2018581" cy="892400"/>
          </a:xfrm>
          <a:prstGeom prst="rect">
            <a:avLst/>
          </a:prstGeom>
        </p:spPr>
      </p:pic>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74430" y="2127983"/>
            <a:ext cx="4040188"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3227" y="1397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8938" y="315913"/>
            <a:ext cx="8567737" cy="6207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7785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785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74430" y="2127983"/>
            <a:ext cx="4040188"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3227" y="1397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8938" y="315913"/>
            <a:ext cx="8567737" cy="6207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7785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785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74430" y="2127983"/>
            <a:ext cx="4040188"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3227" y="1397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8938" y="315913"/>
            <a:ext cx="8567737" cy="6207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7785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785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74430" y="2127983"/>
            <a:ext cx="4040188"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4497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87282" y="158972"/>
            <a:ext cx="8386762" cy="620712"/>
          </a:xfrm>
        </p:spPr>
        <p:txBody>
          <a:bodyPr/>
          <a:lstStyle/>
          <a:p>
            <a:r>
              <a:rPr lang="en-US" dirty="0"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3227" y="1397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8938" y="315913"/>
            <a:ext cx="8567737" cy="6207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7785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5775"/>
            <a:ext cx="39179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785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14813"/>
            <a:ext cx="391795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7.gif"/><Relationship Id="rId4" Type="http://schemas.openxmlformats.org/officeDocument/2006/relationships/slideLayout" Target="../slideLayouts/slideLayout2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32.xml"/><Relationship Id="rId7"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Layout" Target="../slideLayouts/slideLayout38.xml"/><Relationship Id="rId7"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44.xml"/><Relationship Id="rId7"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39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1607" y="160252"/>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883023"/>
            <a:ext cx="7988300" cy="47672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spTree>
  </p:cSld>
  <p:clrMap bg1="lt1" tx1="dk1" bg2="lt2" tx2="dk2" accent1="accent1" accent2="accent2" accent3="accent3" accent4="accent4" accent5="accent5" accent6="accent6" hlink="hlink" folHlink="folHlink"/>
  <p:sldLayoutIdLst>
    <p:sldLayoutId id="2147483649" r:id="rId1"/>
    <p:sldLayoutId id="2147483744" r:id="rId2"/>
    <p:sldLayoutId id="2147483745" r:id="rId3"/>
  </p:sldLayoutIdLst>
  <p:transition/>
  <p:txStyles>
    <p:titleStyle>
      <a:lvl1pPr algn="l" defTabSz="889000" rtl="0" eaLnBrk="1" fontAlgn="base" hangingPunct="1">
        <a:lnSpc>
          <a:spcPct val="85000"/>
        </a:lnSpc>
        <a:spcBef>
          <a:spcPct val="0"/>
        </a:spcBef>
        <a:spcAft>
          <a:spcPct val="0"/>
        </a:spcAft>
        <a:buClr>
          <a:srgbClr val="DADDFE"/>
        </a:buClr>
        <a:defRPr sz="3600">
          <a:solidFill>
            <a:schemeClr val="bg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bg2"/>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bg2"/>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bg2"/>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bg2"/>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bg2"/>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maroon.jpg"/>
          <p:cNvPicPr>
            <a:picLocks noChangeAspect="1"/>
          </p:cNvPicPr>
          <p:nvPr userDrawn="1"/>
        </p:nvPicPr>
        <p:blipFill>
          <a:blip r:embed="rId8" cstate="print"/>
          <a:stretch>
            <a:fillRect/>
          </a:stretch>
        </p:blipFill>
        <p:spPr>
          <a:xfrm>
            <a:off x="0" y="0"/>
            <a:ext cx="9146731" cy="1315396"/>
          </a:xfrm>
          <a:prstGeom prst="rect">
            <a:avLst/>
          </a:prstGeom>
        </p:spPr>
      </p:pic>
      <p:sp>
        <p:nvSpPr>
          <p:cNvPr id="1055" name="Rectangle 31"/>
          <p:cNvSpPr>
            <a:spLocks noGrp="1" noChangeArrowheads="1"/>
          </p:cNvSpPr>
          <p:nvPr>
            <p:ph type="body" idx="1"/>
          </p:nvPr>
        </p:nvSpPr>
        <p:spPr bwMode="auto">
          <a:xfrm>
            <a:off x="581025" y="1934358"/>
            <a:ext cx="7988300" cy="51543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sp>
        <p:nvSpPr>
          <p:cNvPr id="7" name="Rectangle 2"/>
          <p:cNvSpPr>
            <a:spLocks noGrp="1" noChangeArrowheads="1"/>
          </p:cNvSpPr>
          <p:nvPr>
            <p:ph type="title"/>
          </p:nvPr>
        </p:nvSpPr>
        <p:spPr bwMode="auto">
          <a:xfrm>
            <a:off x="187282" y="158972"/>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9" name="Rectangle 9"/>
          <p:cNvSpPr>
            <a:spLocks noChangeArrowheads="1"/>
          </p:cNvSpPr>
          <p:nvPr userDrawn="1"/>
        </p:nvSpPr>
        <p:spPr bwMode="auto">
          <a:xfrm>
            <a:off x="0" y="6642556"/>
            <a:ext cx="3348994" cy="215444"/>
          </a:xfrm>
          <a:prstGeom prst="rect">
            <a:avLst/>
          </a:prstGeom>
          <a:noFill/>
          <a:ln w="22225">
            <a:noFill/>
            <a:miter lim="800000"/>
            <a:headEnd/>
            <a:tailEnd/>
          </a:ln>
          <a:effectLst/>
        </p:spPr>
        <p:txBody>
          <a:bodyPr wrap="none">
            <a:spAutoFit/>
          </a:bodyPr>
          <a:lstStyle/>
          <a:p>
            <a:pPr eaLnBrk="0" hangingPunct="0">
              <a:defRPr/>
            </a:pPr>
            <a:r>
              <a:rPr lang="en-US" sz="800" b="0" dirty="0">
                <a:solidFill>
                  <a:schemeClr val="tx1"/>
                </a:solidFill>
              </a:rPr>
              <a:t>©</a:t>
            </a:r>
            <a:r>
              <a:rPr lang="en-US" sz="800" b="0" dirty="0" smtClean="0">
                <a:solidFill>
                  <a:schemeClr val="tx1"/>
                </a:solidFill>
              </a:rPr>
              <a:t>2012 </a:t>
            </a:r>
            <a:r>
              <a:rPr lang="en-US" sz="800" b="0" dirty="0">
                <a:solidFill>
                  <a:schemeClr val="tx1"/>
                </a:solidFill>
              </a:rPr>
              <a:t>Association of American Medical Colleges. All rights reserved.</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Lst>
  <p:transition/>
  <p:txStyles>
    <p:titleStyle>
      <a:lvl1pPr algn="l" defTabSz="889000" rtl="0" eaLnBrk="1" fontAlgn="base" hangingPunct="1">
        <a:lnSpc>
          <a:spcPct val="85000"/>
        </a:lnSpc>
        <a:spcBef>
          <a:spcPct val="0"/>
        </a:spcBef>
        <a:spcAft>
          <a:spcPct val="0"/>
        </a:spcAft>
        <a:buClr>
          <a:srgbClr val="DADDFE"/>
        </a:buClr>
        <a:defRPr sz="3600">
          <a:solidFill>
            <a:schemeClr val="bg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blue.jpg"/>
          <p:cNvPicPr>
            <a:picLocks noChangeAspect="1"/>
          </p:cNvPicPr>
          <p:nvPr userDrawn="1"/>
        </p:nvPicPr>
        <p:blipFill>
          <a:blip r:embed="rId8" cstate="print"/>
          <a:stretch>
            <a:fillRect/>
          </a:stretch>
        </p:blipFill>
        <p:spPr>
          <a:xfrm>
            <a:off x="0" y="0"/>
            <a:ext cx="9144000" cy="1313688"/>
          </a:xfrm>
          <a:prstGeom prst="rect">
            <a:avLst/>
          </a:prstGeom>
        </p:spPr>
      </p:pic>
      <p:sp>
        <p:nvSpPr>
          <p:cNvPr id="1055" name="Rectangle 31"/>
          <p:cNvSpPr>
            <a:spLocks noGrp="1" noChangeArrowheads="1"/>
          </p:cNvSpPr>
          <p:nvPr>
            <p:ph type="body" idx="1"/>
          </p:nvPr>
        </p:nvSpPr>
        <p:spPr bwMode="auto">
          <a:xfrm>
            <a:off x="581025" y="1934358"/>
            <a:ext cx="7988300" cy="51543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sp>
        <p:nvSpPr>
          <p:cNvPr id="7" name="Rectangle 2"/>
          <p:cNvSpPr>
            <a:spLocks noGrp="1" noChangeArrowheads="1"/>
          </p:cNvSpPr>
          <p:nvPr>
            <p:ph type="title"/>
          </p:nvPr>
        </p:nvSpPr>
        <p:spPr bwMode="auto">
          <a:xfrm>
            <a:off x="187282" y="158972"/>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9" name="Rectangle 9"/>
          <p:cNvSpPr>
            <a:spLocks noChangeArrowheads="1"/>
          </p:cNvSpPr>
          <p:nvPr userDrawn="1"/>
        </p:nvSpPr>
        <p:spPr bwMode="auto">
          <a:xfrm>
            <a:off x="0" y="6642556"/>
            <a:ext cx="3348994" cy="215444"/>
          </a:xfrm>
          <a:prstGeom prst="rect">
            <a:avLst/>
          </a:prstGeom>
          <a:noFill/>
          <a:ln w="22225">
            <a:noFill/>
            <a:miter lim="800000"/>
            <a:headEnd/>
            <a:tailEnd/>
          </a:ln>
          <a:effectLst/>
        </p:spPr>
        <p:txBody>
          <a:bodyPr wrap="none">
            <a:spAutoFit/>
          </a:bodyPr>
          <a:lstStyle/>
          <a:p>
            <a:pPr eaLnBrk="0" hangingPunct="0">
              <a:defRPr/>
            </a:pPr>
            <a:r>
              <a:rPr lang="en-US" sz="800" b="0" dirty="0">
                <a:solidFill>
                  <a:schemeClr val="tx1"/>
                </a:solidFill>
              </a:rPr>
              <a:t>©</a:t>
            </a:r>
            <a:r>
              <a:rPr lang="en-US" sz="800" b="0" dirty="0" smtClean="0">
                <a:solidFill>
                  <a:schemeClr val="tx1"/>
                </a:solidFill>
              </a:rPr>
              <a:t>2012 </a:t>
            </a:r>
            <a:r>
              <a:rPr lang="en-US" sz="800" b="0" dirty="0">
                <a:solidFill>
                  <a:schemeClr val="tx1"/>
                </a:solidFill>
              </a:rPr>
              <a:t>Association of American Medical Colleges. All rights reserved.</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transition/>
  <p:txStyles>
    <p:titleStyle>
      <a:lvl1pPr algn="l" defTabSz="889000" rtl="0" eaLnBrk="1" fontAlgn="base" hangingPunct="1">
        <a:lnSpc>
          <a:spcPct val="85000"/>
        </a:lnSpc>
        <a:spcBef>
          <a:spcPct val="0"/>
        </a:spcBef>
        <a:spcAft>
          <a:spcPct val="0"/>
        </a:spcAft>
        <a:buClr>
          <a:srgbClr val="DADDFE"/>
        </a:buClr>
        <a:defRPr sz="3600">
          <a:solidFill>
            <a:schemeClr val="bg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header-aqua.gif"/>
          <p:cNvPicPr>
            <a:picLocks noChangeAspect="1"/>
          </p:cNvPicPr>
          <p:nvPr userDrawn="1"/>
        </p:nvPicPr>
        <p:blipFill>
          <a:blip r:embed="rId8" cstate="print"/>
          <a:stretch>
            <a:fillRect/>
          </a:stretch>
        </p:blipFill>
        <p:spPr>
          <a:xfrm>
            <a:off x="0" y="0"/>
            <a:ext cx="9144000" cy="6858000"/>
          </a:xfrm>
          <a:prstGeom prst="rect">
            <a:avLst/>
          </a:prstGeom>
        </p:spPr>
      </p:pic>
      <p:sp>
        <p:nvSpPr>
          <p:cNvPr id="1055" name="Rectangle 31"/>
          <p:cNvSpPr>
            <a:spLocks noGrp="1" noChangeArrowheads="1"/>
          </p:cNvSpPr>
          <p:nvPr>
            <p:ph type="body" idx="1"/>
          </p:nvPr>
        </p:nvSpPr>
        <p:spPr bwMode="auto">
          <a:xfrm>
            <a:off x="581025" y="1934358"/>
            <a:ext cx="7988300" cy="51543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sp>
        <p:nvSpPr>
          <p:cNvPr id="7" name="Rectangle 2"/>
          <p:cNvSpPr>
            <a:spLocks noGrp="1" noChangeArrowheads="1"/>
          </p:cNvSpPr>
          <p:nvPr>
            <p:ph type="title"/>
          </p:nvPr>
        </p:nvSpPr>
        <p:spPr bwMode="auto">
          <a:xfrm>
            <a:off x="187282" y="158972"/>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9" name="Rectangle 9"/>
          <p:cNvSpPr>
            <a:spLocks noChangeArrowheads="1"/>
          </p:cNvSpPr>
          <p:nvPr userDrawn="1"/>
        </p:nvSpPr>
        <p:spPr bwMode="auto">
          <a:xfrm>
            <a:off x="0" y="6642556"/>
            <a:ext cx="3348994" cy="215444"/>
          </a:xfrm>
          <a:prstGeom prst="rect">
            <a:avLst/>
          </a:prstGeom>
          <a:noFill/>
          <a:ln w="22225">
            <a:noFill/>
            <a:miter lim="800000"/>
            <a:headEnd/>
            <a:tailEnd/>
          </a:ln>
          <a:effectLst/>
        </p:spPr>
        <p:txBody>
          <a:bodyPr wrap="none">
            <a:spAutoFit/>
          </a:bodyPr>
          <a:lstStyle/>
          <a:p>
            <a:pPr eaLnBrk="0" hangingPunct="0">
              <a:defRPr/>
            </a:pPr>
            <a:r>
              <a:rPr lang="en-US" sz="800" b="0" dirty="0">
                <a:solidFill>
                  <a:schemeClr val="tx1"/>
                </a:solidFill>
              </a:rPr>
              <a:t>©</a:t>
            </a:r>
            <a:r>
              <a:rPr lang="en-US" sz="800" b="0" dirty="0" smtClean="0">
                <a:solidFill>
                  <a:schemeClr val="tx1"/>
                </a:solidFill>
              </a:rPr>
              <a:t>2012 </a:t>
            </a:r>
            <a:r>
              <a:rPr lang="en-US" sz="800" b="0" dirty="0">
                <a:solidFill>
                  <a:schemeClr val="tx1"/>
                </a:solidFill>
              </a:rPr>
              <a:t>Association of American Medical Colleges. All rights reserved.</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transition/>
  <p:txStyles>
    <p:titleStyle>
      <a:lvl1pPr algn="l" defTabSz="889000" rtl="0" eaLnBrk="1" fontAlgn="base" hangingPunct="1">
        <a:lnSpc>
          <a:spcPct val="85000"/>
        </a:lnSpc>
        <a:spcBef>
          <a:spcPct val="0"/>
        </a:spcBef>
        <a:spcAft>
          <a:spcPct val="0"/>
        </a:spcAft>
        <a:buClr>
          <a:srgbClr val="DADDFE"/>
        </a:buClr>
        <a:defRPr sz="3600">
          <a:solidFill>
            <a:schemeClr val="bg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H:\SANDEEs Dept\templates\FIRST template stuff\header-bright-blue.gif"/>
          <p:cNvPicPr>
            <a:picLocks noChangeAspect="1" noChangeArrowheads="1"/>
          </p:cNvPicPr>
          <p:nvPr userDrawn="1"/>
        </p:nvPicPr>
        <p:blipFill>
          <a:blip r:embed="rId10" cstate="print"/>
          <a:srcRect/>
          <a:stretch>
            <a:fillRect/>
          </a:stretch>
        </p:blipFill>
        <p:spPr bwMode="auto">
          <a:xfrm>
            <a:off x="0" y="0"/>
            <a:ext cx="9144000" cy="6858001"/>
          </a:xfrm>
          <a:prstGeom prst="rect">
            <a:avLst/>
          </a:prstGeom>
          <a:noFill/>
        </p:spPr>
      </p:pic>
      <p:sp>
        <p:nvSpPr>
          <p:cNvPr id="1055" name="Rectangle 31"/>
          <p:cNvSpPr>
            <a:spLocks noGrp="1" noChangeArrowheads="1"/>
          </p:cNvSpPr>
          <p:nvPr>
            <p:ph type="body" idx="1"/>
          </p:nvPr>
        </p:nvSpPr>
        <p:spPr bwMode="auto">
          <a:xfrm>
            <a:off x="581025" y="1934358"/>
            <a:ext cx="7988300" cy="51543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sp>
        <p:nvSpPr>
          <p:cNvPr id="7" name="Rectangle 2"/>
          <p:cNvSpPr>
            <a:spLocks noGrp="1" noChangeArrowheads="1"/>
          </p:cNvSpPr>
          <p:nvPr>
            <p:ph type="title"/>
          </p:nvPr>
        </p:nvSpPr>
        <p:spPr bwMode="auto">
          <a:xfrm>
            <a:off x="187282" y="158972"/>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9" name="Rectangle 9"/>
          <p:cNvSpPr>
            <a:spLocks noChangeArrowheads="1"/>
          </p:cNvSpPr>
          <p:nvPr userDrawn="1"/>
        </p:nvSpPr>
        <p:spPr bwMode="auto">
          <a:xfrm>
            <a:off x="0" y="6642556"/>
            <a:ext cx="3348994" cy="215444"/>
          </a:xfrm>
          <a:prstGeom prst="rect">
            <a:avLst/>
          </a:prstGeom>
          <a:noFill/>
          <a:ln w="22225">
            <a:noFill/>
            <a:miter lim="800000"/>
            <a:headEnd/>
            <a:tailEnd/>
          </a:ln>
          <a:effectLst/>
        </p:spPr>
        <p:txBody>
          <a:bodyPr wrap="none">
            <a:spAutoFit/>
          </a:bodyPr>
          <a:lstStyle/>
          <a:p>
            <a:pPr eaLnBrk="0" hangingPunct="0">
              <a:defRPr/>
            </a:pPr>
            <a:r>
              <a:rPr lang="en-US" sz="800" b="0" dirty="0">
                <a:solidFill>
                  <a:schemeClr val="tx1"/>
                </a:solidFill>
              </a:rPr>
              <a:t>©</a:t>
            </a:r>
            <a:r>
              <a:rPr lang="en-US" sz="800" b="0" dirty="0" smtClean="0">
                <a:solidFill>
                  <a:schemeClr val="tx1"/>
                </a:solidFill>
              </a:rPr>
              <a:t>2012 </a:t>
            </a:r>
            <a:r>
              <a:rPr lang="en-US" sz="800" b="0" dirty="0">
                <a:solidFill>
                  <a:schemeClr val="tx1"/>
                </a:solidFill>
              </a:rPr>
              <a:t>Association of American Medical Colleges. All rights reserved.</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674" r:id="rId7"/>
    <p:sldLayoutId id="2147483677" r:id="rId8"/>
  </p:sldLayoutIdLst>
  <p:transition/>
  <p:txStyles>
    <p:titleStyle>
      <a:lvl1pPr algn="l" defTabSz="889000" rtl="0" eaLnBrk="1" fontAlgn="base" hangingPunct="1">
        <a:lnSpc>
          <a:spcPct val="85000"/>
        </a:lnSpc>
        <a:spcBef>
          <a:spcPct val="0"/>
        </a:spcBef>
        <a:spcAft>
          <a:spcPct val="0"/>
        </a:spcAft>
        <a:buClr>
          <a:srgbClr val="DADDFE"/>
        </a:buClr>
        <a:defRPr sz="3600">
          <a:solidFill>
            <a:schemeClr val="bg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H:\SANDEEs Dept\templates\FIRST template stuff\header-lavender.gif"/>
          <p:cNvPicPr>
            <a:picLocks noChangeAspect="1" noChangeArrowheads="1"/>
          </p:cNvPicPr>
          <p:nvPr userDrawn="1"/>
        </p:nvPicPr>
        <p:blipFill>
          <a:blip r:embed="rId8" cstate="print"/>
          <a:srcRect/>
          <a:stretch>
            <a:fillRect/>
          </a:stretch>
        </p:blipFill>
        <p:spPr bwMode="auto">
          <a:xfrm>
            <a:off x="0" y="0"/>
            <a:ext cx="9144000" cy="6858000"/>
          </a:xfrm>
          <a:prstGeom prst="rect">
            <a:avLst/>
          </a:prstGeom>
          <a:noFill/>
        </p:spPr>
      </p:pic>
      <p:sp>
        <p:nvSpPr>
          <p:cNvPr id="1055" name="Rectangle 31"/>
          <p:cNvSpPr>
            <a:spLocks noGrp="1" noChangeArrowheads="1"/>
          </p:cNvSpPr>
          <p:nvPr>
            <p:ph type="body" idx="1"/>
          </p:nvPr>
        </p:nvSpPr>
        <p:spPr bwMode="auto">
          <a:xfrm>
            <a:off x="581025" y="1934358"/>
            <a:ext cx="7988300" cy="51543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sp>
        <p:nvSpPr>
          <p:cNvPr id="7" name="Rectangle 2"/>
          <p:cNvSpPr>
            <a:spLocks noGrp="1" noChangeArrowheads="1"/>
          </p:cNvSpPr>
          <p:nvPr>
            <p:ph type="title"/>
          </p:nvPr>
        </p:nvSpPr>
        <p:spPr bwMode="auto">
          <a:xfrm>
            <a:off x="187282" y="158972"/>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9" name="Rectangle 9"/>
          <p:cNvSpPr>
            <a:spLocks noChangeArrowheads="1"/>
          </p:cNvSpPr>
          <p:nvPr userDrawn="1"/>
        </p:nvSpPr>
        <p:spPr bwMode="auto">
          <a:xfrm>
            <a:off x="0" y="6642556"/>
            <a:ext cx="3348994" cy="215444"/>
          </a:xfrm>
          <a:prstGeom prst="rect">
            <a:avLst/>
          </a:prstGeom>
          <a:noFill/>
          <a:ln w="22225">
            <a:noFill/>
            <a:miter lim="800000"/>
            <a:headEnd/>
            <a:tailEnd/>
          </a:ln>
          <a:effectLst/>
        </p:spPr>
        <p:txBody>
          <a:bodyPr wrap="none">
            <a:spAutoFit/>
          </a:bodyPr>
          <a:lstStyle/>
          <a:p>
            <a:pPr eaLnBrk="0" hangingPunct="0">
              <a:defRPr/>
            </a:pPr>
            <a:r>
              <a:rPr lang="en-US" sz="800" b="0" dirty="0">
                <a:solidFill>
                  <a:schemeClr val="tx1"/>
                </a:solidFill>
              </a:rPr>
              <a:t>©</a:t>
            </a:r>
            <a:r>
              <a:rPr lang="en-US" sz="800" b="0" dirty="0" smtClean="0">
                <a:solidFill>
                  <a:schemeClr val="tx1"/>
                </a:solidFill>
              </a:rPr>
              <a:t>2012 </a:t>
            </a:r>
            <a:r>
              <a:rPr lang="en-US" sz="800" b="0" dirty="0">
                <a:solidFill>
                  <a:schemeClr val="tx1"/>
                </a:solidFill>
              </a:rPr>
              <a:t>Association of American Medical Colleges. All rights reserved.</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transition/>
  <p:txStyles>
    <p:titleStyle>
      <a:lvl1pPr algn="l" defTabSz="889000" rtl="0" eaLnBrk="1" fontAlgn="base" hangingPunct="1">
        <a:lnSpc>
          <a:spcPct val="85000"/>
        </a:lnSpc>
        <a:spcBef>
          <a:spcPct val="0"/>
        </a:spcBef>
        <a:spcAft>
          <a:spcPct val="0"/>
        </a:spcAft>
        <a:buClr>
          <a:srgbClr val="DADDFE"/>
        </a:buClr>
        <a:defRPr sz="3600">
          <a:solidFill>
            <a:schemeClr val="bg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9" name="Picture 3" descr="H:\SANDEEs Dept\templates\FIRST template stuff\header-purple.gif"/>
          <p:cNvPicPr>
            <a:picLocks noChangeAspect="1" noChangeArrowheads="1"/>
          </p:cNvPicPr>
          <p:nvPr userDrawn="1"/>
        </p:nvPicPr>
        <p:blipFill>
          <a:blip r:embed="rId8" cstate="print"/>
          <a:srcRect/>
          <a:stretch>
            <a:fillRect/>
          </a:stretch>
        </p:blipFill>
        <p:spPr bwMode="auto">
          <a:xfrm>
            <a:off x="-1" y="1"/>
            <a:ext cx="9144001" cy="6858002"/>
          </a:xfrm>
          <a:prstGeom prst="rect">
            <a:avLst/>
          </a:prstGeom>
          <a:noFill/>
        </p:spPr>
      </p:pic>
      <p:sp>
        <p:nvSpPr>
          <p:cNvPr id="1055" name="Rectangle 31"/>
          <p:cNvSpPr>
            <a:spLocks noGrp="1" noChangeArrowheads="1"/>
          </p:cNvSpPr>
          <p:nvPr>
            <p:ph type="body" idx="1"/>
          </p:nvPr>
        </p:nvSpPr>
        <p:spPr bwMode="auto">
          <a:xfrm>
            <a:off x="581025" y="1934358"/>
            <a:ext cx="7988300" cy="51543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sp>
        <p:nvSpPr>
          <p:cNvPr id="7" name="Rectangle 2"/>
          <p:cNvSpPr>
            <a:spLocks noGrp="1" noChangeArrowheads="1"/>
          </p:cNvSpPr>
          <p:nvPr>
            <p:ph type="title"/>
          </p:nvPr>
        </p:nvSpPr>
        <p:spPr bwMode="auto">
          <a:xfrm>
            <a:off x="187282" y="158972"/>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9" name="Rectangle 9"/>
          <p:cNvSpPr>
            <a:spLocks noChangeArrowheads="1"/>
          </p:cNvSpPr>
          <p:nvPr userDrawn="1"/>
        </p:nvSpPr>
        <p:spPr bwMode="auto">
          <a:xfrm>
            <a:off x="0" y="6642556"/>
            <a:ext cx="3348994" cy="215444"/>
          </a:xfrm>
          <a:prstGeom prst="rect">
            <a:avLst/>
          </a:prstGeom>
          <a:noFill/>
          <a:ln w="22225">
            <a:noFill/>
            <a:miter lim="800000"/>
            <a:headEnd/>
            <a:tailEnd/>
          </a:ln>
          <a:effectLst/>
        </p:spPr>
        <p:txBody>
          <a:bodyPr wrap="none">
            <a:spAutoFit/>
          </a:bodyPr>
          <a:lstStyle/>
          <a:p>
            <a:pPr eaLnBrk="0" hangingPunct="0">
              <a:defRPr/>
            </a:pPr>
            <a:r>
              <a:rPr lang="en-US" sz="800" b="0" dirty="0">
                <a:solidFill>
                  <a:schemeClr val="tx1"/>
                </a:solidFill>
              </a:rPr>
              <a:t>©</a:t>
            </a:r>
            <a:r>
              <a:rPr lang="en-US" sz="800" b="0" dirty="0" smtClean="0">
                <a:solidFill>
                  <a:schemeClr val="tx1"/>
                </a:solidFill>
              </a:rPr>
              <a:t>2012 </a:t>
            </a:r>
            <a:r>
              <a:rPr lang="en-US" sz="800" b="0" dirty="0">
                <a:solidFill>
                  <a:schemeClr val="tx1"/>
                </a:solidFill>
              </a:rPr>
              <a:t>Association of American Medical Colleges. All rights reserved.</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Lst>
  <p:transition/>
  <p:txStyles>
    <p:titleStyle>
      <a:lvl1pPr algn="l" defTabSz="889000" rtl="0" eaLnBrk="1" fontAlgn="base" hangingPunct="1">
        <a:lnSpc>
          <a:spcPct val="85000"/>
        </a:lnSpc>
        <a:spcBef>
          <a:spcPct val="0"/>
        </a:spcBef>
        <a:spcAft>
          <a:spcPct val="0"/>
        </a:spcAft>
        <a:buClr>
          <a:srgbClr val="DADDFE"/>
        </a:buClr>
        <a:defRPr sz="3600">
          <a:solidFill>
            <a:schemeClr val="bg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H:\SANDEEs Dept\templates\FIRST template stuff\header-seafoam.gif"/>
          <p:cNvPicPr>
            <a:picLocks noChangeAspect="1" noChangeArrowheads="1"/>
          </p:cNvPicPr>
          <p:nvPr userDrawn="1"/>
        </p:nvPicPr>
        <p:blipFill>
          <a:blip r:embed="rId8" cstate="print"/>
          <a:srcRect/>
          <a:stretch>
            <a:fillRect/>
          </a:stretch>
        </p:blipFill>
        <p:spPr bwMode="auto">
          <a:xfrm>
            <a:off x="0" y="0"/>
            <a:ext cx="9144000" cy="6858000"/>
          </a:xfrm>
          <a:prstGeom prst="rect">
            <a:avLst/>
          </a:prstGeom>
          <a:noFill/>
        </p:spPr>
      </p:pic>
      <p:sp>
        <p:nvSpPr>
          <p:cNvPr id="1055" name="Rectangle 31"/>
          <p:cNvSpPr>
            <a:spLocks noGrp="1" noChangeArrowheads="1"/>
          </p:cNvSpPr>
          <p:nvPr>
            <p:ph type="body" idx="1"/>
          </p:nvPr>
        </p:nvSpPr>
        <p:spPr bwMode="auto">
          <a:xfrm>
            <a:off x="581025" y="1934358"/>
            <a:ext cx="7988300" cy="51543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sp>
        <p:nvSpPr>
          <p:cNvPr id="7" name="Rectangle 2"/>
          <p:cNvSpPr>
            <a:spLocks noGrp="1" noChangeArrowheads="1"/>
          </p:cNvSpPr>
          <p:nvPr>
            <p:ph type="title"/>
          </p:nvPr>
        </p:nvSpPr>
        <p:spPr bwMode="auto">
          <a:xfrm>
            <a:off x="187282" y="158972"/>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9" name="Rectangle 9"/>
          <p:cNvSpPr>
            <a:spLocks noChangeArrowheads="1"/>
          </p:cNvSpPr>
          <p:nvPr userDrawn="1"/>
        </p:nvSpPr>
        <p:spPr bwMode="auto">
          <a:xfrm>
            <a:off x="0" y="6642556"/>
            <a:ext cx="3348994" cy="215444"/>
          </a:xfrm>
          <a:prstGeom prst="rect">
            <a:avLst/>
          </a:prstGeom>
          <a:noFill/>
          <a:ln w="22225">
            <a:noFill/>
            <a:miter lim="800000"/>
            <a:headEnd/>
            <a:tailEnd/>
          </a:ln>
          <a:effectLst/>
        </p:spPr>
        <p:txBody>
          <a:bodyPr wrap="none">
            <a:spAutoFit/>
          </a:bodyPr>
          <a:lstStyle/>
          <a:p>
            <a:pPr eaLnBrk="0" hangingPunct="0">
              <a:defRPr/>
            </a:pPr>
            <a:r>
              <a:rPr lang="en-US" sz="800" b="0" dirty="0">
                <a:solidFill>
                  <a:schemeClr val="tx1"/>
                </a:solidFill>
              </a:rPr>
              <a:t>©</a:t>
            </a:r>
            <a:r>
              <a:rPr lang="en-US" sz="800" b="0" dirty="0" smtClean="0">
                <a:solidFill>
                  <a:schemeClr val="tx1"/>
                </a:solidFill>
              </a:rPr>
              <a:t>2012 </a:t>
            </a:r>
            <a:r>
              <a:rPr lang="en-US" sz="800" b="0" dirty="0">
                <a:solidFill>
                  <a:schemeClr val="tx1"/>
                </a:solidFill>
              </a:rPr>
              <a:t>Association of American Medical Colleges. All rights reserved.</a:t>
            </a: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transition/>
  <p:txStyles>
    <p:titleStyle>
      <a:lvl1pPr algn="l" defTabSz="889000" rtl="0" eaLnBrk="1" fontAlgn="base" hangingPunct="1">
        <a:lnSpc>
          <a:spcPct val="85000"/>
        </a:lnSpc>
        <a:spcBef>
          <a:spcPct val="0"/>
        </a:spcBef>
        <a:spcAft>
          <a:spcPct val="0"/>
        </a:spcAft>
        <a:buClr>
          <a:srgbClr val="DADDFE"/>
        </a:buClr>
        <a:defRPr sz="3600">
          <a:solidFill>
            <a:schemeClr val="bg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hyperlink" Target="http://www.pin.ed.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73125" y="2237591"/>
            <a:ext cx="7304088" cy="1485097"/>
          </a:xfrm>
        </p:spPr>
        <p:txBody>
          <a:bodyPr/>
          <a:lstStyle/>
          <a:p>
            <a:pPr algn="ctr"/>
            <a:r>
              <a:rPr lang="en-US" sz="4000" dirty="0" smtClean="0"/>
              <a:t>University of MS Medical Center </a:t>
            </a:r>
            <a:br>
              <a:rPr lang="en-US" sz="4000" dirty="0" smtClean="0"/>
            </a:br>
            <a:r>
              <a:rPr lang="en-US" sz="4000" dirty="0" smtClean="0"/>
              <a:t/>
            </a:r>
            <a:br>
              <a:rPr lang="en-US" sz="4000" dirty="0" smtClean="0"/>
            </a:br>
            <a:r>
              <a:rPr lang="en-US" sz="4000" dirty="0" smtClean="0"/>
              <a:t>4</a:t>
            </a:r>
            <a:r>
              <a:rPr lang="en-US" sz="4000" baseline="30000" dirty="0" smtClean="0"/>
              <a:t>th</a:t>
            </a:r>
            <a:r>
              <a:rPr lang="en-US" sz="4000" dirty="0" smtClean="0"/>
              <a:t> Year Update</a:t>
            </a:r>
            <a:endParaRPr lang="en-US" sz="4000" dirty="0"/>
          </a:p>
        </p:txBody>
      </p:sp>
      <p:sp>
        <p:nvSpPr>
          <p:cNvPr id="5" name="Subtitle 4"/>
          <p:cNvSpPr>
            <a:spLocks noGrp="1"/>
          </p:cNvSpPr>
          <p:nvPr>
            <p:ph type="subTitle" idx="4294967295"/>
          </p:nvPr>
        </p:nvSpPr>
        <p:spPr>
          <a:xfrm>
            <a:off x="1269402" y="4749800"/>
            <a:ext cx="6400800" cy="1273175"/>
          </a:xfrm>
        </p:spPr>
        <p:txBody>
          <a:bodyPr/>
          <a:lstStyle/>
          <a:p>
            <a:pPr algn="ctr"/>
            <a:r>
              <a:rPr lang="en-US" dirty="0" smtClean="0"/>
              <a:t>The things you need to know about Financial Aid for your Fourth year!</a:t>
            </a:r>
            <a:endParaRPr lang="en-US" dirty="0"/>
          </a:p>
        </p:txBody>
      </p:sp>
    </p:spTree>
    <p:extLst>
      <p:ext uri="{BB962C8B-B14F-4D97-AF65-F5344CB8AC3E}">
        <p14:creationId xmlns:p14="http://schemas.microsoft.com/office/powerpoint/2010/main" val="17720046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527125" y="423556"/>
            <a:ext cx="5116513" cy="641350"/>
          </a:xfrm>
        </p:spPr>
        <p:txBody>
          <a:bodyPr/>
          <a:lstStyle/>
          <a:p>
            <a:r>
              <a:rPr lang="en-US" sz="4000" dirty="0" smtClean="0"/>
              <a:t>Disbursement Dates</a:t>
            </a:r>
            <a:r>
              <a:rPr lang="en-US" dirty="0" smtClean="0"/>
              <a:t>	</a:t>
            </a:r>
            <a:endParaRPr lang="en-US" dirty="0"/>
          </a:p>
        </p:txBody>
      </p:sp>
      <p:sp>
        <p:nvSpPr>
          <p:cNvPr id="7" name="Content Placeholder 6"/>
          <p:cNvSpPr>
            <a:spLocks noGrp="1"/>
          </p:cNvSpPr>
          <p:nvPr>
            <p:ph sz="half" idx="4294967295"/>
          </p:nvPr>
        </p:nvSpPr>
        <p:spPr>
          <a:xfrm>
            <a:off x="376519" y="1987901"/>
            <a:ext cx="5970494" cy="4266143"/>
          </a:xfrm>
        </p:spPr>
        <p:txBody>
          <a:bodyPr/>
          <a:lstStyle/>
          <a:p>
            <a:pPr algn="ctr"/>
            <a:r>
              <a:rPr lang="en-US" sz="4000" dirty="0"/>
              <a:t>1</a:t>
            </a:r>
            <a:r>
              <a:rPr lang="en-US" sz="4000" baseline="30000" dirty="0"/>
              <a:t>st</a:t>
            </a:r>
            <a:r>
              <a:rPr lang="en-US" sz="4000" dirty="0"/>
              <a:t> </a:t>
            </a:r>
            <a:r>
              <a:rPr lang="en-US" sz="4000" dirty="0" err="1"/>
              <a:t>Disb</a:t>
            </a:r>
            <a:r>
              <a:rPr lang="en-US" sz="4000" dirty="0"/>
              <a:t>- First day of class in July</a:t>
            </a:r>
          </a:p>
          <a:p>
            <a:pPr algn="ctr"/>
            <a:r>
              <a:rPr lang="en-US" sz="4000" dirty="0"/>
              <a:t>2</a:t>
            </a:r>
            <a:r>
              <a:rPr lang="en-US" sz="4000" baseline="30000" dirty="0"/>
              <a:t>nd</a:t>
            </a:r>
            <a:r>
              <a:rPr lang="en-US" sz="4000" dirty="0"/>
              <a:t> </a:t>
            </a:r>
            <a:r>
              <a:rPr lang="en-US" sz="4000" dirty="0" err="1"/>
              <a:t>Disb</a:t>
            </a:r>
            <a:r>
              <a:rPr lang="en-US" sz="4000" dirty="0"/>
              <a:t>- First day of class in January</a:t>
            </a:r>
          </a:p>
          <a:p>
            <a:r>
              <a:rPr lang="en-US" dirty="0"/>
              <a:t>* Make sure you have determined your budget prior to accepting your Financial Aid</a:t>
            </a:r>
            <a:endParaRPr lang="en-US" sz="2800" dirty="0"/>
          </a:p>
        </p:txBody>
      </p:sp>
      <p:pic>
        <p:nvPicPr>
          <p:cNvPr id="3076" name="Picture 4" descr="C:\Users\cecooper\AppData\Local\Microsoft\Windows\Temporary Internet Files\Content.IE5\ZVK7NHIT\MC9004347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013" y="3397956"/>
            <a:ext cx="2625516" cy="260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374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05644" y="502043"/>
            <a:ext cx="7304088" cy="1187450"/>
          </a:xfrm>
        </p:spPr>
        <p:txBody>
          <a:bodyPr/>
          <a:lstStyle/>
          <a:p>
            <a:r>
              <a:rPr lang="en-US" dirty="0" smtClean="0"/>
              <a:t>M4 Cost of Attendance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25203507"/>
              </p:ext>
            </p:extLst>
          </p:nvPr>
        </p:nvGraphicFramePr>
        <p:xfrm>
          <a:off x="1495313" y="2043774"/>
          <a:ext cx="6299266" cy="3980508"/>
        </p:xfrm>
        <a:graphic>
          <a:graphicData uri="http://schemas.openxmlformats.org/drawingml/2006/table">
            <a:tbl>
              <a:tblPr>
                <a:tableStyleId>{5C22544A-7EE6-4342-B048-85BDC9FD1C3A}</a:tableStyleId>
              </a:tblPr>
              <a:tblGrid>
                <a:gridCol w="3528508">
                  <a:extLst>
                    <a:ext uri="{9D8B030D-6E8A-4147-A177-3AD203B41FA5}">
                      <a16:colId xmlns:a16="http://schemas.microsoft.com/office/drawing/2014/main" val="20000"/>
                    </a:ext>
                  </a:extLst>
                </a:gridCol>
                <a:gridCol w="2770758">
                  <a:extLst>
                    <a:ext uri="{9D8B030D-6E8A-4147-A177-3AD203B41FA5}">
                      <a16:colId xmlns:a16="http://schemas.microsoft.com/office/drawing/2014/main" val="20001"/>
                    </a:ext>
                  </a:extLst>
                </a:gridCol>
              </a:tblGrid>
              <a:tr h="688668">
                <a:tc>
                  <a:txBody>
                    <a:bodyPr/>
                    <a:lstStyle/>
                    <a:p>
                      <a:pPr algn="ctr" fontAlgn="ctr"/>
                      <a:r>
                        <a:rPr lang="en-US" sz="2800" b="1" u="sng" strike="noStrike" dirty="0">
                          <a:effectLst/>
                        </a:rPr>
                        <a:t>Component</a:t>
                      </a:r>
                      <a:endParaRPr lang="en-US" sz="2800" b="1" i="0" u="sng"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800" b="1" u="sng" strike="noStrike" dirty="0">
                          <a:effectLst/>
                        </a:rPr>
                        <a:t>M4 (11 months)</a:t>
                      </a:r>
                      <a:endParaRPr lang="en-US" sz="2800" b="1" i="0" u="sng"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0"/>
                  </a:ext>
                </a:extLst>
              </a:tr>
              <a:tr h="341834">
                <a:tc>
                  <a:txBody>
                    <a:bodyPr/>
                    <a:lstStyle/>
                    <a:p>
                      <a:pPr algn="ctr" fontAlgn="ctr"/>
                      <a:r>
                        <a:rPr lang="en-US" sz="2400" u="none" strike="noStrike" dirty="0">
                          <a:effectLst/>
                        </a:rPr>
                        <a:t>Tuition/Fees</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u="none" strike="noStrike" dirty="0" smtClean="0">
                          <a:effectLst/>
                        </a:rPr>
                        <a:t>$31,196</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1"/>
                  </a:ext>
                </a:extLst>
              </a:tr>
              <a:tr h="341834">
                <a:tc>
                  <a:txBody>
                    <a:bodyPr/>
                    <a:lstStyle/>
                    <a:p>
                      <a:pPr algn="ctr" fontAlgn="ctr"/>
                      <a:r>
                        <a:rPr lang="en-US" sz="2400" u="none" strike="noStrike" dirty="0">
                          <a:effectLst/>
                        </a:rPr>
                        <a:t>Housing/Food</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u="none" strike="noStrike" dirty="0" smtClean="0">
                          <a:effectLst/>
                        </a:rPr>
                        <a:t>$16,500</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2"/>
                  </a:ext>
                </a:extLst>
              </a:tr>
              <a:tr h="341834">
                <a:tc>
                  <a:txBody>
                    <a:bodyPr/>
                    <a:lstStyle/>
                    <a:p>
                      <a:pPr algn="ctr" fontAlgn="ctr"/>
                      <a:r>
                        <a:rPr lang="en-US" sz="2400" u="none" strike="noStrike" dirty="0">
                          <a:effectLst/>
                        </a:rPr>
                        <a:t>Books/Supplies</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u="none" strike="noStrike" dirty="0" smtClean="0">
                          <a:effectLst/>
                        </a:rPr>
                        <a:t>$</a:t>
                      </a:r>
                      <a:r>
                        <a:rPr lang="en-US" sz="2400" u="none" strike="noStrike" dirty="0" smtClean="0">
                          <a:effectLst/>
                        </a:rPr>
                        <a:t>1,460</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3"/>
                  </a:ext>
                </a:extLst>
              </a:tr>
              <a:tr h="341834">
                <a:tc>
                  <a:txBody>
                    <a:bodyPr/>
                    <a:lstStyle/>
                    <a:p>
                      <a:pPr algn="ctr" fontAlgn="ctr"/>
                      <a:r>
                        <a:rPr lang="en-US" sz="2400" u="none" strike="noStrike" dirty="0">
                          <a:effectLst/>
                        </a:rPr>
                        <a:t>Transportation</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u="none" strike="noStrike" dirty="0" smtClean="0">
                          <a:effectLst/>
                        </a:rPr>
                        <a:t>$4,400</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4"/>
                  </a:ext>
                </a:extLst>
              </a:tr>
              <a:tr h="341834">
                <a:tc>
                  <a:txBody>
                    <a:bodyPr/>
                    <a:lstStyle/>
                    <a:p>
                      <a:pPr algn="ctr" fontAlgn="ctr"/>
                      <a:r>
                        <a:rPr lang="en-US" sz="2400" u="none" strike="noStrike" dirty="0">
                          <a:effectLst/>
                        </a:rPr>
                        <a:t>Personal </a:t>
                      </a:r>
                      <a:r>
                        <a:rPr lang="en-US" sz="2400" u="none" strike="noStrike" dirty="0" err="1">
                          <a:effectLst/>
                        </a:rPr>
                        <a:t>Misc</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u="none" strike="noStrike" dirty="0" smtClean="0">
                          <a:effectLst/>
                        </a:rPr>
                        <a:t>$4,950</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5"/>
                  </a:ext>
                </a:extLst>
              </a:tr>
              <a:tr h="341834">
                <a:tc>
                  <a:txBody>
                    <a:bodyPr/>
                    <a:lstStyle/>
                    <a:p>
                      <a:pPr algn="ctr" fontAlgn="ctr"/>
                      <a:r>
                        <a:rPr lang="en-US" sz="2400" u="none" strike="noStrike" dirty="0">
                          <a:effectLst/>
                        </a:rPr>
                        <a:t>Medical Insurance</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u="none" strike="noStrike" dirty="0" smtClean="0">
                          <a:effectLst/>
                        </a:rPr>
                        <a:t>$</a:t>
                      </a:r>
                      <a:r>
                        <a:rPr lang="en-US" sz="2400" u="none" strike="noStrike" dirty="0" smtClean="0">
                          <a:effectLst/>
                        </a:rPr>
                        <a:t>3,600</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6"/>
                  </a:ext>
                </a:extLst>
              </a:tr>
              <a:tr h="341834">
                <a:tc>
                  <a:txBody>
                    <a:bodyPr/>
                    <a:lstStyle/>
                    <a:p>
                      <a:pPr algn="ctr" fontAlgn="ctr"/>
                      <a:r>
                        <a:rPr lang="en-US" sz="2400" u="none" strike="noStrike" dirty="0">
                          <a:effectLst/>
                        </a:rPr>
                        <a:t>Simulation Fee</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u="none" strike="noStrike" dirty="0" smtClean="0">
                          <a:effectLst/>
                        </a:rPr>
                        <a:t>$550</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7"/>
                  </a:ext>
                </a:extLst>
              </a:tr>
              <a:tr h="341834">
                <a:tc>
                  <a:txBody>
                    <a:bodyPr/>
                    <a:lstStyle/>
                    <a:p>
                      <a:pPr algn="ctr" fontAlgn="ctr"/>
                      <a:r>
                        <a:rPr lang="en-US" sz="2400" u="none" strike="noStrike" dirty="0">
                          <a:effectLst/>
                        </a:rPr>
                        <a:t>Residency Interviewing  </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u="none" strike="noStrike" dirty="0" smtClean="0">
                          <a:effectLst/>
                        </a:rPr>
                        <a:t>$5,000</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8"/>
                  </a:ext>
                </a:extLst>
              </a:tr>
              <a:tr h="341834">
                <a:tc>
                  <a:txBody>
                    <a:bodyPr/>
                    <a:lstStyle/>
                    <a:p>
                      <a:pPr algn="ctr" fontAlgn="ctr"/>
                      <a:r>
                        <a:rPr lang="en-US" sz="2400" u="none" strike="noStrike" dirty="0">
                          <a:effectLst/>
                        </a:rPr>
                        <a:t>Total</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u="none" strike="noStrike" dirty="0" smtClean="0">
                          <a:effectLst/>
                        </a:rPr>
                        <a:t>$</a:t>
                      </a:r>
                      <a:r>
                        <a:rPr lang="en-US" sz="2400" u="none" strike="noStrike" dirty="0" smtClean="0">
                          <a:effectLst/>
                        </a:rPr>
                        <a:t>67,656</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696903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44034" y="534316"/>
            <a:ext cx="7304088" cy="1187450"/>
          </a:xfrm>
        </p:spPr>
        <p:txBody>
          <a:bodyPr/>
          <a:lstStyle/>
          <a:p>
            <a:r>
              <a:rPr lang="en-US" dirty="0" smtClean="0"/>
              <a:t>M4 Cost of Attendance</a:t>
            </a:r>
            <a:endParaRPr lang="en-US" dirty="0"/>
          </a:p>
        </p:txBody>
      </p:sp>
      <p:sp>
        <p:nvSpPr>
          <p:cNvPr id="7" name="Content Placeholder 6"/>
          <p:cNvSpPr>
            <a:spLocks noGrp="1"/>
          </p:cNvSpPr>
          <p:nvPr>
            <p:ph idx="4294967295"/>
          </p:nvPr>
        </p:nvSpPr>
        <p:spPr>
          <a:xfrm>
            <a:off x="520999" y="2173045"/>
            <a:ext cx="7988300" cy="3957713"/>
          </a:xfrm>
        </p:spPr>
        <p:txBody>
          <a:bodyPr/>
          <a:lstStyle/>
          <a:p>
            <a:pPr marL="457200" indent="-457200">
              <a:buFont typeface="Arial" pitchFamily="34" charset="0"/>
              <a:buChar char="•"/>
            </a:pPr>
            <a:r>
              <a:rPr lang="en-US" dirty="0"/>
              <a:t>A</a:t>
            </a:r>
            <a:r>
              <a:rPr lang="en-US" dirty="0" smtClean="0"/>
              <a:t>djustment to COA- included </a:t>
            </a:r>
            <a:r>
              <a:rPr lang="en-US" dirty="0" smtClean="0"/>
              <a:t>$5,000 </a:t>
            </a:r>
            <a:r>
              <a:rPr lang="en-US" dirty="0" smtClean="0"/>
              <a:t>to all M4’s budget to cover interview cost, if student feels they need more, they are required to submit documentation for all funds requested including the first </a:t>
            </a:r>
            <a:r>
              <a:rPr lang="en-US" dirty="0" smtClean="0"/>
              <a:t>$</a:t>
            </a:r>
            <a:r>
              <a:rPr lang="en-US" dirty="0"/>
              <a:t>5</a:t>
            </a:r>
            <a:r>
              <a:rPr lang="en-US" dirty="0" smtClean="0"/>
              <a:t>,000</a:t>
            </a:r>
            <a:r>
              <a:rPr lang="en-US" dirty="0" smtClean="0"/>
              <a:t>.</a:t>
            </a:r>
          </a:p>
        </p:txBody>
      </p:sp>
    </p:spTree>
    <p:extLst>
      <p:ext uri="{BB962C8B-B14F-4D97-AF65-F5344CB8AC3E}">
        <p14:creationId xmlns:p14="http://schemas.microsoft.com/office/powerpoint/2010/main" val="3759238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04184" y="545073"/>
            <a:ext cx="7304088" cy="1187450"/>
          </a:xfrm>
        </p:spPr>
        <p:txBody>
          <a:bodyPr/>
          <a:lstStyle/>
          <a:p>
            <a:r>
              <a:rPr lang="en-US" sz="3200" dirty="0" smtClean="0"/>
              <a:t>Residency and Relocation Loan</a:t>
            </a:r>
            <a:endParaRPr lang="en-US" sz="3200" dirty="0"/>
          </a:p>
        </p:txBody>
      </p:sp>
      <p:sp>
        <p:nvSpPr>
          <p:cNvPr id="2" name="Content Placeholder 1"/>
          <p:cNvSpPr>
            <a:spLocks noGrp="1"/>
          </p:cNvSpPr>
          <p:nvPr>
            <p:ph idx="4294967295"/>
          </p:nvPr>
        </p:nvSpPr>
        <p:spPr>
          <a:xfrm>
            <a:off x="447750" y="1915403"/>
            <a:ext cx="8308975" cy="2514600"/>
          </a:xfrm>
        </p:spPr>
        <p:txBody>
          <a:bodyPr/>
          <a:lstStyle/>
          <a:p>
            <a:r>
              <a:rPr lang="en-US" sz="1800" b="1" dirty="0"/>
              <a:t>Residency and Relocation Loans are Private Loans </a:t>
            </a:r>
          </a:p>
          <a:p>
            <a:r>
              <a:rPr lang="en-US" sz="1400" dirty="0" smtClean="0"/>
              <a:t>Residency </a:t>
            </a:r>
            <a:r>
              <a:rPr lang="en-US" sz="1400" dirty="0"/>
              <a:t>and Relocation Loans are referred to as private (or alternative) loans. Taking out this loan is strictly between you (the borrower) and the lender. </a:t>
            </a:r>
          </a:p>
          <a:p>
            <a:r>
              <a:rPr lang="en-US" sz="1400" dirty="0"/>
              <a:t>The fees and interest rate you will pay will be based on your credit-worthiness, or the creditworthiness of you and your co-signer.</a:t>
            </a:r>
          </a:p>
          <a:p>
            <a:r>
              <a:rPr lang="en-US" sz="1400" dirty="0"/>
              <a:t>Be discriminating when you choose these loans and compare all information before making a decision. It’s important to know what you’re getting into – remember this is money that you will have to pay back, and typically, private loans can cost you more than other loans.</a:t>
            </a:r>
          </a:p>
          <a:p>
            <a:r>
              <a:rPr lang="en-US" sz="1800" b="1" dirty="0"/>
              <a:t>Evaluate the Following</a:t>
            </a:r>
            <a:r>
              <a:rPr lang="en-US" sz="1800" b="1" dirty="0" smtClean="0"/>
              <a:t>:</a:t>
            </a:r>
          </a:p>
          <a:p>
            <a:r>
              <a:rPr lang="en-US" sz="1400" dirty="0" smtClean="0"/>
              <a:t>- interest </a:t>
            </a:r>
            <a:r>
              <a:rPr lang="en-US" sz="1400" dirty="0"/>
              <a:t>rates </a:t>
            </a:r>
          </a:p>
          <a:p>
            <a:r>
              <a:rPr lang="en-US" sz="1400" dirty="0" smtClean="0"/>
              <a:t>- maximum </a:t>
            </a:r>
            <a:r>
              <a:rPr lang="en-US" sz="1400" dirty="0"/>
              <a:t>loan amount </a:t>
            </a:r>
          </a:p>
          <a:p>
            <a:r>
              <a:rPr lang="en-US" sz="1400" dirty="0" smtClean="0"/>
              <a:t>- processing </a:t>
            </a:r>
            <a:r>
              <a:rPr lang="en-US" sz="1400" dirty="0"/>
              <a:t>time </a:t>
            </a:r>
          </a:p>
          <a:p>
            <a:r>
              <a:rPr lang="en-US" sz="1400" dirty="0" smtClean="0"/>
              <a:t>- disbursement </a:t>
            </a:r>
            <a:r>
              <a:rPr lang="en-US" sz="1400" dirty="0"/>
              <a:t>dates </a:t>
            </a:r>
          </a:p>
          <a:p>
            <a:r>
              <a:rPr lang="en-US" sz="1400" dirty="0" smtClean="0"/>
              <a:t>- postponement </a:t>
            </a:r>
            <a:r>
              <a:rPr lang="en-US" sz="1400" dirty="0"/>
              <a:t>of payment options </a:t>
            </a:r>
          </a:p>
          <a:p>
            <a:r>
              <a:rPr lang="en-US" sz="1400" dirty="0" smtClean="0"/>
              <a:t>- repayment </a:t>
            </a:r>
            <a:r>
              <a:rPr lang="en-US" sz="1400" dirty="0"/>
              <a:t>term </a:t>
            </a:r>
          </a:p>
          <a:p>
            <a:r>
              <a:rPr lang="en-US" sz="1400" dirty="0" smtClean="0"/>
              <a:t>- terms </a:t>
            </a:r>
            <a:r>
              <a:rPr lang="en-US" sz="1400" dirty="0"/>
              <a:t>and conditions of the loan</a:t>
            </a:r>
          </a:p>
          <a:p>
            <a:endParaRPr lang="en-US" sz="1400" dirty="0"/>
          </a:p>
        </p:txBody>
      </p:sp>
    </p:spTree>
    <p:extLst>
      <p:ext uri="{BB962C8B-B14F-4D97-AF65-F5344CB8AC3E}">
        <p14:creationId xmlns:p14="http://schemas.microsoft.com/office/powerpoint/2010/main" val="41119406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577346"/>
            <a:ext cx="7304088" cy="1187450"/>
          </a:xfrm>
        </p:spPr>
        <p:txBody>
          <a:bodyPr/>
          <a:lstStyle/>
          <a:p>
            <a:r>
              <a:rPr lang="en-US" sz="3200" dirty="0" smtClean="0"/>
              <a:t>Residency and Relocation Loan</a:t>
            </a:r>
            <a:endParaRPr lang="en-US" sz="3200" dirty="0"/>
          </a:p>
        </p:txBody>
      </p:sp>
      <p:sp>
        <p:nvSpPr>
          <p:cNvPr id="8" name="Content Placeholder 7"/>
          <p:cNvSpPr>
            <a:spLocks noGrp="1"/>
          </p:cNvSpPr>
          <p:nvPr>
            <p:ph idx="4294967295"/>
          </p:nvPr>
        </p:nvSpPr>
        <p:spPr>
          <a:xfrm>
            <a:off x="253702" y="1764796"/>
            <a:ext cx="8610600" cy="2547994"/>
          </a:xfrm>
        </p:spPr>
        <p:txBody>
          <a:bodyPr/>
          <a:lstStyle/>
          <a:p>
            <a:pPr algn="ctr"/>
            <a:r>
              <a:rPr lang="en-US" sz="2400" b="1" dirty="0"/>
              <a:t>The Residency Loan is a private loan designed to assist you with the expenses associated with your interview and relocation process. </a:t>
            </a:r>
            <a:endParaRPr lang="en-US" sz="2400" b="1" dirty="0" smtClean="0"/>
          </a:p>
          <a:p>
            <a:r>
              <a:rPr lang="en-US" sz="2000" b="1" dirty="0" smtClean="0"/>
              <a:t>Criteria: </a:t>
            </a:r>
          </a:p>
          <a:p>
            <a:pPr marL="285750" indent="-285750">
              <a:buFont typeface="Arial" pitchFamily="34" charset="0"/>
              <a:buChar char="•"/>
            </a:pPr>
            <a:r>
              <a:rPr lang="en-US" sz="1800" dirty="0" smtClean="0"/>
              <a:t>be </a:t>
            </a:r>
            <a:r>
              <a:rPr lang="en-US" sz="1800" dirty="0"/>
              <a:t>enrolled in the final year of medical school at an eligible school and </a:t>
            </a:r>
            <a:r>
              <a:rPr lang="en-US" sz="1800" dirty="0" smtClean="0"/>
              <a:t>will;</a:t>
            </a:r>
          </a:p>
          <a:p>
            <a:pPr marL="285750" indent="-285750">
              <a:buFont typeface="Arial" pitchFamily="34" charset="0"/>
              <a:buChar char="•"/>
            </a:pPr>
            <a:r>
              <a:rPr lang="en-US" sz="1800" dirty="0" smtClean="0"/>
              <a:t>acknowledges </a:t>
            </a:r>
            <a:r>
              <a:rPr lang="en-US" sz="1800" dirty="0"/>
              <a:t>that the funds from the loan will only be used to cover the expenses associated with their residency </a:t>
            </a:r>
            <a:r>
              <a:rPr lang="en-US" sz="1800" dirty="0" smtClean="0"/>
              <a:t>program</a:t>
            </a:r>
          </a:p>
          <a:p>
            <a:pPr marL="285750" indent="-285750">
              <a:buFont typeface="Arial" pitchFamily="34" charset="0"/>
              <a:buChar char="•"/>
            </a:pPr>
            <a:r>
              <a:rPr lang="en-US" sz="1800" dirty="0" smtClean="0"/>
              <a:t>is </a:t>
            </a:r>
            <a:r>
              <a:rPr lang="en-US" sz="1800" dirty="0"/>
              <a:t>a citizen or national of the U.S. or a permanent resident without conditions and with proper evidence of eligibility; </a:t>
            </a:r>
          </a:p>
          <a:p>
            <a:pPr marL="285750" indent="-285750">
              <a:buFont typeface="Arial" pitchFamily="34" charset="0"/>
              <a:buChar char="•"/>
            </a:pPr>
            <a:r>
              <a:rPr lang="en-US" sz="1800" dirty="0"/>
              <a:t>a cosigner may be required; </a:t>
            </a:r>
          </a:p>
          <a:p>
            <a:pPr marL="285750" indent="-285750">
              <a:buFont typeface="Arial" pitchFamily="34" charset="0"/>
              <a:buChar char="•"/>
            </a:pPr>
            <a:r>
              <a:rPr lang="en-US" sz="1800" dirty="0"/>
              <a:t>is not currently or has not been in default on any of their educational loans; </a:t>
            </a:r>
          </a:p>
          <a:p>
            <a:pPr marL="285750" indent="-285750">
              <a:buFont typeface="Arial" pitchFamily="34" charset="0"/>
              <a:buChar char="•"/>
            </a:pPr>
            <a:r>
              <a:rPr lang="en-US" sz="1800" dirty="0"/>
              <a:t>meets the lender’s established credit criteria for the Residency and Relocation Loan; </a:t>
            </a:r>
          </a:p>
          <a:p>
            <a:pPr marL="285750" indent="-285750">
              <a:buFont typeface="Arial" pitchFamily="34" charset="0"/>
              <a:buChar char="•"/>
            </a:pPr>
            <a:r>
              <a:rPr lang="en-US" sz="1800" dirty="0"/>
              <a:t>agrees to the terms of the Application and Promissory Note; </a:t>
            </a:r>
          </a:p>
          <a:p>
            <a:r>
              <a:rPr lang="en-US" sz="1800" dirty="0" smtClean="0"/>
              <a:t> </a:t>
            </a:r>
            <a:endParaRPr lang="en-US" sz="1800" dirty="0"/>
          </a:p>
          <a:p>
            <a:r>
              <a:rPr lang="en-US" sz="1800" dirty="0"/>
              <a:t/>
            </a:r>
            <a:br>
              <a:rPr lang="en-US" sz="1800" dirty="0"/>
            </a:br>
            <a:endParaRPr lang="en-US" sz="1800" dirty="0"/>
          </a:p>
          <a:p>
            <a:endParaRPr lang="en-US" sz="1800" dirty="0"/>
          </a:p>
        </p:txBody>
      </p:sp>
    </p:spTree>
    <p:extLst>
      <p:ext uri="{BB962C8B-B14F-4D97-AF65-F5344CB8AC3E}">
        <p14:creationId xmlns:p14="http://schemas.microsoft.com/office/powerpoint/2010/main" val="34381645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Grp="1" noChangeArrowheads="1"/>
          </p:cNvSpPr>
          <p:nvPr>
            <p:ph type="title"/>
          </p:nvPr>
        </p:nvSpPr>
        <p:spPr>
          <a:xfrm>
            <a:off x="168214" y="142487"/>
            <a:ext cx="8806479" cy="620712"/>
          </a:xfrm>
        </p:spPr>
        <p:txBody>
          <a:bodyPr/>
          <a:lstStyle/>
          <a:p>
            <a:r>
              <a:rPr lang="en-US" sz="3400" dirty="0" smtClean="0">
                <a:solidFill>
                  <a:schemeClr val="bg1"/>
                </a:solidFill>
              </a:rPr>
              <a:t>The FIRST Stop…</a:t>
            </a:r>
          </a:p>
        </p:txBody>
      </p:sp>
      <p:sp>
        <p:nvSpPr>
          <p:cNvPr id="8" name="Rectangle 33"/>
          <p:cNvSpPr>
            <a:spLocks noChangeArrowheads="1"/>
          </p:cNvSpPr>
          <p:nvPr/>
        </p:nvSpPr>
        <p:spPr bwMode="auto">
          <a:xfrm>
            <a:off x="1" y="6151954"/>
            <a:ext cx="9144000" cy="417358"/>
          </a:xfrm>
          <a:prstGeom prst="rect">
            <a:avLst/>
          </a:prstGeom>
          <a:solidFill>
            <a:schemeClr val="bg1">
              <a:lumMod val="85000"/>
            </a:schemeClr>
          </a:solidFill>
          <a:ln w="19050">
            <a:noFill/>
            <a:miter lim="800000"/>
            <a:headEnd/>
            <a:tailEnd/>
          </a:ln>
        </p:spPr>
        <p:txBody>
          <a:bodyPr wrap="square">
            <a:spAutoFit/>
          </a:bodyPr>
          <a:lstStyle/>
          <a:p>
            <a:pPr marL="0" lvl="2" algn="ctr">
              <a:lnSpc>
                <a:spcPct val="88000"/>
              </a:lnSpc>
              <a:spcBef>
                <a:spcPct val="25000"/>
              </a:spcBef>
              <a:buClr>
                <a:srgbClr val="F3FC40"/>
              </a:buClr>
            </a:pPr>
            <a:r>
              <a:rPr lang="en-US" sz="2400" dirty="0" smtClean="0">
                <a:solidFill>
                  <a:schemeClr val="accent4"/>
                </a:solidFill>
              </a:rPr>
              <a:t>www.aamc.org/FIRST</a:t>
            </a:r>
            <a:endParaRPr lang="en-US" sz="2400" dirty="0">
              <a:solidFill>
                <a:schemeClr val="accent4"/>
              </a:solidFill>
            </a:endParaRPr>
          </a:p>
        </p:txBody>
      </p:sp>
      <p:sp>
        <p:nvSpPr>
          <p:cNvPr id="9" name="Rectangle 5"/>
          <p:cNvSpPr>
            <a:spLocks noChangeArrowheads="1"/>
          </p:cNvSpPr>
          <p:nvPr/>
        </p:nvSpPr>
        <p:spPr bwMode="auto">
          <a:xfrm>
            <a:off x="577850" y="1613275"/>
            <a:ext cx="8166100" cy="4767263"/>
          </a:xfrm>
          <a:prstGeom prst="rect">
            <a:avLst/>
          </a:prstGeom>
          <a:noFill/>
          <a:ln w="9525">
            <a:noFill/>
            <a:miter lim="800000"/>
            <a:headEnd/>
            <a:tailEnd/>
          </a:ln>
        </p:spPr>
        <p:txBody>
          <a:bodyPr lIns="0" tIns="0" rIns="0" bIns="0"/>
          <a:lstStyle/>
          <a:p>
            <a:pPr defTabSz="889000" eaLnBrk="0" hangingPunct="0">
              <a:lnSpc>
                <a:spcPct val="88000"/>
              </a:lnSpc>
              <a:spcBef>
                <a:spcPct val="50000"/>
              </a:spcBef>
              <a:buClr>
                <a:schemeClr val="tx1"/>
              </a:buClr>
              <a:buSzPct val="90000"/>
            </a:pPr>
            <a:r>
              <a:rPr lang="en-US" sz="2800" dirty="0" smtClean="0">
                <a:solidFill>
                  <a:schemeClr val="tx1"/>
                </a:solidFill>
              </a:rPr>
              <a:t>Medloans</a:t>
            </a:r>
            <a:r>
              <a:rPr lang="en-US" sz="2800" baseline="50000" dirty="0" smtClean="0">
                <a:solidFill>
                  <a:schemeClr val="tx1"/>
                </a:solidFill>
              </a:rPr>
              <a:t>®</a:t>
            </a:r>
            <a:r>
              <a:rPr lang="en-US" sz="2800" dirty="0" smtClean="0">
                <a:solidFill>
                  <a:schemeClr val="tx1"/>
                </a:solidFill>
              </a:rPr>
              <a:t> Organizer and Calculator</a:t>
            </a:r>
            <a:endParaRPr lang="en-US" sz="2800" dirty="0">
              <a:solidFill>
                <a:schemeClr val="tx1"/>
              </a:solidFill>
            </a:endParaRPr>
          </a:p>
          <a:p>
            <a:pPr defTabSz="889000" eaLnBrk="0" hangingPunct="0">
              <a:lnSpc>
                <a:spcPct val="88000"/>
              </a:lnSpc>
              <a:spcBef>
                <a:spcPct val="50000"/>
              </a:spcBef>
              <a:buClr>
                <a:schemeClr val="tx1"/>
              </a:buClr>
              <a:buSzPct val="90000"/>
            </a:pPr>
            <a:endParaRPr lang="en-US" dirty="0">
              <a:solidFill>
                <a:schemeClr val="tx1"/>
              </a:solidFill>
            </a:endParaRPr>
          </a:p>
        </p:txBody>
      </p:sp>
      <p:sp>
        <p:nvSpPr>
          <p:cNvPr id="11" name="TextBox 10"/>
          <p:cNvSpPr txBox="1"/>
          <p:nvPr/>
        </p:nvSpPr>
        <p:spPr>
          <a:xfrm>
            <a:off x="-4367281" y="1061885"/>
            <a:ext cx="2033515" cy="338554"/>
          </a:xfrm>
          <a:prstGeom prst="rect">
            <a:avLst/>
          </a:prstGeom>
          <a:noFill/>
        </p:spPr>
        <p:txBody>
          <a:bodyPr wrap="square" rtlCol="0">
            <a:spAutoFit/>
          </a:bodyPr>
          <a:lstStyle/>
          <a:p>
            <a:r>
              <a:rPr lang="en-US" sz="1600" b="0" dirty="0" smtClean="0"/>
              <a:t>Refer to page 3</a:t>
            </a:r>
            <a:endParaRPr lang="en-US" sz="1600" b="0" dirty="0"/>
          </a:p>
        </p:txBody>
      </p:sp>
      <p:pic>
        <p:nvPicPr>
          <p:cNvPr id="12" name="Picture 11" descr="calculator.png"/>
          <p:cNvPicPr>
            <a:picLocks noChangeAspect="1"/>
          </p:cNvPicPr>
          <p:nvPr/>
        </p:nvPicPr>
        <p:blipFill>
          <a:blip r:embed="rId3" cstate="print"/>
          <a:stretch>
            <a:fillRect/>
          </a:stretch>
        </p:blipFill>
        <p:spPr>
          <a:xfrm>
            <a:off x="154159" y="2009216"/>
            <a:ext cx="8835465" cy="384532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9821646XSmall.jpg"/>
          <p:cNvPicPr>
            <a:picLocks noChangeAspect="1"/>
          </p:cNvPicPr>
          <p:nvPr/>
        </p:nvPicPr>
        <p:blipFill>
          <a:blip r:embed="rId3" cstate="print"/>
          <a:srcRect l="4576" t="4933" r="34341" b="5517"/>
          <a:stretch>
            <a:fillRect/>
          </a:stretch>
        </p:blipFill>
        <p:spPr>
          <a:xfrm>
            <a:off x="3" y="1353787"/>
            <a:ext cx="5013431" cy="5275613"/>
          </a:xfrm>
          <a:prstGeom prst="rect">
            <a:avLst/>
          </a:prstGeom>
        </p:spPr>
      </p:pic>
      <p:sp>
        <p:nvSpPr>
          <p:cNvPr id="14340" name="Rectangle 4"/>
          <p:cNvSpPr>
            <a:spLocks noGrp="1" noChangeArrowheads="1"/>
          </p:cNvSpPr>
          <p:nvPr>
            <p:ph type="title" idx="4294967295"/>
          </p:nvPr>
        </p:nvSpPr>
        <p:spPr>
          <a:xfrm>
            <a:off x="178125" y="158750"/>
            <a:ext cx="8386763" cy="620713"/>
          </a:xfrm>
        </p:spPr>
        <p:txBody>
          <a:bodyPr/>
          <a:lstStyle/>
          <a:p>
            <a:r>
              <a:rPr lang="en-US" sz="3400" dirty="0" smtClean="0"/>
              <a:t>Finding Your Federal Loans</a:t>
            </a:r>
          </a:p>
        </p:txBody>
      </p:sp>
      <p:sp>
        <p:nvSpPr>
          <p:cNvPr id="14341" name="Text Box 5"/>
          <p:cNvSpPr txBox="1">
            <a:spLocks noChangeArrowheads="1"/>
          </p:cNvSpPr>
          <p:nvPr/>
        </p:nvSpPr>
        <p:spPr bwMode="auto">
          <a:xfrm>
            <a:off x="5038396" y="2355273"/>
            <a:ext cx="4105603" cy="2677656"/>
          </a:xfrm>
          <a:prstGeom prst="rect">
            <a:avLst/>
          </a:prstGeom>
          <a:noFill/>
          <a:ln w="22225">
            <a:noFill/>
            <a:miter lim="800000"/>
            <a:headEnd/>
            <a:tailEnd/>
          </a:ln>
        </p:spPr>
        <p:txBody>
          <a:bodyPr wrap="square">
            <a:spAutoFit/>
          </a:bodyPr>
          <a:lstStyle/>
          <a:p>
            <a:pPr eaLnBrk="0" hangingPunct="0">
              <a:spcBef>
                <a:spcPct val="50000"/>
              </a:spcBef>
            </a:pPr>
            <a:r>
              <a:rPr lang="en-US" sz="2400" dirty="0" smtClean="0">
                <a:solidFill>
                  <a:schemeClr val="tx1"/>
                </a:solidFill>
              </a:rPr>
              <a:t>To access, provide</a:t>
            </a:r>
            <a:r>
              <a:rPr lang="en-US" sz="2400" b="0" dirty="0">
                <a:solidFill>
                  <a:schemeClr val="tx1"/>
                </a:solidFill>
              </a:rPr>
              <a:t>:</a:t>
            </a:r>
          </a:p>
          <a:p>
            <a:pPr marL="0" lvl="4" eaLnBrk="0" hangingPunct="0">
              <a:spcBef>
                <a:spcPct val="50000"/>
              </a:spcBef>
            </a:pPr>
            <a:r>
              <a:rPr lang="en-US" sz="2400" dirty="0" smtClean="0">
                <a:solidFill>
                  <a:schemeClr val="tx1"/>
                </a:solidFill>
              </a:rPr>
              <a:t>- SSN</a:t>
            </a:r>
            <a:r>
              <a:rPr lang="en-US" sz="2400" dirty="0">
                <a:solidFill>
                  <a:schemeClr val="tx1"/>
                </a:solidFill>
              </a:rPr>
              <a:t>			</a:t>
            </a:r>
          </a:p>
          <a:p>
            <a:pPr eaLnBrk="0" hangingPunct="0">
              <a:spcBef>
                <a:spcPct val="50000"/>
              </a:spcBef>
            </a:pPr>
            <a:r>
              <a:rPr lang="en-US" sz="2400" dirty="0" smtClean="0">
                <a:solidFill>
                  <a:schemeClr val="tx1"/>
                </a:solidFill>
              </a:rPr>
              <a:t>- </a:t>
            </a:r>
            <a:r>
              <a:rPr lang="en-US" sz="2400" dirty="0">
                <a:solidFill>
                  <a:schemeClr val="tx1"/>
                </a:solidFill>
              </a:rPr>
              <a:t>Date of Birth	</a:t>
            </a:r>
          </a:p>
          <a:p>
            <a:pPr eaLnBrk="0" hangingPunct="0">
              <a:spcBef>
                <a:spcPct val="50000"/>
              </a:spcBef>
            </a:pPr>
            <a:r>
              <a:rPr lang="en-US" sz="2400" dirty="0" smtClean="0">
                <a:solidFill>
                  <a:schemeClr val="tx1"/>
                </a:solidFill>
              </a:rPr>
              <a:t>- </a:t>
            </a:r>
            <a:r>
              <a:rPr lang="en-US" sz="2400" dirty="0">
                <a:solidFill>
                  <a:schemeClr val="tx1"/>
                </a:solidFill>
              </a:rPr>
              <a:t>First 2 letters</a:t>
            </a:r>
            <a:r>
              <a:rPr lang="en-US" sz="1200" dirty="0">
                <a:solidFill>
                  <a:schemeClr val="tx1"/>
                </a:solidFill>
              </a:rPr>
              <a:t> </a:t>
            </a:r>
            <a:r>
              <a:rPr lang="en-US" sz="2400" dirty="0" smtClean="0">
                <a:solidFill>
                  <a:schemeClr val="tx1"/>
                </a:solidFill>
              </a:rPr>
              <a:t>of last name</a:t>
            </a:r>
            <a:endParaRPr lang="en-US" sz="2400" dirty="0">
              <a:solidFill>
                <a:schemeClr val="tx1"/>
              </a:solidFill>
            </a:endParaRPr>
          </a:p>
          <a:p>
            <a:pPr eaLnBrk="0" hangingPunct="0">
              <a:spcBef>
                <a:spcPct val="50000"/>
              </a:spcBef>
              <a:buFontTx/>
              <a:buChar char="-"/>
            </a:pPr>
            <a:r>
              <a:rPr lang="en-US" sz="2400" dirty="0" smtClean="0">
                <a:solidFill>
                  <a:schemeClr val="tx1"/>
                </a:solidFill>
              </a:rPr>
              <a:t> </a:t>
            </a:r>
            <a:r>
              <a:rPr lang="en-US" sz="2200" dirty="0" smtClean="0">
                <a:solidFill>
                  <a:schemeClr val="tx1"/>
                </a:solidFill>
              </a:rPr>
              <a:t>FAFSA PIN </a:t>
            </a:r>
            <a:r>
              <a:rPr lang="en-US" sz="2100" dirty="0" smtClean="0">
                <a:solidFill>
                  <a:schemeClr val="tx1"/>
                </a:solidFill>
              </a:rPr>
              <a:t>(</a:t>
            </a:r>
            <a:r>
              <a:rPr lang="en-US" sz="2100" dirty="0">
                <a:solidFill>
                  <a:schemeClr val="tx1"/>
                </a:solidFill>
                <a:hlinkClick r:id="rId4"/>
              </a:rPr>
              <a:t>www.pin.ed.gov</a:t>
            </a:r>
            <a:r>
              <a:rPr lang="en-US" sz="2100" dirty="0">
                <a:solidFill>
                  <a:schemeClr val="tx1"/>
                </a:solidFill>
              </a:rPr>
              <a:t>)</a:t>
            </a:r>
          </a:p>
        </p:txBody>
      </p:sp>
      <p:pic>
        <p:nvPicPr>
          <p:cNvPr id="1027" name="Picture 3"/>
          <p:cNvPicPr>
            <a:picLocks noChangeAspect="1" noChangeArrowheads="1"/>
          </p:cNvPicPr>
          <p:nvPr/>
        </p:nvPicPr>
        <p:blipFill>
          <a:blip r:embed="rId5" cstate="print"/>
          <a:srcRect r="22749"/>
          <a:stretch>
            <a:fillRect/>
          </a:stretch>
        </p:blipFill>
        <p:spPr bwMode="auto">
          <a:xfrm>
            <a:off x="831584" y="2248675"/>
            <a:ext cx="3765041" cy="2502839"/>
          </a:xfrm>
          <a:prstGeom prst="rect">
            <a:avLst/>
          </a:prstGeom>
          <a:noFill/>
          <a:ln w="9525">
            <a:noFill/>
            <a:miter lim="800000"/>
            <a:headEnd/>
            <a:tailEnd/>
          </a:ln>
        </p:spPr>
      </p:pic>
      <p:sp>
        <p:nvSpPr>
          <p:cNvPr id="7" name="Rectangle 33"/>
          <p:cNvSpPr>
            <a:spLocks noChangeArrowheads="1"/>
          </p:cNvSpPr>
          <p:nvPr/>
        </p:nvSpPr>
        <p:spPr bwMode="auto">
          <a:xfrm>
            <a:off x="0" y="6151954"/>
            <a:ext cx="9144000" cy="471539"/>
          </a:xfrm>
          <a:prstGeom prst="rect">
            <a:avLst/>
          </a:prstGeom>
          <a:solidFill>
            <a:schemeClr val="bg1">
              <a:lumMod val="85000"/>
            </a:schemeClr>
          </a:solidFill>
          <a:ln w="19050">
            <a:noFill/>
            <a:miter lim="800000"/>
            <a:headEnd/>
            <a:tailEnd/>
          </a:ln>
        </p:spPr>
        <p:txBody>
          <a:bodyPr wrap="square">
            <a:spAutoFit/>
          </a:bodyPr>
          <a:lstStyle/>
          <a:p>
            <a:pPr marL="0" lvl="2" algn="ctr" eaLnBrk="0" hangingPunct="0">
              <a:lnSpc>
                <a:spcPct val="88000"/>
              </a:lnSpc>
              <a:spcBef>
                <a:spcPct val="25000"/>
              </a:spcBef>
              <a:buClr>
                <a:srgbClr val="F3FC40"/>
              </a:buClr>
              <a:buFont typeface="Wingdings" pitchFamily="2" charset="2"/>
              <a:buNone/>
            </a:pPr>
            <a:r>
              <a:rPr lang="en-US" sz="2800" dirty="0" smtClean="0">
                <a:solidFill>
                  <a:schemeClr val="accent4"/>
                </a:solidFill>
              </a:rPr>
              <a:t>www.nslds.ed.gov</a:t>
            </a:r>
            <a:endParaRPr lang="en-US" sz="2800" dirty="0">
              <a:solidFill>
                <a:schemeClr val="accent4"/>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9821646XSmall.jpg"/>
          <p:cNvPicPr>
            <a:picLocks noChangeAspect="1"/>
          </p:cNvPicPr>
          <p:nvPr/>
        </p:nvPicPr>
        <p:blipFill>
          <a:blip r:embed="rId3" cstate="print"/>
          <a:srcRect l="4576" t="4933" r="34341" b="5517"/>
          <a:stretch>
            <a:fillRect/>
          </a:stretch>
        </p:blipFill>
        <p:spPr>
          <a:xfrm>
            <a:off x="3" y="1353787"/>
            <a:ext cx="5013431" cy="5275613"/>
          </a:xfrm>
          <a:prstGeom prst="rect">
            <a:avLst/>
          </a:prstGeom>
        </p:spPr>
      </p:pic>
      <p:sp>
        <p:nvSpPr>
          <p:cNvPr id="14340" name="Rectangle 4"/>
          <p:cNvSpPr>
            <a:spLocks noGrp="1" noChangeArrowheads="1"/>
          </p:cNvSpPr>
          <p:nvPr>
            <p:ph type="title" idx="4294967295"/>
          </p:nvPr>
        </p:nvSpPr>
        <p:spPr>
          <a:xfrm>
            <a:off x="178125" y="158750"/>
            <a:ext cx="8386763" cy="620713"/>
          </a:xfrm>
        </p:spPr>
        <p:txBody>
          <a:bodyPr/>
          <a:lstStyle/>
          <a:p>
            <a:r>
              <a:rPr lang="en-US" sz="3400" dirty="0" smtClean="0"/>
              <a:t>Finding Your Federal Loans</a:t>
            </a:r>
          </a:p>
        </p:txBody>
      </p:sp>
      <p:sp>
        <p:nvSpPr>
          <p:cNvPr id="14341" name="Text Box 5"/>
          <p:cNvSpPr txBox="1">
            <a:spLocks noChangeArrowheads="1"/>
          </p:cNvSpPr>
          <p:nvPr/>
        </p:nvSpPr>
        <p:spPr bwMode="auto">
          <a:xfrm>
            <a:off x="4915564" y="1683269"/>
            <a:ext cx="4105603" cy="4616648"/>
          </a:xfrm>
          <a:prstGeom prst="rect">
            <a:avLst/>
          </a:prstGeom>
          <a:noFill/>
          <a:ln w="22225">
            <a:noFill/>
            <a:miter lim="800000"/>
            <a:headEnd/>
            <a:tailEnd/>
          </a:ln>
        </p:spPr>
        <p:txBody>
          <a:bodyPr wrap="square">
            <a:spAutoFit/>
          </a:bodyPr>
          <a:lstStyle/>
          <a:p>
            <a:pPr eaLnBrk="0" hangingPunct="0">
              <a:spcBef>
                <a:spcPct val="50000"/>
              </a:spcBef>
            </a:pPr>
            <a:r>
              <a:rPr lang="en-US" sz="2100" dirty="0" smtClean="0">
                <a:solidFill>
                  <a:schemeClr val="tx1"/>
                </a:solidFill>
              </a:rPr>
              <a:t>Download Loan Record from NSLDS</a:t>
            </a:r>
          </a:p>
          <a:p>
            <a:pPr eaLnBrk="0" hangingPunct="0">
              <a:spcBef>
                <a:spcPct val="50000"/>
              </a:spcBef>
            </a:pPr>
            <a:r>
              <a:rPr lang="en-US" sz="2100" dirty="0" smtClean="0">
                <a:solidFill>
                  <a:schemeClr val="tx1"/>
                </a:solidFill>
              </a:rPr>
              <a:t>File can be uploaded to </a:t>
            </a:r>
            <a:r>
              <a:rPr lang="en-US" sz="2100" dirty="0" err="1" smtClean="0">
                <a:solidFill>
                  <a:schemeClr val="tx1"/>
                </a:solidFill>
              </a:rPr>
              <a:t>MedLoans</a:t>
            </a:r>
            <a:r>
              <a:rPr lang="en-US" sz="2100" dirty="0" smtClean="0">
                <a:solidFill>
                  <a:schemeClr val="tx1"/>
                </a:solidFill>
              </a:rPr>
              <a:t> Organizer and Calculator.</a:t>
            </a:r>
          </a:p>
          <a:p>
            <a:pPr eaLnBrk="0" hangingPunct="0">
              <a:spcBef>
                <a:spcPct val="50000"/>
              </a:spcBef>
            </a:pPr>
            <a:r>
              <a:rPr lang="en-US" sz="2100" dirty="0" err="1" smtClean="0">
                <a:solidFill>
                  <a:schemeClr val="tx1"/>
                </a:solidFill>
              </a:rPr>
              <a:t>MedLoans</a:t>
            </a:r>
            <a:r>
              <a:rPr lang="en-US" sz="2100" dirty="0" smtClean="0">
                <a:solidFill>
                  <a:schemeClr val="tx1"/>
                </a:solidFill>
              </a:rPr>
              <a:t> Organizer can take all of your loans and document all the different repayment options and their payment amounts.  </a:t>
            </a:r>
          </a:p>
          <a:p>
            <a:pPr eaLnBrk="0" hangingPunct="0">
              <a:spcBef>
                <a:spcPct val="50000"/>
              </a:spcBef>
            </a:pPr>
            <a:endParaRPr lang="en-US" sz="2100" dirty="0" smtClean="0">
              <a:solidFill>
                <a:schemeClr val="tx1"/>
              </a:solidFill>
            </a:endParaRPr>
          </a:p>
          <a:p>
            <a:pPr eaLnBrk="0" hangingPunct="0">
              <a:spcBef>
                <a:spcPct val="50000"/>
              </a:spcBef>
            </a:pPr>
            <a:endParaRPr lang="en-US" sz="2100" dirty="0">
              <a:solidFill>
                <a:schemeClr val="tx1"/>
              </a:solidFill>
            </a:endParaRPr>
          </a:p>
        </p:txBody>
      </p:sp>
      <p:pic>
        <p:nvPicPr>
          <p:cNvPr id="1027" name="Picture 3"/>
          <p:cNvPicPr>
            <a:picLocks noChangeAspect="1" noChangeArrowheads="1"/>
          </p:cNvPicPr>
          <p:nvPr/>
        </p:nvPicPr>
        <p:blipFill>
          <a:blip r:embed="rId4" cstate="print"/>
          <a:srcRect r="22749"/>
          <a:stretch>
            <a:fillRect/>
          </a:stretch>
        </p:blipFill>
        <p:spPr bwMode="auto">
          <a:xfrm>
            <a:off x="831584" y="2248675"/>
            <a:ext cx="3765041" cy="2502839"/>
          </a:xfrm>
          <a:prstGeom prst="rect">
            <a:avLst/>
          </a:prstGeom>
          <a:noFill/>
          <a:ln w="9525">
            <a:noFill/>
            <a:miter lim="800000"/>
            <a:headEnd/>
            <a:tailEnd/>
          </a:ln>
        </p:spPr>
      </p:pic>
      <p:sp>
        <p:nvSpPr>
          <p:cNvPr id="7" name="Rectangle 33"/>
          <p:cNvSpPr>
            <a:spLocks noChangeArrowheads="1"/>
          </p:cNvSpPr>
          <p:nvPr/>
        </p:nvSpPr>
        <p:spPr bwMode="auto">
          <a:xfrm>
            <a:off x="0" y="6151954"/>
            <a:ext cx="9144000" cy="471539"/>
          </a:xfrm>
          <a:prstGeom prst="rect">
            <a:avLst/>
          </a:prstGeom>
          <a:solidFill>
            <a:schemeClr val="bg1">
              <a:lumMod val="85000"/>
            </a:schemeClr>
          </a:solidFill>
          <a:ln w="19050">
            <a:noFill/>
            <a:miter lim="800000"/>
            <a:headEnd/>
            <a:tailEnd/>
          </a:ln>
        </p:spPr>
        <p:txBody>
          <a:bodyPr wrap="square">
            <a:spAutoFit/>
          </a:bodyPr>
          <a:lstStyle/>
          <a:p>
            <a:pPr marL="0" lvl="2" algn="ctr" eaLnBrk="0" hangingPunct="0">
              <a:lnSpc>
                <a:spcPct val="88000"/>
              </a:lnSpc>
              <a:spcBef>
                <a:spcPct val="25000"/>
              </a:spcBef>
              <a:buClr>
                <a:srgbClr val="F3FC40"/>
              </a:buClr>
              <a:buFont typeface="Wingdings" pitchFamily="2" charset="2"/>
              <a:buNone/>
            </a:pPr>
            <a:r>
              <a:rPr lang="en-US" sz="2800" dirty="0" smtClean="0">
                <a:solidFill>
                  <a:schemeClr val="accent4"/>
                </a:solidFill>
              </a:rPr>
              <a:t>www.nslds.ed.gov</a:t>
            </a:r>
            <a:endParaRPr lang="en-US" sz="2800" dirty="0">
              <a:solidFill>
                <a:schemeClr val="accent4"/>
              </a:solidFill>
            </a:endParaRPr>
          </a:p>
        </p:txBody>
      </p:sp>
    </p:spTree>
    <p:extLst>
      <p:ext uri="{BB962C8B-B14F-4D97-AF65-F5344CB8AC3E}">
        <p14:creationId xmlns:p14="http://schemas.microsoft.com/office/powerpoint/2010/main" val="4833928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4"/>
  <p:tag name="MMPROD_UIDATA" val="&lt;database version=&quot;7.0&quot;&gt;&lt;object type=&quot;1&quot; unique_id=&quot;10001&quot;&gt;&lt;object type=&quot;2&quot; unique_id=&quot;47821&quot;&gt;&lt;object type=&quot;3&quot; unique_id=&quot;47822&quot;&gt;&lt;property id=&quot;20148&quot; value=&quot;5&quot;/&gt;&lt;property id=&quot;20300&quot; value=&quot;Slide 1&quot;/&gt;&lt;property id=&quot;20307&quot; value=&quot;257&quot;/&gt;&lt;/object&gt;&lt;object type=&quot;3&quot; unique_id=&quot;47823&quot;&gt;&lt;property id=&quot;20148&quot; value=&quot;5&quot;/&gt;&lt;property id=&quot;20300&quot; value=&quot;Slide 4 - &amp;quot;Agenda&amp;quot;&quot;/&gt;&lt;property id=&quot;20307&quot; value=&quot;562&quot;/&gt;&lt;/object&gt;&lt;object type=&quot;3&quot; unique_id=&quot;57483&quot;&gt;&lt;property id=&quot;20148&quot; value=&quot;5&quot;/&gt;&lt;property id=&quot;20300&quot; value=&quot;Slide 3 - &amp;quot;Class of 2010 Indebtedness&amp;quot;&quot;/&gt;&lt;property id=&quot;20307&quot; value=&quot;568&quot;/&gt;&lt;/object&gt;&lt;object type=&quot;3&quot; unique_id=&quot;57484&quot;&gt;&lt;property id=&quot;20148&quot; value=&quot;5&quot;/&gt;&lt;property id=&quot;20300&quot; value=&quot;Slide 2&quot;/&gt;&lt;property id=&quot;20307&quot; value=&quot;570&quot;/&gt;&lt;/object&gt;&lt;object type=&quot;3&quot; unique_id=&quot;57485&quot;&gt;&lt;property id=&quot;20148&quot; value=&quot;5&quot;/&gt;&lt;property id=&quot;20300&quot; value=&quot;Slide 5&quot;/&gt;&lt;property id=&quot;20307&quot; value=&quot;571&quot;/&gt;&lt;/object&gt;&lt;object type=&quot;3&quot; unique_id=&quot;57486&quot;&gt;&lt;property id=&quot;20148&quot; value=&quot;5&quot;/&gt;&lt;property id=&quot;20300&quot; value=&quot;Slide 8&quot;/&gt;&lt;property id=&quot;20307&quot; value=&quot;572&quot;/&gt;&lt;/object&gt;&lt;object type=&quot;3&quot; unique_id=&quot;57487&quot;&gt;&lt;property id=&quot;20148&quot; value=&quot;5&quot;/&gt;&lt;property id=&quot;20300&quot; value=&quot;Slide 9&quot;/&gt;&lt;property id=&quot;20307&quot; value=&quot;573&quot;/&gt;&lt;/object&gt;&lt;object type=&quot;3&quot; unique_id=&quot;57488&quot;&gt;&lt;property id=&quot;20148&quot; value=&quot;5&quot;/&gt;&lt;property id=&quot;20300&quot; value=&quot;Slide 10 - &amp;quot;Rights and Responsibilities&amp;quot;&quot;/&gt;&lt;property id=&quot;20307&quot; value=&quot;574&quot;/&gt;&lt;/object&gt;&lt;object type=&quot;3&quot; unique_id=&quot;57492&quot;&gt;&lt;property id=&quot;20148&quot; value=&quot;5&quot;/&gt;&lt;property id=&quot;20300&quot; value=&quot;Slide 13 - &amp;quot;Finding Your Federal Loans&amp;quot;&quot;/&gt;&lt;property id=&quot;20307&quot; value=&quot;578&quot;/&gt;&lt;/object&gt;&lt;object type=&quot;3&quot; unique_id=&quot;57496&quot;&gt;&lt;property id=&quot;20148&quot; value=&quot;5&quot;/&gt;&lt;property id=&quot;20300&quot; value=&quot;Slide 18 - &amp;quot;Capitalization&amp;quot;&quot;/&gt;&lt;property id=&quot;20307&quot; value=&quot;612&quot;/&gt;&lt;/object&gt;&lt;object type=&quot;3&quot; unique_id=&quot;57497&quot;&gt;&lt;property id=&quot;20148&quot; value=&quot;5&quot;/&gt;&lt;property id=&quot;20300&quot; value=&quot;Slide 19&quot;/&gt;&lt;property id=&quot;20307&quot; value=&quot;582&quot;/&gt;&lt;/object&gt;&lt;object type=&quot;3&quot; unique_id=&quot;57510&quot;&gt;&lt;property id=&quot;20148&quot; value=&quot;5&quot;/&gt;&lt;property id=&quot;20300&quot; value=&quot;Slide 29 - &amp;quot;Repayment Plans&amp;quot;&quot;/&gt;&lt;property id=&quot;20307&quot; value=&quot;595&quot;/&gt;&lt;/object&gt;&lt;object type=&quot;3&quot; unique_id=&quot;60919&quot;&gt;&lt;property id=&quot;20148&quot; value=&quot;5&quot;/&gt;&lt;property id=&quot;20300&quot; value=&quot;Slide 11 - &amp;quot;A Serious Obligation&amp;quot;&quot;/&gt;&lt;property id=&quot;20307&quot; value=&quot;615&quot;/&gt;&lt;/object&gt;&lt;object type=&quot;3&quot; unique_id=&quot;60921&quot;&gt;&lt;property id=&quot;20148&quot; value=&quot;5&quot;/&gt;&lt;property id=&quot;20300&quot; value=&quot;Slide 12&quot;/&gt;&lt;property id=&quot;20307&quot; value=&quot;617&quot;/&gt;&lt;/object&gt;&lt;object type=&quot;3&quot; unique_id=&quot;64188&quot;&gt;&lt;property id=&quot;20148&quot; value=&quot;5&quot;/&gt;&lt;property id=&quot;20300&quot; value=&quot;Slide 26 - &amp;quot;Options During Residency&amp;quot;&quot;/&gt;&lt;property id=&quot;20307&quot; value=&quot;620&quot;/&gt;&lt;/object&gt;&lt;object type=&quot;3&quot; unique_id=&quot;64241&quot;&gt;&lt;property id=&quot;20148&quot; value=&quot;5&quot;/&gt;&lt;property id=&quot;20300&quot; value=&quot;Slide 56 - &amp;quot;Support Along the Way&amp;quot;&quot;/&gt;&lt;property id=&quot;20307&quot; value=&quot;621&quot;/&gt;&lt;/object&gt;&lt;object type=&quot;3&quot; unique_id=&quot;64243&quot;&gt;&lt;property id=&quot;20148&quot; value=&quot;5&quot;/&gt;&lt;property id=&quot;20300&quot; value=&quot;Slide 15&quot;/&gt;&lt;property id=&quot;20307&quot; value=&quot;625&quot;/&gt;&lt;/object&gt;&lt;object type=&quot;3&quot; unique_id=&quot;64244&quot;&gt;&lt;property id=&quot;20148&quot; value=&quot;5&quot;/&gt;&lt;property id=&quot;20300&quot; value=&quot;Slide 24 - &amp;quot;Grace Periods&amp;quot;&quot;/&gt;&lt;property id=&quot;20307&quot; value=&quot;626&quot;/&gt;&lt;/object&gt;&lt;object type=&quot;3&quot; unique_id=&quot;64245&quot;&gt;&lt;property id=&quot;20148&quot; value=&quot;5&quot;/&gt;&lt;property id=&quot;20300&quot; value=&quot;Slide 27 - &amp;quot;Options During Residency&amp;quot;&quot;/&gt;&lt;property id=&quot;20307&quot; value=&quot;624&quot;/&gt;&lt;/object&gt;&lt;object type=&quot;3&quot; unique_id=&quot;64246&quot;&gt;&lt;property id=&quot;20148&quot; value=&quot;5&quot;/&gt;&lt;property id=&quot;20300&quot; value=&quot;Slide 28 - &amp;quot;Options During Residency&amp;quot;&quot;/&gt;&lt;property id=&quot;20307&quot; value=&quot;628&quot;/&gt;&lt;/object&gt;&lt;object type=&quot;3&quot; unique_id=&quot;69732&quot;&gt;&lt;property id=&quot;20148&quot; value=&quot;5&quot;/&gt;&lt;property id=&quot;20300&quot; value=&quot;Slide 6&quot;/&gt;&lt;property id=&quot;20307&quot; value=&quot;679&quot;/&gt;&lt;/object&gt;&lt;object type=&quot;3&quot; unique_id=&quot;69733&quot;&gt;&lt;property id=&quot;20148&quot; value=&quot;5&quot;/&gt;&lt;property id=&quot;20300&quot; value=&quot;Slide 7 - &amp;quot;The FIRST Stop…&amp;quot;&quot;/&gt;&lt;property id=&quot;20307&quot; value=&quot;637&quot;/&gt;&lt;/object&gt;&lt;object type=&quot;3&quot; unique_id=&quot;69734&quot;&gt;&lt;property id=&quot;20148&quot; value=&quot;5&quot;/&gt;&lt;property id=&quot;20300&quot; value=&quot;Slide 14 - &amp;quot;Finding Other Loans&amp;quot;&quot;/&gt;&lt;property id=&quot;20307&quot; value=&quot;635&quot;/&gt;&lt;/object&gt;&lt;object type=&quot;3&quot; unique_id=&quot;69735&quot;&gt;&lt;property id=&quot;20148&quot; value=&quot;5&quot;/&gt;&lt;property id=&quot;20300&quot; value=&quot;Slide 16 - &amp;quot;Subsidized vs. Unsubsidized&amp;quot;&quot;/&gt;&lt;property id=&quot;20307&quot; value=&quot;639&quot;/&gt;&lt;/object&gt;&lt;object type=&quot;3&quot; unique_id=&quot;69737&quot;&gt;&lt;property id=&quot;20148&quot; value=&quot;5&quot;/&gt;&lt;property id=&quot;20300&quot; value=&quot;Slide 17&quot;/&gt;&lt;property id=&quot;20307&quot; value=&quot;681&quot;/&gt;&lt;/object&gt;&lt;object type=&quot;3&quot; unique_id=&quot;69738&quot;&gt;&lt;property id=&quot;20148&quot; value=&quot;5&quot;/&gt;&lt;property id=&quot;20300&quot; value=&quot;Slide 20 - &amp;quot;NOTICE: Repayment Begins&amp;quot;&quot;/&gt;&lt;property id=&quot;20307&quot; value=&quot;642&quot;/&gt;&lt;/object&gt;&lt;object type=&quot;3&quot; unique_id=&quot;69739&quot;&gt;&lt;property id=&quot;20148&quot; value=&quot;5&quot;/&gt;&lt;property id=&quot;20300&quot; value=&quot;Slide 21 - &amp;quot;NOTICE: Repayment Begins&amp;quot;&quot;/&gt;&lt;property id=&quot;20307&quot; value=&quot;643&quot;/&gt;&lt;/object&gt;&lt;object type=&quot;3&quot; unique_id=&quot;69740&quot;&gt;&lt;property id=&quot;20148&quot; value=&quot;5&quot;/&gt;&lt;property id=&quot;20300&quot; value=&quot;Slide 22&quot;/&gt;&lt;property id=&quot;20307&quot; value=&quot;644&quot;/&gt;&lt;/object&gt;&lt;object type=&quot;3&quot; unique_id=&quot;69741&quot;&gt;&lt;property id=&quot;20148&quot; value=&quot;5&quot;/&gt;&lt;property id=&quot;20300&quot; value=&quot;Slide 23 - &amp;quot;Grace Periods&amp;quot;&quot;/&gt;&lt;property id=&quot;20307&quot; value=&quot;645&quot;/&gt;&lt;/object&gt;&lt;object type=&quot;3&quot; unique_id=&quot;69742&quot;&gt;&lt;property id=&quot;20148&quot; value=&quot;5&quot;/&gt;&lt;property id=&quot;20300&quot; value=&quot;Slide 25 - &amp;quot;Options During Residency&amp;quot;&quot;/&gt;&lt;property id=&quot;20307&quot; value=&quot;677&quot;/&gt;&lt;/object&gt;&lt;object type=&quot;3&quot; unique_id=&quot;69743&quot;&gt;&lt;property id=&quot;20148&quot; value=&quot;5&quot;/&gt;&lt;property id=&quot;20300&quot; value=&quot;Slide 30&quot;/&gt;&lt;property id=&quot;20307&quot; value=&quot;648&quot;/&gt;&lt;/object&gt;&lt;object type=&quot;3&quot; unique_id=&quot;69744&quot;&gt;&lt;property id=&quot;20148&quot; value=&quot;5&quot;/&gt;&lt;property id=&quot;20300&quot; value=&quot;Slide 31 - &amp;quot;Alternatives to Borrowing&amp;amp;#x09;&amp;quot;&quot;/&gt;&lt;property id=&quot;20307&quot; value=&quot;649&quot;/&gt;&lt;/object&gt;&lt;object type=&quot;3&quot; unique_id=&quot;69745&quot;&gt;&lt;property id=&quot;20148&quot; value=&quot;5&quot;/&gt;&lt;property id=&quot;20300&quot; value=&quot;Slide 33 - &amp;quot;Borrow Wisely&amp;quot;&quot;/&gt;&lt;property id=&quot;20307&quot; value=&quot;651&quot;/&gt;&lt;/object&gt;&lt;object type=&quot;3&quot; unique_id=&quot;69746&quot;&gt;&lt;property id=&quot;20148&quot; value=&quot;5&quot;/&gt;&lt;property id=&quot;20300&quot; value=&quot;Slide 34 - &amp;quot;Borrow Wisely&amp;quot;&quot;/&gt;&lt;property id=&quot;20307&quot; value=&quot;653&quot;/&gt;&lt;/object&gt;&lt;object type=&quot;3&quot; unique_id=&quot;69747&quot;&gt;&lt;property id=&quot;20148&quot; value=&quot;5&quot;/&gt;&lt;property id=&quot;20300&quot; value=&quot;Slide 35 - &amp;quot;How Will You Borrow?&amp;quot;&quot;/&gt;&lt;property id=&quot;20307&quot; value=&quot;654&quot;/&gt;&lt;/object&gt;&lt;object type=&quot;3&quot; unique_id=&quot;69748&quot;&gt;&lt;property id=&quot;20148&quot; value=&quot;5&quot;/&gt;&lt;property id=&quot;20300&quot; value=&quot;Slide 37 - &amp;quot;Borrow Wisely&amp;quot;&quot;/&gt;&lt;property id=&quot;20307&quot; value=&quot;655&quot;/&gt;&lt;/object&gt;&lt;object type=&quot;3&quot; unique_id=&quot;69749&quot;&gt;&lt;property id=&quot;20148&quot; value=&quot;5&quot;/&gt;&lt;property id=&quot;20300&quot; value=&quot;Slide 38&quot;/&gt;&lt;property id=&quot;20307&quot; value=&quot;657&quot;/&gt;&lt;/object&gt;&lt;object type=&quot;3&quot; unique_id=&quot;69750&quot;&gt;&lt;property id=&quot;20148&quot; value=&quot;5&quot;/&gt;&lt;property id=&quot;20300&quot; value=&quot;Slide 39 - &amp;quot;Have a Spending Plan &amp;quot;&quot;/&gt;&lt;property id=&quot;20307&quot; value=&quot;659&quot;/&gt;&lt;/object&gt;&lt;object type=&quot;3&quot; unique_id=&quot;69751&quot;&gt;&lt;property id=&quot;20148&quot; value=&quot;5&quot;/&gt;&lt;property id=&quot;20300&quot; value=&quot;Slide 40 - &amp;quot;Have a Spending Plan &amp;quot;&quot;/&gt;&lt;property id=&quot;20307&quot; value=&quot;660&quot;/&gt;&lt;/object&gt;&lt;object type=&quot;3&quot; unique_id=&quot;69752&quot;&gt;&lt;property id=&quot;20148&quot; value=&quot;5&quot;/&gt;&lt;property id=&quot;20300&quot; value=&quot;Slide 41 - &amp;quot;The Basics of Budgeting&amp;quot;&quot;/&gt;&lt;property id=&quot;20307&quot; value=&quot;661&quot;/&gt;&lt;/object&gt;&lt;object type=&quot;3&quot; unique_id=&quot;69753&quot;&gt;&lt;property id=&quot;20148&quot; value=&quot;5&quot;/&gt;&lt;property id=&quot;20300&quot; value=&quot;Slide 42 - &amp;quot;Spending Wants: Leaks&amp;quot;&quot;/&gt;&lt;property id=&quot;20307&quot; value=&quot;662&quot;/&gt;&lt;/object&gt;&lt;object type=&quot;3&quot; unique_id=&quot;69754&quot;&gt;&lt;property id=&quot;20148&quot; value=&quot;5&quot;/&gt;&lt;property id=&quot;20300&quot; value=&quot;Slide 45 - &amp;quot;Spending Alternatives&amp;quot;&quot;/&gt;&lt;property id=&quot;20307&quot; value=&quot;663&quot;/&gt;&lt;/object&gt;&lt;object type=&quot;3&quot; unique_id=&quot;69755&quot;&gt;&lt;property id=&quot;20148&quot; value=&quot;5&quot;/&gt;&lt;property id=&quot;20300&quot; value=&quot;Slide 49&quot;/&gt;&lt;property id=&quot;20307&quot; value=&quot;664&quot;/&gt;&lt;/object&gt;&lt;object type=&quot;3&quot; unique_id=&quot;69756&quot;&gt;&lt;property id=&quot;20148&quot; value=&quot;5&quot;/&gt;&lt;property id=&quot;20300&quot; value=&quot;Slide 50 - &amp;quot;The Minimum Payment Trap&amp;quot;&quot;/&gt;&lt;property id=&quot;20307&quot; value=&quot;665&quot;/&gt;&lt;/object&gt;&lt;object type=&quot;3&quot; unique_id=&quot;69757&quot;&gt;&lt;property id=&quot;20148&quot; value=&quot;5&quot;/&gt;&lt;property id=&quot;20300&quot; value=&quot;Slide 52&quot;/&gt;&lt;property id=&quot;20307&quot; value=&quot;666&quot;/&gt;&lt;/object&gt;&lt;object type=&quot;3&quot; unique_id=&quot;69758&quot;&gt;&lt;property id=&quot;20148&quot; value=&quot;5&quot;/&gt;&lt;property id=&quot;20300&quot; value=&quot;Slide 53 - &amp;quot;A FICO Score is Based On…&amp;quot;&quot;/&gt;&lt;property id=&quot;20307&quot; value=&quot;668&quot;/&gt;&lt;/object&gt;&lt;object type=&quot;3&quot; unique_id=&quot;69759&quot;&gt;&lt;property id=&quot;20148&quot; value=&quot;5&quot;/&gt;&lt;property id=&quot;20300&quot; value=&quot;Slide 54 - &amp;quot;How to Improve Your Score&amp;quot;&quot;/&gt;&lt;property id=&quot;20307&quot; value=&quot;669&quot;/&gt;&lt;/object&gt;&lt;object type=&quot;3&quot; unique_id=&quot;69760&quot;&gt;&lt;property id=&quot;20148&quot; value=&quot;5&quot;/&gt;&lt;property id=&quot;20300&quot; value=&quot;Slide 55&quot;/&gt;&lt;property id=&quot;20307&quot; value=&quot;678&quot;/&gt;&lt;/object&gt;&lt;object type=&quot;3&quot; unique_id=&quot;69761&quot;&gt;&lt;property id=&quot;20148&quot; value=&quot;5&quot;/&gt;&lt;property id=&quot;20300&quot; value=&quot;Slide 57&quot;/&gt;&lt;property id=&quot;20307&quot; value=&quot;675&quot;/&gt;&lt;/object&gt;&lt;object type=&quot;3&quot; unique_id=&quot;70077&quot;&gt;&lt;property id=&quot;20148&quot; value=&quot;5&quot;/&gt;&lt;property id=&quot;20300&quot; value=&quot;Slide 43 - &amp;quot;Spending Wants: Leaks&amp;quot;&quot;/&gt;&lt;property id=&quot;20307&quot; value=&quot;682&quot;/&gt;&lt;/object&gt;&lt;object type=&quot;3&quot; unique_id=&quot;70078&quot;&gt;&lt;property id=&quot;20148&quot; value=&quot;5&quot;/&gt;&lt;property id=&quot;20300&quot; value=&quot;Slide 44 - &amp;quot;Spending Wants: Leaks&amp;quot;&quot;/&gt;&lt;property id=&quot;20307&quot; value=&quot;683&quot;/&gt;&lt;/object&gt;&lt;object type=&quot;3&quot; unique_id=&quot;70349&quot;&gt;&lt;property id=&quot;20148&quot; value=&quot;5&quot;/&gt;&lt;property id=&quot;20300&quot; value=&quot;Slide 46 - &amp;quot;Spending Alternatives&amp;quot;&quot;/&gt;&lt;property id=&quot;20307&quot; value=&quot;684&quot;/&gt;&lt;/object&gt;&lt;object type=&quot;3&quot; unique_id=&quot;70350&quot;&gt;&lt;property id=&quot;20148&quot; value=&quot;5&quot;/&gt;&lt;property id=&quot;20300&quot; value=&quot;Slide 47 - &amp;quot;Spending Alternatives&amp;quot;&quot;/&gt;&lt;property id=&quot;20307&quot; value=&quot;685&quot;/&gt;&lt;/object&gt;&lt;object type=&quot;3&quot; unique_id=&quot;70351&quot;&gt;&lt;property id=&quot;20148&quot; value=&quot;5&quot;/&gt;&lt;property id=&quot;20300&quot; value=&quot;Slide 48 - &amp;quot;Spending Alternatives&amp;quot;&quot;/&gt;&lt;property id=&quot;20307&quot; value=&quot;686&quot;/&gt;&lt;/object&gt;&lt;object type=&quot;3&quot; unique_id=&quot;70523&quot;&gt;&lt;property id=&quot;20148&quot; value=&quot;5&quot;/&gt;&lt;property id=&quot;20300&quot; value=&quot;Slide 51 - &amp;quot;The Minimum Payment Trap&amp;quot;&quot;/&gt;&lt;property id=&quot;20307&quot; value=&quot;687&quot;/&gt;&lt;/object&gt;&lt;object type=&quot;3&quot; unique_id=&quot;70525&quot;&gt;&lt;property id=&quot;20148&quot; value=&quot;5&quot;/&gt;&lt;property id=&quot;20300&quot; value=&quot;Slide 36&quot;/&gt;&lt;property id=&quot;20307&quot; value=&quot;688&quot;/&gt;&lt;/object&gt;&lt;object type=&quot;3&quot; unique_id=&quot;70874&quot;&gt;&lt;property id=&quot;20148&quot; value=&quot;5&quot;/&gt;&lt;property id=&quot;20300&quot; value=&quot;Slide 32 - &amp;quot;Alternatives to Borrowing&amp;amp;#x09;&amp;quot;&quot;/&gt;&lt;property id=&quot;20307&quot; value=&quot;689&quot;/&gt;&lt;/object&gt;&lt;/object&gt;&lt;object type=&quot;8&quot; unique_id=&quot;47829&quot;&gt;&lt;/object&gt;&lt;/object&gt;&lt;/database&gt;"/>
  <p:tag name="ARTICULATE_PROJECT_OPEN" val="0"/>
  <p:tag name="SECTOMILLISECCONVERTED" val="1"/>
</p:tagLst>
</file>

<file path=ppt/theme/theme1.xml><?xml version="1.0" encoding="utf-8"?>
<a:theme xmlns:a="http://schemas.openxmlformats.org/drawingml/2006/main" name="FIRST 2011 template">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payment strategy">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Oan basics">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Oan basics">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LOan basics">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LOan basics">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LOan basics">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LOan basics">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ACD41F2E30384B9375C30F0DA22A07" ma:contentTypeVersion="0" ma:contentTypeDescription="Create a new document." ma:contentTypeScope="" ma:versionID="7960f4ba806d23af8caf9f923ef086a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9E8F601-6663-46BA-93D8-214ADE485A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12C4817-3FA6-40A1-9BB0-09A048459503}">
  <ds:schemaRefs>
    <ds:schemaRef ds:uri="http://schemas.microsoft.com/sharepoint/v3/contenttype/forms"/>
  </ds:schemaRefs>
</ds:datastoreItem>
</file>

<file path=customXml/itemProps3.xml><?xml version="1.0" encoding="utf-8"?>
<ds:datastoreItem xmlns:ds="http://schemas.openxmlformats.org/officeDocument/2006/customXml" ds:itemID="{4D00B923-94E8-4478-8BCC-AD153F1E7D2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FIRST template</Template>
  <TotalTime>12568</TotalTime>
  <Words>1097</Words>
  <Application>Microsoft Office PowerPoint</Application>
  <PresentationFormat>On-screen Show (4:3)</PresentationFormat>
  <Paragraphs>98</Paragraphs>
  <Slides>9</Slides>
  <Notes>9</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9</vt:i4>
      </vt:variant>
    </vt:vector>
  </HeadingPairs>
  <TitlesOfParts>
    <vt:vector size="21" baseType="lpstr">
      <vt:lpstr>Arial</vt:lpstr>
      <vt:lpstr>Arial Black</vt:lpstr>
      <vt:lpstr>Calibri</vt:lpstr>
      <vt:lpstr>Wingdings</vt:lpstr>
      <vt:lpstr>FIRST 2011 template</vt:lpstr>
      <vt:lpstr>Repayment strategy</vt:lpstr>
      <vt:lpstr>LOan basics</vt:lpstr>
      <vt:lpstr>1_LOan basics</vt:lpstr>
      <vt:lpstr>2_LOan basics</vt:lpstr>
      <vt:lpstr>3_LOan basics</vt:lpstr>
      <vt:lpstr>4_LOan basics</vt:lpstr>
      <vt:lpstr>5_LOan basics</vt:lpstr>
      <vt:lpstr>University of MS Medical Center   4th Year Update</vt:lpstr>
      <vt:lpstr>PowerPoint Presentation</vt:lpstr>
      <vt:lpstr>M4 Cost of Attendance </vt:lpstr>
      <vt:lpstr>M4 Cost of Attendance</vt:lpstr>
      <vt:lpstr>Residency and Relocation Loan</vt:lpstr>
      <vt:lpstr>Residency and Relocation Loan</vt:lpstr>
      <vt:lpstr>The FIRST Stop…</vt:lpstr>
      <vt:lpstr>Finding Your Federal Loans</vt:lpstr>
      <vt:lpstr>Finding Your Federal Loans</vt:lpstr>
    </vt:vector>
  </TitlesOfParts>
  <Company>AAMC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AAMC User</dc:creator>
  <cp:lastModifiedBy>Stacy N. Walker</cp:lastModifiedBy>
  <cp:revision>1048</cp:revision>
  <cp:lastPrinted>2019-02-01T18:08:54Z</cp:lastPrinted>
  <dcterms:created xsi:type="dcterms:W3CDTF">2010-09-23T21:23:37Z</dcterms:created>
  <dcterms:modified xsi:type="dcterms:W3CDTF">2021-01-29T16:18:36Z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0x01010087ACD41F2E30384B9375C30F0DA22A07</vt:lpwstr>
  </property>
  <property fmtid="{D5CDD505-2E9C-101B-9397-08002B2CF9AE}" pid="3" name="ArticulateUseProject">
    <vt:lpwstr>1</vt:lpwstr>
  </property>
  <property fmtid="{D5CDD505-2E9C-101B-9397-08002B2CF9AE}" pid="4" name="ArticulatePath">
    <vt:lpwstr>http://sharepoint/sites/aamc/speeches/PPT%20sharing/2011_Entrance%20Presentation_DraftIII</vt:lpwstr>
  </property>
  <property fmtid="{D5CDD505-2E9C-101B-9397-08002B2CF9AE}" pid="5" name="ArticulateGUID">
    <vt:lpwstr>8D908CBE-814E-4459-8D69-9B83F18C87BD</vt:lpwstr>
  </property>
  <property fmtid="{D5CDD505-2E9C-101B-9397-08002B2CF9AE}" pid="6" name="ArticulateProjectFull">
    <vt:lpwstr>http://sharepoint/sites/aamc/speeches/PPT%20sharing\2011_Entrance Presentation_DraftIII.ppta</vt:lpwstr>
  </property>
</Properties>
</file>