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1.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 id="2147483678" r:id="rId4"/>
    <p:sldMasterId id="2147483680" r:id="rId5"/>
    <p:sldMasterId id="2147483682" r:id="rId6"/>
    <p:sldMasterId id="2147483684" r:id="rId7"/>
    <p:sldMasterId id="2147483690" r:id="rId8"/>
    <p:sldMasterId id="2147483725" r:id="rId9"/>
    <p:sldMasterId id="2147483789" r:id="rId10"/>
    <p:sldMasterId id="2147483826" r:id="rId11"/>
    <p:sldMasterId id="2147483831" r:id="rId12"/>
    <p:sldMasterId id="2147483834" r:id="rId13"/>
    <p:sldMasterId id="2147483837" r:id="rId14"/>
  </p:sldMasterIdLst>
  <p:notesMasterIdLst>
    <p:notesMasterId r:id="rId88"/>
  </p:notesMasterIdLst>
  <p:sldIdLst>
    <p:sldId id="424" r:id="rId15"/>
    <p:sldId id="425" r:id="rId16"/>
    <p:sldId id="418" r:id="rId17"/>
    <p:sldId id="421" r:id="rId18"/>
    <p:sldId id="422" r:id="rId19"/>
    <p:sldId id="419" r:id="rId20"/>
    <p:sldId id="488" r:id="rId21"/>
    <p:sldId id="487" r:id="rId22"/>
    <p:sldId id="259" r:id="rId23"/>
    <p:sldId id="423" r:id="rId24"/>
    <p:sldId id="261" r:id="rId25"/>
    <p:sldId id="262" r:id="rId26"/>
    <p:sldId id="263" r:id="rId27"/>
    <p:sldId id="264" r:id="rId28"/>
    <p:sldId id="265" r:id="rId29"/>
    <p:sldId id="268" r:id="rId30"/>
    <p:sldId id="368" r:id="rId31"/>
    <p:sldId id="426" r:id="rId32"/>
    <p:sldId id="427" r:id="rId33"/>
    <p:sldId id="428" r:id="rId34"/>
    <p:sldId id="429" r:id="rId35"/>
    <p:sldId id="444" r:id="rId36"/>
    <p:sldId id="498" r:id="rId37"/>
    <p:sldId id="499" r:id="rId38"/>
    <p:sldId id="433" r:id="rId39"/>
    <p:sldId id="438" r:id="rId40"/>
    <p:sldId id="445" r:id="rId41"/>
    <p:sldId id="446" r:id="rId42"/>
    <p:sldId id="447" r:id="rId43"/>
    <p:sldId id="448" r:id="rId44"/>
    <p:sldId id="449" r:id="rId45"/>
    <p:sldId id="450" r:id="rId46"/>
    <p:sldId id="451" r:id="rId47"/>
    <p:sldId id="463" r:id="rId48"/>
    <p:sldId id="453" r:id="rId49"/>
    <p:sldId id="464" r:id="rId50"/>
    <p:sldId id="465" r:id="rId51"/>
    <p:sldId id="500" r:id="rId52"/>
    <p:sldId id="467" r:id="rId53"/>
    <p:sldId id="468" r:id="rId54"/>
    <p:sldId id="489" r:id="rId55"/>
    <p:sldId id="459" r:id="rId56"/>
    <p:sldId id="469" r:id="rId57"/>
    <p:sldId id="501" r:id="rId58"/>
    <p:sldId id="461" r:id="rId59"/>
    <p:sldId id="471" r:id="rId60"/>
    <p:sldId id="470" r:id="rId61"/>
    <p:sldId id="345" r:id="rId62"/>
    <p:sldId id="502" r:id="rId63"/>
    <p:sldId id="473" r:id="rId64"/>
    <p:sldId id="474" r:id="rId65"/>
    <p:sldId id="475" r:id="rId66"/>
    <p:sldId id="476" r:id="rId67"/>
    <p:sldId id="477" r:id="rId68"/>
    <p:sldId id="478" r:id="rId69"/>
    <p:sldId id="479" r:id="rId70"/>
    <p:sldId id="480" r:id="rId71"/>
    <p:sldId id="359" r:id="rId72"/>
    <p:sldId id="503" r:id="rId73"/>
    <p:sldId id="482" r:id="rId74"/>
    <p:sldId id="341" r:id="rId75"/>
    <p:sldId id="490" r:id="rId76"/>
    <p:sldId id="496" r:id="rId77"/>
    <p:sldId id="290" r:id="rId78"/>
    <p:sldId id="497" r:id="rId79"/>
    <p:sldId id="393" r:id="rId80"/>
    <p:sldId id="491" r:id="rId81"/>
    <p:sldId id="492" r:id="rId82"/>
    <p:sldId id="494" r:id="rId83"/>
    <p:sldId id="495" r:id="rId84"/>
    <p:sldId id="394" r:id="rId85"/>
    <p:sldId id="485" r:id="rId86"/>
    <p:sldId id="417" r:id="rId8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81149" autoAdjust="0"/>
  </p:normalViewPr>
  <p:slideViewPr>
    <p:cSldViewPr>
      <p:cViewPr varScale="1">
        <p:scale>
          <a:sx n="99" d="100"/>
          <a:sy n="99" d="100"/>
        </p:scale>
        <p:origin x="1944" y="72"/>
      </p:cViewPr>
      <p:guideLst>
        <p:guide orient="horz" pos="2160"/>
        <p:guide pos="2880"/>
      </p:guideLst>
    </p:cSldViewPr>
  </p:slideViewPr>
  <p:notesTextViewPr>
    <p:cViewPr>
      <p:scale>
        <a:sx n="1" d="1"/>
        <a:sy n="1" d="1"/>
      </p:scale>
      <p:origin x="0" y="0"/>
    </p:cViewPr>
  </p:notesTextViewPr>
  <p:sorterViewPr>
    <p:cViewPr>
      <p:scale>
        <a:sx n="138" d="100"/>
        <a:sy n="138" d="100"/>
      </p:scale>
      <p:origin x="0" y="20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viewProps" Target="view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317583BB-4A92-4B4C-837E-9F9D7FB040D6}" type="datetimeFigureOut">
              <a:rPr lang="en-US" smtClean="0"/>
              <a:t>6/20/2018</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FB6139E6-F9C4-4C52-8E29-0002DA0A7FE3}" type="slidenum">
              <a:rPr lang="en-US" smtClean="0"/>
              <a:t>‹#›</a:t>
            </a:fld>
            <a:endParaRPr lang="en-US"/>
          </a:p>
        </p:txBody>
      </p:sp>
    </p:spTree>
    <p:extLst>
      <p:ext uri="{BB962C8B-B14F-4D97-AF65-F5344CB8AC3E}">
        <p14:creationId xmlns:p14="http://schemas.microsoft.com/office/powerpoint/2010/main" val="92802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Academic </a:t>
            </a:r>
            <a:r>
              <a:rPr lang="en-US" sz="1200" kern="1200" dirty="0" smtClean="0">
                <a:solidFill>
                  <a:schemeClr val="tx1"/>
                </a:solidFill>
                <a:latin typeface="+mn-lt"/>
                <a:ea typeface="+mn-ea"/>
                <a:cs typeface="+mn-cs"/>
              </a:rPr>
              <a:t>honesty</a:t>
            </a:r>
            <a:r>
              <a:rPr lang="en-US" sz="1200" kern="1200" baseline="0" dirty="0" smtClean="0">
                <a:solidFill>
                  <a:schemeClr val="tx1"/>
                </a:solidFill>
                <a:latin typeface="+mn-lt"/>
                <a:ea typeface="+mn-ea"/>
                <a:cs typeface="+mn-cs"/>
              </a:rPr>
              <a:t> is an imperative on many ethical grounds.  Within an academic medical center, however, the </a:t>
            </a:r>
            <a:r>
              <a:rPr lang="en-US" sz="1200" i="1" kern="1200" baseline="0" dirty="0" smtClean="0">
                <a:solidFill>
                  <a:schemeClr val="tx1"/>
                </a:solidFill>
                <a:latin typeface="+mn-lt"/>
                <a:ea typeface="+mn-ea"/>
                <a:cs typeface="+mn-cs"/>
              </a:rPr>
              <a:t>R</a:t>
            </a:r>
            <a:r>
              <a:rPr lang="en-US" sz="1200" i="1" kern="1200" dirty="0" smtClean="0">
                <a:solidFill>
                  <a:schemeClr val="tx1"/>
                </a:solidFill>
                <a:latin typeface="+mn-lt"/>
                <a:ea typeface="+mn-ea"/>
                <a:cs typeface="+mn-cs"/>
              </a:rPr>
              <a:t>esponsible Conduct of Research</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or </a:t>
            </a:r>
            <a:r>
              <a:rPr lang="en-US" sz="1200" kern="1200" dirty="0" smtClean="0">
                <a:solidFill>
                  <a:schemeClr val="tx1"/>
                </a:solidFill>
                <a:latin typeface="+mn-lt"/>
                <a:ea typeface="+mn-ea"/>
                <a:cs typeface="+mn-cs"/>
              </a:rPr>
              <a:t>RCR, is</a:t>
            </a:r>
            <a:r>
              <a:rPr lang="en-US" sz="1200" kern="1200" baseline="0" dirty="0" smtClean="0">
                <a:solidFill>
                  <a:schemeClr val="tx1"/>
                </a:solidFill>
                <a:latin typeface="+mn-lt"/>
                <a:ea typeface="+mn-ea"/>
                <a:cs typeface="+mn-cs"/>
              </a:rPr>
              <a:t> a primary </a:t>
            </a:r>
            <a:r>
              <a:rPr lang="en-US" sz="1200" kern="1200" dirty="0" smtClean="0">
                <a:solidFill>
                  <a:schemeClr val="tx1"/>
                </a:solidFill>
                <a:latin typeface="+mn-lt"/>
                <a:ea typeface="+mn-ea"/>
                <a:cs typeface="+mn-cs"/>
              </a:rPr>
              <a:t>cornerstone not only of individual</a:t>
            </a:r>
            <a:r>
              <a:rPr lang="en-US" sz="1200" kern="1200" baseline="0" dirty="0" smtClean="0">
                <a:solidFill>
                  <a:schemeClr val="tx1"/>
                </a:solidFill>
                <a:latin typeface="+mn-lt"/>
                <a:ea typeface="+mn-ea"/>
                <a:cs typeface="+mn-cs"/>
              </a:rPr>
              <a:t> academic</a:t>
            </a:r>
            <a:r>
              <a:rPr lang="en-US" sz="1200" kern="1200" dirty="0" smtClean="0">
                <a:solidFill>
                  <a:schemeClr val="tx1"/>
                </a:solidFill>
                <a:latin typeface="+mn-lt"/>
                <a:ea typeface="+mn-ea"/>
                <a:cs typeface="+mn-cs"/>
              </a:rPr>
              <a:t> honesty, but also of institutional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integrity.</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RCR includes contributions, usually collaborative, across the life of a study, from its design and implementation to the accurate recording of findings and careful analysis of data by accepted methods. These analyzed outcomes must be reported truthfully in well-crafted publications and presentations that carefully designate the roles of each contributor. However, RCR makes further demands, ones not confined to a meticulous attention to citation and appropriate attribution of the work of others.  These norms are convergent with more commonly acknowledged ethical standards of health care research, such as protection of human subjects and appropriate care and utilization of experimental animals; they extend to the obligation to be a responsible steward of research practices and of the bioscience literature.  </a:t>
            </a:r>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9200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will consider three</a:t>
            </a:r>
            <a:r>
              <a:rPr lang="en-US" baseline="0" dirty="0" smtClean="0"/>
              <a:t> types of informational sources used to support science writing.  Each is characterized by its distance from the origin of the information; the three types are simply designated primary, secondary, or tertiary sources.</a:t>
            </a:r>
          </a:p>
          <a:p>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969064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primary</a:t>
            </a:r>
            <a:r>
              <a:rPr lang="en-US" baseline="0" dirty="0" smtClean="0"/>
              <a:t> source can be a novel, a government report, conference proceedings, a report of a clinical trial, or any other work based on </a:t>
            </a:r>
            <a:r>
              <a:rPr lang="en-US" i="1" baseline="0" dirty="0" smtClean="0"/>
              <a:t>original</a:t>
            </a:r>
            <a:r>
              <a:rPr lang="en-US" baseline="0" dirty="0" smtClean="0"/>
              <a:t> research, analysis, thought, or speech.</a:t>
            </a:r>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969064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secondary source provides an examination of a primary source by summarizing,</a:t>
            </a:r>
            <a:r>
              <a:rPr lang="en-US" baseline="0" dirty="0" smtClean="0"/>
              <a:t> rearranging, or reanalyzing it in a significant manner.  Good examples of secondary sources are textbooks and review articles.  The distinction between primary and secondary sources is not always clear and may depend on how the information was gathered.</a:t>
            </a:r>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20137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r>
              <a:rPr lang="en-US" baseline="0" dirty="0" smtClean="0"/>
              <a:t>ncyclopedias, dictionaries, almanacs, or other compilations of data or definitions are generally considered tertiary sources.</a:t>
            </a:r>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1397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Properly applied, primary, secondary, and tertiary sources can all be acceptable for scientific publication.  For example, prior research reports are often usefully contextualized in some secondary sources, such as review articles or textbooks. </a:t>
            </a:r>
          </a:p>
          <a:p>
            <a:endParaRPr lang="en-US" baseline="0" dirty="0" smtClean="0"/>
          </a:p>
          <a:p>
            <a:r>
              <a:rPr lang="en-US" baseline="0" dirty="0" smtClean="0"/>
              <a:t>However, recent primary research reports should form the immediate platform supporting the need for, methodology, and relevance of your study. </a:t>
            </a:r>
          </a:p>
          <a:p>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245236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Relying on secondary sources can be a deceptive practice in that every reference one makes to prior work establishes a claim to some depth of understanding of that work.  Quoting primary source information encountered only through the reading of secondary references infers a level of understanding, reading, or background preparation that may neither be possible nor properly contextualized through secondary sources.  In addition, errors that inevitably enter the literature can be perpetuated by reliance on secondary sources.</a:t>
            </a:r>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31170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will address citation formats in more detail later in this module, but a comment on citing secondary sources is appropriate here.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established that secondary sources should be used sparingly; however, for instances wherein the original work is out of print, unavailable through usual sources, or not available in English, one should give the secondary source in the reference list. </a:t>
            </a:r>
            <a:r>
              <a:rPr lang="en-US" baseline="0" smtClean="0"/>
              <a:t>Name </a:t>
            </a:r>
            <a:r>
              <a:rPr lang="en-US" baseline="0" dirty="0" smtClean="0"/>
              <a:t>the original work in the text, and give a citation for the secondary source.</a:t>
            </a:r>
          </a:p>
          <a:p>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710523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worth repeating that t</a:t>
            </a:r>
            <a:r>
              <a:rPr lang="en-US" dirty="0" smtClean="0"/>
              <a:t>he burden</a:t>
            </a:r>
            <a:r>
              <a:rPr lang="en-US" baseline="0" dirty="0" smtClean="0"/>
              <a:t> of source accuracy and integrity ultimately lays at the feet of the author.  Writing for the bioscience literature is a professional activity, and one forfeits the protection of ignorance if one accepts the claim of professional status.</a:t>
            </a:r>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t>17</a:t>
            </a:fld>
            <a:endParaRPr lang="en-US"/>
          </a:p>
        </p:txBody>
      </p:sp>
    </p:spTree>
    <p:extLst>
      <p:ext uri="{BB962C8B-B14F-4D97-AF65-F5344CB8AC3E}">
        <p14:creationId xmlns:p14="http://schemas.microsoft.com/office/powerpoint/2010/main" val="798823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century</a:t>
            </a:r>
            <a:r>
              <a:rPr lang="en-US" baseline="0" dirty="0" smtClean="0"/>
              <a:t> Roman poet Marcus </a:t>
            </a:r>
            <a:r>
              <a:rPr lang="en-US" baseline="0" dirty="0" err="1" smtClean="0"/>
              <a:t>Valerius</a:t>
            </a:r>
            <a:r>
              <a:rPr lang="en-US" baseline="0" dirty="0" smtClean="0"/>
              <a:t> </a:t>
            </a:r>
            <a:r>
              <a:rPr lang="en-US" baseline="0" dirty="0" err="1" smtClean="0"/>
              <a:t>Martialis</a:t>
            </a:r>
            <a:r>
              <a:rPr lang="en-US" baseline="0" dirty="0" smtClean="0"/>
              <a:t> accused a fellow poet of being a </a:t>
            </a:r>
            <a:r>
              <a:rPr lang="en-US" i="1" u="none" baseline="0" dirty="0" err="1" smtClean="0"/>
              <a:t>plagiarus</a:t>
            </a:r>
            <a:r>
              <a:rPr lang="en-US" i="1" u="none" baseline="0" dirty="0" smtClean="0"/>
              <a:t> </a:t>
            </a:r>
            <a:r>
              <a:rPr lang="en-US" i="0" u="none" baseline="0" dirty="0" smtClean="0"/>
              <a:t> when he claimed </a:t>
            </a:r>
            <a:r>
              <a:rPr lang="en-US" i="0" u="none" baseline="0" dirty="0" err="1" smtClean="0"/>
              <a:t>Martialis</a:t>
            </a:r>
            <a:r>
              <a:rPr lang="en-US" i="0" u="none" baseline="0" dirty="0" smtClean="0"/>
              <a:t>’ verse as his own</a:t>
            </a:r>
            <a:r>
              <a:rPr lang="en-US" i="1" u="none" baseline="0" dirty="0" smtClean="0"/>
              <a:t>.  </a:t>
            </a:r>
            <a:r>
              <a:rPr lang="en-US" u="none" baseline="0" dirty="0" smtClean="0"/>
              <a:t>The Latin word </a:t>
            </a:r>
            <a:r>
              <a:rPr lang="en-US" i="1" u="none" baseline="0" dirty="0" err="1" smtClean="0"/>
              <a:t>plagiarus</a:t>
            </a:r>
            <a:r>
              <a:rPr lang="en-US" i="1" u="none" baseline="0" dirty="0" smtClean="0"/>
              <a:t> </a:t>
            </a:r>
            <a:r>
              <a:rPr lang="en-US" u="none" baseline="0" dirty="0" smtClean="0"/>
              <a:t>refers to a kidnapper and is the origin of the English word plagiarism.  </a:t>
            </a:r>
          </a:p>
          <a:p>
            <a:endParaRPr lang="en-US" u="none" baseline="0" dirty="0" smtClean="0"/>
          </a:p>
          <a:p>
            <a:r>
              <a:rPr lang="en-US" u="none" baseline="0" dirty="0" smtClean="0"/>
              <a:t>In our modern context, plagiarism encompasses intentionally or fraudulently claiming the mantle of authorship, as well as unintentional failures to appropriately attribute and cite the content of one’s work.  </a:t>
            </a:r>
          </a:p>
          <a:p>
            <a:endParaRPr lang="en-US" u="none" baseline="0" dirty="0" smtClean="0"/>
          </a:p>
          <a:p>
            <a:r>
              <a:rPr lang="en-US" u="none" baseline="0" dirty="0" smtClean="0"/>
              <a:t>This section explores this form of “literary kidnapping” or theft as it relates to bioscience writing.  </a:t>
            </a:r>
            <a:endParaRPr lang="en-US" u="none" dirty="0" smtClean="0"/>
          </a:p>
          <a:p>
            <a:endParaRPr lang="en-US" u="none"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517122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consider three forms of plagiarism,</a:t>
            </a:r>
            <a:r>
              <a:rPr lang="en-US" baseline="0" dirty="0" smtClean="0"/>
              <a:t> intentional, unintentional and self.  </a:t>
            </a:r>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8785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C00000"/>
                </a:solidFill>
                <a:latin typeface="+mn-lt"/>
                <a:ea typeface="+mn-ea"/>
                <a:cs typeface="+mn-cs"/>
              </a:rPr>
              <a:t>This presentation addresses six key concepts to aid you in developing technically</a:t>
            </a:r>
            <a:r>
              <a:rPr lang="en-US" sz="1200" kern="1200" baseline="0" dirty="0" smtClean="0">
                <a:solidFill>
                  <a:srgbClr val="C00000"/>
                </a:solidFill>
                <a:latin typeface="+mn-lt"/>
                <a:ea typeface="+mn-ea"/>
                <a:cs typeface="+mn-cs"/>
              </a:rPr>
              <a:t> sound and ethically written research publications and presentations.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rgbClr val="C0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C00000"/>
                </a:solidFill>
                <a:latin typeface="+mn-lt"/>
                <a:ea typeface="+mn-ea"/>
                <a:cs typeface="+mn-cs"/>
              </a:rPr>
              <a:t>The concepts we will cover are authorship, sources, plagiarism, citations, error disclosure, and copyright.  The ethical obligations surrounding these concepts will be presented in the context of formal publications, such as journal articles, but apply equally to abstracts, oral presentations and posters.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rgbClr val="C0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C00000"/>
                </a:solidFill>
                <a:latin typeface="+mn-lt"/>
                <a:ea typeface="+mn-ea"/>
                <a:cs typeface="+mn-cs"/>
              </a:rPr>
              <a:t>A reference section that provides sources used for this module follows the presentation.  This section is also available as a word document on the MSRP RCR Blackboard site.</a:t>
            </a:r>
            <a:endParaRPr lang="en-US" sz="1200" kern="1200" dirty="0" smtClean="0">
              <a:solidFill>
                <a:srgbClr val="FF0000"/>
              </a:solidFill>
              <a:latin typeface="+mn-lt"/>
              <a:ea typeface="+mn-ea"/>
              <a:cs typeface="+mn-cs"/>
            </a:endParaRPr>
          </a:p>
          <a:p>
            <a:r>
              <a:rPr lang="en-US" sz="1200" kern="1200" dirty="0" smtClean="0">
                <a:solidFill>
                  <a:srgbClr val="C00000"/>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39153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goal of conducting research is to produce original contributions that will further knowledge in your field of expertise.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Deliberate plagiarism is the antithesis of contributing original work to the literature. When one plagiarizes, original work is not being produced. Intentional or deliberate plagiarism can have career-altering consequences.</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987852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Unintentional plagiarism is usually a product of the uninformed, the careless, or the lazy. Plagiarism that occurs </a:t>
            </a:r>
            <a:r>
              <a:rPr lang="en-US" b="0" i="1" dirty="0" smtClean="0"/>
              <a:t>without</a:t>
            </a:r>
            <a:r>
              <a:rPr lang="en-US" b="0" dirty="0" smtClean="0"/>
              <a:t> intent most often results from a lack of knowledge or an incomplete understanding of proper citation procedures, or perhaps from a</a:t>
            </a:r>
            <a:r>
              <a:rPr lang="en-US" b="0" baseline="0" dirty="0" smtClean="0"/>
              <a:t> </a:t>
            </a:r>
            <a:r>
              <a:rPr lang="en-US" b="0" dirty="0" smtClean="0"/>
              <a:t>simple, unintentional omission</a:t>
            </a:r>
            <a:r>
              <a:rPr lang="en-US" b="0" baseline="0" dirty="0" smtClean="0"/>
              <a:t> of a citation.</a:t>
            </a:r>
            <a:r>
              <a:rPr lang="en-US" b="0" dirty="0" smtClean="0"/>
              <a:t>  </a:t>
            </a:r>
          </a:p>
          <a:p>
            <a:endParaRPr lang="en-US" b="0" dirty="0" smtClean="0"/>
          </a:p>
          <a:p>
            <a:r>
              <a:rPr lang="en-US" b="0" dirty="0" smtClean="0"/>
              <a:t>However, unintentional plagiarism is still</a:t>
            </a:r>
            <a:r>
              <a:rPr lang="en-US" b="0" baseline="0" dirty="0" smtClean="0"/>
              <a:t> plagiarism and can still have negative consequences.  </a:t>
            </a:r>
            <a:endParaRPr lang="en-US" b="0" dirty="0" smtClean="0"/>
          </a:p>
          <a:p>
            <a:r>
              <a:rPr lang="en-US" b="0" baseline="0" dirty="0" smtClean="0"/>
              <a:t>  </a:t>
            </a:r>
            <a:endParaRPr lang="en-US" b="0"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763538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Authors may not realize that they can also plagiarize themselves – but they can.  Again, the goal of research is to produce original contributions to afield. Representing one’s own previous work as newly articulated in a subsequent work is self-plagiarism and a violation of this tenet.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 note, citations count in the digital world!  If you cite your own work </a:t>
            </a:r>
            <a:r>
              <a:rPr lang="en-US" i="1" baseline="0" dirty="0" smtClean="0"/>
              <a:t>judiciously</a:t>
            </a:r>
            <a:r>
              <a:rPr lang="en-US" baseline="0" dirty="0" smtClean="0"/>
              <a:t>, making reference to previously published points as they contribute to a study under discussion, you improve your count!</a:t>
            </a:r>
            <a:endParaRPr lang="en-US" dirty="0" smtClean="0"/>
          </a:p>
          <a:p>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667414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There are three basic rules to help an author avoid plagiarism.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First,</a:t>
            </a:r>
            <a:r>
              <a:rPr lang="en-US" b="0" baseline="0" dirty="0" smtClean="0"/>
              <a:t> use quotes for any words or phrases that are not your own.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Second, if you rewrite or paraphrase someone else’s words, or borrow their structure in introducing concepts, use proper citations to give credit for ideas and approaches to the material that are not your own.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Third, cite your sources correctly.</a:t>
            </a:r>
            <a:endParaRPr lang="en-US" b="0" dirty="0" smtClean="0"/>
          </a:p>
          <a:p>
            <a:endParaRPr lang="en-US" b="0" dirty="0" smtClean="0"/>
          </a:p>
          <a:p>
            <a:r>
              <a:rPr lang="en-US" b="0" baseline="0" dirty="0" smtClean="0"/>
              <a:t>Those who know the field are likely to know these sources (and usually recognize their terms and approach).  A well-developed reference list thus argues for intellectual credibility, as well as integrity.</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527214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Additional tips to help avoid plagiarism are shown here.  Fully developing your citations as you write will help prevent omission of references.</a:t>
            </a:r>
          </a:p>
          <a:p>
            <a:endParaRPr lang="en-US" b="0"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285804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are some basic guidelines for successfully paraphrasing your sources.  What you want to remember is that you must produce significant changes in both vocabulary and sentence structure to paraphrase well.</a:t>
            </a:r>
          </a:p>
          <a:p>
            <a:endParaRPr lang="en-US" b="0" dirty="0" smtClean="0"/>
          </a:p>
          <a:p>
            <a:r>
              <a:rPr lang="en-US" b="0" dirty="0" smtClean="0"/>
              <a:t>You may use short quotations within a paraphrase</a:t>
            </a:r>
            <a:r>
              <a:rPr lang="en-US" b="0" baseline="0" dirty="0" smtClean="0"/>
              <a:t> so long as you punctuate and cite them properly.</a:t>
            </a:r>
            <a:endParaRPr lang="en-US" b="0" dirty="0" smtClean="0"/>
          </a:p>
          <a:p>
            <a:endParaRPr lang="en-US" b="0" dirty="0" smtClean="0"/>
          </a:p>
          <a:p>
            <a:r>
              <a:rPr lang="en-US" b="0" dirty="0" smtClean="0"/>
              <a:t>Paraphrase and</a:t>
            </a:r>
            <a:r>
              <a:rPr lang="en-US" b="0" baseline="0" dirty="0" smtClean="0"/>
              <a:t> its citation underscore the importance of how ideas circulate in research. An original articulation usually will be recognized by those who know the field well; thus a citation distinguishes an author as one who recognizes both an idea’s history and can further its application.</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285804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 will consider the details of citation</a:t>
            </a:r>
            <a:r>
              <a:rPr lang="en-US" baseline="0" dirty="0" smtClean="0"/>
              <a:t> formats.  Although one might consider this topic mundane or simply a required detail, precisely structured references serve the critical function of guiding the reader accurately to the author’s source material.  As a component of a scientific communication, the citations can speak as importantly as the text.  </a:t>
            </a:r>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202888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Publishers in various fields tend to require a particular format, which they may slightly modify with a journal style sheet.</a:t>
            </a:r>
          </a:p>
          <a:p>
            <a:endParaRPr lang="en-US" b="0" baseline="0" dirty="0" smtClean="0"/>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National Library of Medicine or NLM citation format is the standard reference style for medical and bioscience publications.  It is also an excellent format choice for listing references in one’s curriculum vitae. </a:t>
            </a:r>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734431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National Library of Medicine’s citation manual is in electronic format and can be found by visiting the website listed on this slide.  </a:t>
            </a:r>
          </a:p>
          <a:p>
            <a:endParaRPr lang="en-US" b="0" dirty="0" smtClean="0"/>
          </a:p>
          <a:p>
            <a:r>
              <a:rPr lang="en-US" b="0" dirty="0" smtClean="0"/>
              <a:t>Before publishing your research, it is always prudent to consult your citation manual for any changes in format.</a:t>
            </a:r>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734431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NLM citations are quite straight forward.  The structure for a standard journal article, a book, and for a chapter in a book are shown here. </a:t>
            </a:r>
            <a:endParaRPr lang="en-US" b="0"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73443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Determining whose name should appear on a published work is a critically important component of scientific integrity.  Only</a:t>
            </a:r>
            <a:r>
              <a:rPr lang="en-US" baseline="0" dirty="0" smtClean="0"/>
              <a:t> the names of those individuals who had legitimate intellectual input to the study or project should appear as authors.</a:t>
            </a:r>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17061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are some examples</a:t>
            </a:r>
            <a:r>
              <a:rPr lang="en-US" b="0" baseline="0" dirty="0" smtClean="0"/>
              <a:t> of NLM website citations which are more cumbersome because web content is dynamic and may change over time.  This obligates an author to include the date the information was accessed in a citation.</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Here are some examples</a:t>
            </a:r>
            <a:r>
              <a:rPr lang="en-US" b="0" baseline="0" dirty="0" smtClean="0"/>
              <a:t> of NLM website citations. These sites are more cumbersome because web content is dynamic and may change over time.  This obligates an author to include the date the information was accessed in a citation.</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893422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Listed here are three of the more common citation formats or styles used in other English language journals.  </a:t>
            </a:r>
          </a:p>
          <a:p>
            <a:endParaRPr lang="en-US" b="0" baseline="0" dirty="0" smtClean="0"/>
          </a:p>
          <a:p>
            <a:r>
              <a:rPr lang="en-US" b="0" baseline="0" dirty="0" smtClean="0"/>
              <a:t>Many social science journals use the APA format, disciplines based on history often use the Chicago Manual of Style, and other humanities disciplines may require MLA citations. </a:t>
            </a:r>
          </a:p>
          <a:p>
            <a:endParaRPr lang="en-US" b="0" baseline="0" dirty="0" smtClean="0"/>
          </a:p>
          <a:p>
            <a:r>
              <a:rPr lang="en-US" b="0" baseline="0" dirty="0" smtClean="0"/>
              <a:t>Again, when you are writing for publication, identify your journal and check the format it requires for citation.</a:t>
            </a:r>
          </a:p>
          <a:p>
            <a:endParaRPr lang="en-US" b="0"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734431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Citation management software is a good tool for tracking your citations, but it should not be relied on as the only method of keeping a bibliography.  These programs are not foolproof, and it is good</a:t>
            </a:r>
            <a:r>
              <a:rPr lang="en-US" b="0" baseline="0" dirty="0" smtClean="0"/>
              <a:t> practice to check (and recheck) your sources and their citations by hand.</a:t>
            </a:r>
          </a:p>
          <a:p>
            <a:endParaRPr lang="en-US" b="0" baseline="0" dirty="0" smtClean="0"/>
          </a:p>
          <a:p>
            <a:r>
              <a:rPr lang="en-US" b="0" baseline="0" dirty="0" smtClean="0"/>
              <a:t>When drafting or preparing a manuscript for submission, check your intended journal’s policy on citation management software very early in the process.  Some prohibit is use for uploaded submissions due to software incompatibilities.</a:t>
            </a:r>
            <a:endParaRPr lang="en-US" b="0"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798088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 particularly difficult research topic that we will consider is the disclosure of research and publication error.  </a:t>
            </a:r>
          </a:p>
          <a:p>
            <a:endParaRPr lang="en-US" b="0" dirty="0" smtClean="0"/>
          </a:p>
          <a:p>
            <a:r>
              <a:rPr lang="en-US" b="0" dirty="0" smtClean="0"/>
              <a:t>The 20</a:t>
            </a:r>
            <a:r>
              <a:rPr lang="en-US" b="0" baseline="30000" dirty="0" smtClean="0"/>
              <a:t>th</a:t>
            </a:r>
            <a:r>
              <a:rPr lang="en-US" b="0" baseline="0" dirty="0" smtClean="0"/>
              <a:t> Century </a:t>
            </a:r>
            <a:r>
              <a:rPr lang="en-US" b="0" dirty="0" smtClean="0"/>
              <a:t>scientist and philosopher Jacob </a:t>
            </a:r>
            <a:r>
              <a:rPr lang="en-US" b="0" dirty="0" err="1" smtClean="0"/>
              <a:t>Bronowski</a:t>
            </a:r>
            <a:r>
              <a:rPr lang="en-US" b="0" dirty="0" smtClean="0"/>
              <a:t> reminded</a:t>
            </a:r>
            <a:r>
              <a:rPr lang="en-US" b="0" baseline="0" dirty="0" smtClean="0"/>
              <a:t> us that,</a:t>
            </a:r>
            <a:r>
              <a:rPr lang="en-US" b="0" dirty="0" smtClean="0"/>
              <a:t> “Science is a very human form of knowledge.  We are always at the brink of the known.  We always feel forward for</a:t>
            </a:r>
            <a:r>
              <a:rPr lang="en-US" b="0" baseline="0" dirty="0" smtClean="0"/>
              <a:t> what is to be hoped.  Every judgment in science stands on the edge of error and is personal.  Science is a tribute to what we can know although we are fallible</a:t>
            </a:r>
            <a:r>
              <a:rPr lang="en-US" b="0" dirty="0" smtClean="0"/>
              <a:t>.”  </a:t>
            </a:r>
          </a:p>
          <a:p>
            <a:endParaRPr lang="en-US" b="0" dirty="0" smtClean="0"/>
          </a:p>
          <a:p>
            <a:r>
              <a:rPr lang="en-US" b="0" dirty="0" smtClean="0"/>
              <a:t>It is clear</a:t>
            </a:r>
            <a:r>
              <a:rPr lang="en-US" b="0" baseline="0" dirty="0" smtClean="0"/>
              <a:t> from Bronowski’s words that errors can and will occur in the course of bioscience research and publication, but it is our challenge and our obligation to manage these errors responsibly and ethically.</a:t>
            </a:r>
            <a:endParaRPr lang="en-US" b="0" dirty="0" smtClean="0"/>
          </a:p>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7686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dirty="0" smtClean="0"/>
              <a:t>Whether intentional or </a:t>
            </a:r>
            <a:r>
              <a:rPr lang="en-US" b="0" baseline="0" dirty="0" smtClean="0"/>
              <a:t>inadvertent, any participant in research has an ethical obligation to correct mistakes. This obligation is especially profound in the case of biomedical research because the ultimate end user of all biomedical investigation, at the bench or at the bedside, is an individual who has been made vulnerable by disease or injury.  It is thus crucial for every research effort to be as accurate as possible and for even apparently trivial errors to be corrected. This vigilance with respect to accuracy and correction protects, not only the integrity of the literature, but ultimately our patients.</a:t>
            </a:r>
          </a:p>
          <a:p>
            <a:endParaRPr lang="en-US" b="0" baseline="0" dirty="0" smtClean="0"/>
          </a:p>
          <a:p>
            <a:r>
              <a:rPr lang="en-US" b="0" baseline="0" dirty="0" smtClean="0"/>
              <a:t>Here we will consider research and publication errors from four perspectives: honest or inadvertent error, overt misconduct on the part of an author, reporting a colleague’s misconduct, and finally, how to respond to errors discovered in the literature.  </a:t>
            </a:r>
            <a:endParaRPr lang="en-US" b="0"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768045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If an honest mistake has been made, such as not citing or improperly citing a source or using the wrong figures in a table, and if the article has been accepted for publication but NOT YET PUBLISHED, contact the editor and ask to resubmit the article with the corrections.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If the article has already been published, ask the editor to print a correction.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Each author’s integrity, as well as that of the literature itself, is best protected by</a:t>
            </a:r>
            <a:r>
              <a:rPr lang="en-US" b="0" baseline="0" dirty="0" smtClean="0"/>
              <a:t> </a:t>
            </a:r>
            <a:r>
              <a:rPr lang="en-US" b="0" dirty="0" smtClean="0"/>
              <a:t>prompt action whether the article is</a:t>
            </a:r>
            <a:r>
              <a:rPr lang="en-US" b="0" baseline="0" dirty="0" smtClean="0"/>
              <a:t> “in press” or has been published.</a:t>
            </a:r>
            <a:endParaRPr lang="en-US" b="0" dirty="0" smtClean="0"/>
          </a:p>
          <a:p>
            <a:pPr algn="l"/>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401807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When a co-author has engaged in</a:t>
            </a:r>
            <a:r>
              <a:rPr lang="en-US" b="0" baseline="0" dirty="0" smtClean="0"/>
              <a:t> deliberate misconduct that has affected a study and its outcomes, all co-authors are implicated.  </a:t>
            </a:r>
          </a:p>
          <a:p>
            <a:endParaRPr lang="en-US" b="0" baseline="0" dirty="0" smtClean="0"/>
          </a:p>
          <a:p>
            <a:r>
              <a:rPr lang="en-US" b="0" baseline="0" dirty="0" smtClean="0"/>
              <a:t>As soon as the misconduct becomes evident, it is thus imperative to notify the editor-in-chief of (1) any journals that are reviewing or preparing to print any articles based on that study’s research, and/or (2) any journals that have already published reports on it.     </a:t>
            </a:r>
          </a:p>
          <a:p>
            <a:endParaRPr lang="en-US" b="0" baseline="0" dirty="0" smtClean="0"/>
          </a:p>
          <a:p>
            <a:r>
              <a:rPr lang="en-US" b="0" dirty="0" smtClean="0"/>
              <a:t>Any “in press” publication</a:t>
            </a:r>
            <a:r>
              <a:rPr lang="en-US" b="0" baseline="0" dirty="0" smtClean="0"/>
              <a:t> based on questionable or dishonest research practices should be withdrawn.  A published retraction should be sought for any report based on such practices that has already appeared in the literature.</a:t>
            </a:r>
            <a:endParaRPr lang="en-US" b="0"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352798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When a co-author has engaged in</a:t>
            </a:r>
            <a:r>
              <a:rPr lang="en-US" b="0" baseline="0" dirty="0" smtClean="0"/>
              <a:t> deliberate misconduct it is also imperative to notify the appropriate parties at your home institution as soon as the misconduct becomes evident.    </a:t>
            </a:r>
          </a:p>
          <a:p>
            <a:endParaRPr lang="en-US" b="0" baseline="0" dirty="0" smtClean="0"/>
          </a:p>
          <a:p>
            <a:r>
              <a:rPr lang="en-US" b="0" baseline="0" dirty="0" smtClean="0"/>
              <a:t>The institutional review board (IRB), departmental and/or institutional leadership, and any board or committee charged with upholding RCR can be contacted for assistance in addressing this extremely difficult violation.  Seek their help.</a:t>
            </a:r>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095557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smtClean="0"/>
              <a:t>It seems reasonable to measure the</a:t>
            </a:r>
            <a:r>
              <a:rPr lang="en-US" b="0" baseline="0" dirty="0" smtClean="0"/>
              <a:t> prevalence of error in research by the number of retracted research publications.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smtClean="0"/>
              <a:t>However, according to American Medical News, most article retractions can be attributed to </a:t>
            </a:r>
            <a:r>
              <a:rPr lang="en-US" b="0" i="1" dirty="0" smtClean="0"/>
              <a:t>misconduct</a:t>
            </a:r>
            <a:r>
              <a:rPr lang="en-US" b="0" dirty="0" smtClean="0"/>
              <a:t>, not error,</a:t>
            </a:r>
            <a:r>
              <a:rPr lang="en-US" b="0" baseline="0" dirty="0" smtClean="0"/>
              <a:t> with that misconduct attributed to competition for grants and tenure.  </a:t>
            </a:r>
            <a:endParaRPr lang="en-US" b="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smtClean="0"/>
              <a:t>I</a:t>
            </a:r>
            <a:r>
              <a:rPr lang="en-US" b="0" dirty="0" smtClean="0"/>
              <a:t>n 2012, about one in 10,000 articles was retracted</a:t>
            </a:r>
            <a:r>
              <a:rPr lang="en-US" b="0" baseline="0" dirty="0" smtClean="0"/>
              <a:t>, while in 1977, about 1 in 100,000 articles was retracted. </a:t>
            </a:r>
            <a:endParaRPr lang="en-US" b="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871702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According to the National Academy of Sciences, two-thirds </a:t>
            </a:r>
            <a:r>
              <a:rPr lang="en-US" b="0" dirty="0" smtClean="0"/>
              <a:t>of retractions are for misconduct, such as fabrication or falsification.  Other forms of</a:t>
            </a:r>
            <a:r>
              <a:rPr lang="en-US" b="0" baseline="0" dirty="0" smtClean="0"/>
              <a:t> publication misconduct account for at least another 20% of retractions.  Only 21% are attributable to error.  </a:t>
            </a:r>
            <a:endParaRPr lang="en-US" b="0"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32048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by definition is working at the limits of what is known; it is always attended by controversy.  A study author must be able to provide an </a:t>
            </a:r>
            <a:r>
              <a:rPr lang="en-US" i="1" baseline="0" dirty="0" smtClean="0"/>
              <a:t>overarching</a:t>
            </a:r>
            <a:r>
              <a:rPr lang="en-US" baseline="0" dirty="0" smtClean="0"/>
              <a:t> understanding of study aims, design, choice of methodology, and outcomes. When other investigators argue the merits of competing approaches, a study author should be able to speak with authority on at least one defining aspect of the study.</a:t>
            </a:r>
          </a:p>
          <a:p>
            <a:endParaRPr lang="en-US" baseline="0" dirty="0" smtClean="0"/>
          </a:p>
          <a:p>
            <a:r>
              <a:rPr lang="en-US" baseline="0" dirty="0" smtClean="0"/>
              <a:t>The contributions of a study team member who assists in a study, but cannot intellectually defend </a:t>
            </a:r>
            <a:r>
              <a:rPr lang="en-US" i="1" baseline="0" dirty="0" smtClean="0"/>
              <a:t>at least one </a:t>
            </a:r>
            <a:r>
              <a:rPr lang="en-US" baseline="0" dirty="0" smtClean="0"/>
              <a:t>critical aspect of it can and should be recognized in the acknowledgments section of the report.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t>4</a:t>
            </a:fld>
            <a:endParaRPr lang="en-US"/>
          </a:p>
        </p:txBody>
      </p:sp>
    </p:spTree>
    <p:extLst>
      <p:ext uri="{BB962C8B-B14F-4D97-AF65-F5344CB8AC3E}">
        <p14:creationId xmlns:p14="http://schemas.microsoft.com/office/powerpoint/2010/main" val="593554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scientific</a:t>
            </a:r>
            <a:r>
              <a:rPr lang="en-US" b="0" baseline="0" dirty="0" smtClean="0"/>
              <a:t> community as a whole has an ethical duty to maintain the integrity of the science literature.  It is responsible practice to alert authors and editors when retracted publications or other errors are found.  Simply communicating this fact to the author and editor fully discharges this duty.  </a:t>
            </a:r>
            <a:endParaRPr lang="en-US" b="0"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504757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2012, an</a:t>
            </a:r>
            <a:r>
              <a:rPr lang="en-US" baseline="0" dirty="0" smtClean="0"/>
              <a:t> article on retractions published in the </a:t>
            </a:r>
            <a:r>
              <a:rPr lang="en-US" i="1" baseline="0" dirty="0" smtClean="0"/>
              <a:t>Proceedings of the National Academy of Sciences </a:t>
            </a:r>
            <a:r>
              <a:rPr lang="en-US" baseline="0" dirty="0" smtClean="0"/>
              <a:t>concurred with the views of </a:t>
            </a:r>
            <a:r>
              <a:rPr lang="en-US" i="1" baseline="0" dirty="0" smtClean="0"/>
              <a:t>American Medical News </a:t>
            </a:r>
            <a:r>
              <a:rPr lang="en-US" baseline="0" dirty="0" smtClean="0"/>
              <a:t>in an article entitled, “Misconduct accounts for the majority of retracted scientific publications.” </a:t>
            </a:r>
          </a:p>
          <a:p>
            <a:endParaRPr lang="en-US" baseline="0" dirty="0" smtClean="0"/>
          </a:p>
          <a:p>
            <a:r>
              <a:rPr lang="en-US" baseline="0" dirty="0" smtClean="0"/>
              <a:t>Of note, this article itself required a published correction when a table appeared incorrectly in the original publication.  (The slide shows the corrected table.)  </a:t>
            </a:r>
          </a:p>
          <a:p>
            <a:r>
              <a:rPr lang="en-US" baseline="0" dirty="0" smtClean="0"/>
              <a:t>It is crucial that all authors carefully examine preprints to avoid errors of this sort, which are easy to miss and can cause considerable embarrassment.</a:t>
            </a:r>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t>41</a:t>
            </a:fld>
            <a:endParaRPr lang="en-US"/>
          </a:p>
        </p:txBody>
      </p:sp>
    </p:spTree>
    <p:extLst>
      <p:ext uri="{BB962C8B-B14F-4D97-AF65-F5344CB8AC3E}">
        <p14:creationId xmlns:p14="http://schemas.microsoft.com/office/powerpoint/2010/main" val="2887382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Committee on Publication Ethics or COPE is a forum for editors and publishers of peer reviewed journals to address all aspects of publication ethics, including how to handle cases of research and publication misconduct.  Their</a:t>
            </a:r>
            <a:r>
              <a:rPr lang="en-US" baseline="0" dirty="0" smtClean="0"/>
              <a:t> website</a:t>
            </a:r>
            <a:r>
              <a:rPr lang="en-US" dirty="0" smtClean="0"/>
              <a:t> provides excellent guidelines regarding error disclosure.  You are encouraged to examine the flow chart links on the COPE website shown here in order to understand the important role of authors, editors, and publishers in maintaining publication integrity.</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1707808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PubMed has an excellent </a:t>
            </a:r>
            <a:r>
              <a:rPr lang="en-US" b="0" baseline="0" dirty="0" smtClean="0"/>
              <a:t>system for finding retracted publications.  You can search any topic , plus the terms retracted publication or retraction of publication, to find retracted articles. Be sure to include the parentheses as shown in this slide.  </a:t>
            </a:r>
          </a:p>
          <a:p>
            <a:endParaRPr lang="en-US" b="0" baseline="0" dirty="0" smtClean="0"/>
          </a:p>
          <a:p>
            <a:r>
              <a:rPr lang="en-US" b="0" baseline="0" dirty="0" smtClean="0"/>
              <a:t>Making this type of search a routine part of your writing will aid you in determining whether or not a study you intend to cite has been retracted</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5413966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PubMed has an excellent </a:t>
            </a:r>
            <a:r>
              <a:rPr lang="en-US" b="0" baseline="0" dirty="0" smtClean="0"/>
              <a:t>system for finding retracted publications.  You can search any topic , plus the terms retracted publication or retraction of publication, to find retracted articles. Be sure to include the parentheses as shown in this slide.  </a:t>
            </a:r>
          </a:p>
          <a:p>
            <a:endParaRPr lang="en-US" b="0" baseline="0" dirty="0" smtClean="0"/>
          </a:p>
          <a:p>
            <a:r>
              <a:rPr lang="en-US" b="0" baseline="0" dirty="0" smtClean="0"/>
              <a:t>Making this type of search a routine part of your writing will aid you in determining whether or not a study you intend to cite has been retracted</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167461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Another perspective on the retraction issue is available through the Retraction Watch blog.  This is a good resource for up-to-the-minute retractions in the scientific community. It also provides some good advice for handling retracted publications.  The blog authors, Ivan </a:t>
            </a:r>
            <a:r>
              <a:rPr lang="en-US" b="0" baseline="0" dirty="0" err="1" smtClean="0"/>
              <a:t>Oransky</a:t>
            </a:r>
            <a:r>
              <a:rPr lang="en-US" b="0" baseline="0" dirty="0" smtClean="0"/>
              <a:t> and Adam Marcus, both have scientific journalism expertise.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297263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There are circumstances wherein citing</a:t>
            </a:r>
            <a:r>
              <a:rPr lang="en-US" b="0" baseline="0" dirty="0" smtClean="0"/>
              <a:t> a retracted reference is fully appropriate.  However, the purpose of using such source material must be carefully explained. </a:t>
            </a:r>
            <a:r>
              <a:rPr lang="en-US" b="0" dirty="0" smtClean="0"/>
              <a:t>It is important to look at the reason for</a:t>
            </a:r>
            <a:r>
              <a:rPr lang="en-US" b="0" baseline="0" dirty="0" smtClean="0"/>
              <a:t> the retraction.  </a:t>
            </a:r>
          </a:p>
          <a:p>
            <a:endParaRPr lang="en-US" b="0" baseline="0" dirty="0" smtClean="0"/>
          </a:p>
          <a:p>
            <a:r>
              <a:rPr lang="en-US" b="0" baseline="0" dirty="0" smtClean="0"/>
              <a:t>If the retraction was for improper citations or other relatively minor reasons, you may still want to include the study as part of your literature review or even base your own methodology on this study. </a:t>
            </a:r>
          </a:p>
          <a:p>
            <a:endParaRPr lang="en-US" b="0" baseline="0" dirty="0" smtClean="0"/>
          </a:p>
          <a:p>
            <a:r>
              <a:rPr lang="en-US" b="0" baseline="0" dirty="0" smtClean="0"/>
              <a:t>However, publications retracted for more egregious reasons such as fabricated or falsified data or unsound methodology should be avoided as source material unless the fact of the fabrication is the topic of your paper.</a:t>
            </a:r>
            <a:endParaRPr lang="en-US" b="0"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660011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gives a list of online resources for dealing with retractions.</a:t>
            </a:r>
          </a:p>
          <a:p>
            <a:endParaRPr lang="en-US" baseline="0" dirty="0" smtClean="0"/>
          </a:p>
          <a:p>
            <a:r>
              <a:rPr lang="en-US" b="1" i="1" baseline="0" dirty="0" smtClean="0"/>
              <a:t>{  When I’ve finished the references section, I’ll see whether this slide looks better here or in that section.</a:t>
            </a:r>
            <a:endParaRPr lang="en-US" b="1" i="1"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506539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Copyright is a constantly evolving component of the concept of intellectual property.  Many</a:t>
            </a:r>
            <a:r>
              <a:rPr lang="en-US" baseline="0" dirty="0" smtClean="0"/>
              <a:t> of our practices in this expansive area are</a:t>
            </a:r>
            <a:r>
              <a:rPr lang="en-US" dirty="0" smtClean="0"/>
              <a:t> controlled by</a:t>
            </a:r>
            <a:r>
              <a:rPr lang="en-US" baseline="0" dirty="0" smtClean="0"/>
              <a:t> technically complex U.S. and international law.</a:t>
            </a:r>
            <a:r>
              <a:rPr lang="en-US" dirty="0" smtClean="0"/>
              <a:t> This section is intended to provide an overview of the relevant law and an understanding of the ethical obligations that</a:t>
            </a:r>
            <a:r>
              <a:rPr lang="en-US" baseline="0" dirty="0" smtClean="0"/>
              <a:t> flow from copyright </a:t>
            </a:r>
            <a:r>
              <a:rPr lang="en-US" dirty="0" smtClean="0"/>
              <a:t>as they relate to biomedical research</a:t>
            </a:r>
            <a:r>
              <a:rPr lang="en-US" baseline="0" dirty="0" smtClean="0"/>
              <a:t> and publishing.</a:t>
            </a:r>
            <a:endParaRPr lang="en-US" dirty="0" smtClean="0"/>
          </a:p>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30138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r>
              <a:rPr lang="en-US" b="0" baseline="0" dirty="0" smtClean="0"/>
              <a:t>Current U.S. copyright practice is governed by the Copyright Act of 1977 which gives works produced after the law was enacted protection over the course of the author’s life plus 70 years.  The Sonny Bono Copyright Extension Act of 1998 gives variable, but similar, protections to works produced prior to 1978.  </a:t>
            </a:r>
          </a:p>
          <a:p>
            <a:endParaRPr lang="en-US" b="0" baseline="0" dirty="0" smtClean="0"/>
          </a:p>
          <a:p>
            <a:r>
              <a:rPr lang="en-US" b="0" baseline="0" dirty="0" smtClean="0"/>
              <a:t>These laws have had broad impact on how materials may or may not be used in many fields.  The 1998 law has especially impacted the educational use of material protected </a:t>
            </a:r>
            <a:r>
              <a:rPr lang="en-US" b="0" baseline="0" smtClean="0"/>
              <a:t>by  copyright </a:t>
            </a:r>
            <a:r>
              <a:rPr lang="en-US" b="0" baseline="0" dirty="0" smtClean="0"/>
              <a:t>under “Fair Use.”  </a:t>
            </a:r>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41968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he c</a:t>
            </a:r>
            <a:r>
              <a:rPr lang="en-US" dirty="0" smtClean="0"/>
              <a:t>ollection</a:t>
            </a:r>
            <a:r>
              <a:rPr lang="en-US" baseline="0" dirty="0" smtClean="0"/>
              <a:t> of research data, or even contributing to the drafting of documents under direct supervision, for example, may in some circumstances merit acknowledgement rather than authorship.</a:t>
            </a:r>
          </a:p>
          <a:p>
            <a:endParaRPr lang="en-US" baseline="0" dirty="0" smtClean="0"/>
          </a:p>
          <a:p>
            <a:r>
              <a:rPr lang="en-US" baseline="0" dirty="0" smtClean="0"/>
              <a:t>Expectations with respect to authorship should be discussed early with study leadership. These discussions can provide opportunities to clarify with your MSRP mentors the intellectual contributions you will be expected to make to earn authorship during your MSRP project.</a:t>
            </a:r>
          </a:p>
          <a:p>
            <a:endParaRPr lang="en-US" baseline="0" dirty="0" smtClean="0"/>
          </a:p>
          <a:p>
            <a:r>
              <a:rPr lang="en-US" baseline="0" dirty="0" smtClean="0"/>
              <a:t>Senior investigators are judged on the quality and achievements of their research team members – on how well they ensure that new investigators are prepared to field questions.  It is to their benefit to name young investigators as authors, so long as these authors can perform well and intellectually defend some key aspect of the study.</a:t>
            </a:r>
            <a:endParaRPr lang="en-US" dirty="0" smtClean="0"/>
          </a:p>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t>5</a:t>
            </a:fld>
            <a:endParaRPr lang="en-US"/>
          </a:p>
        </p:txBody>
      </p:sp>
    </p:spTree>
    <p:extLst>
      <p:ext uri="{BB962C8B-B14F-4D97-AF65-F5344CB8AC3E}">
        <p14:creationId xmlns:p14="http://schemas.microsoft.com/office/powerpoint/2010/main" val="2510993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Copyright protects much more</a:t>
            </a:r>
            <a:r>
              <a:rPr lang="en-US" baseline="0" dirty="0" smtClean="0"/>
              <a:t> than the written word.  Many other forms of intellectual property can receive protection, including music and lyrics, theatrical and dance works, images of all types, audio and visual materials, as well as technical drawings and blueprints.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374370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Copyright does not protect common knowledge or ideas that have not been recorded in some way.</a:t>
            </a:r>
          </a:p>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1598118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United States Copyright Office is a department of the Library of Congress and provides information and resources related to copyright to Congress, federal agencies, the courts, and the general public.  </a:t>
            </a:r>
          </a:p>
          <a:p>
            <a:endParaRPr lang="en-US" dirty="0" smtClean="0"/>
          </a:p>
          <a:p>
            <a:r>
              <a:rPr lang="en-US" dirty="0" smtClean="0"/>
              <a:t>Go to the link </a:t>
            </a:r>
            <a:r>
              <a:rPr lang="en-US" baseline="0" dirty="0" smtClean="0"/>
              <a:t>shown in this slide and click on the “Copyright Basics” page.  Read this information carefully for an overview of current copyright practice.</a:t>
            </a:r>
            <a:endParaRPr lang="en-US" dirty="0" smtClean="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349965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good scholarship</a:t>
            </a:r>
            <a:r>
              <a:rPr lang="en-US" baseline="0" dirty="0" smtClean="0"/>
              <a:t> practice to assume published materials, both print and online, are protected by copyright.  Permission to use materials can take several weeks so plan ahead if the inclusion of such materials is critical to a document or presentation with a deadline.</a:t>
            </a:r>
            <a:endParaRPr lang="en-US" dirty="0" smtClean="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1598118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Determining</a:t>
            </a:r>
            <a:r>
              <a:rPr lang="en-US" baseline="0" dirty="0" smtClean="0"/>
              <a:t> who owns the copyright to a work can be a confusing process.  Resources such as copyright.com and library databases can be helpful in this regard. For journal articles and books, a good rule of thumb is to always start with the editor or publisher.  </a:t>
            </a:r>
          </a:p>
          <a:p>
            <a:endParaRPr lang="en-US" baseline="0" dirty="0" smtClean="0"/>
          </a:p>
          <a:p>
            <a:r>
              <a:rPr lang="en-US" baseline="0" dirty="0" smtClean="0"/>
              <a:t>For websites, look for features labeled “About Us” to identify the person or organization responsible for the content, and contact them via e-mail or telephone.  In addition, some sites post a link called “Copyright” or “Permissions and Licensing,” which provide the process and forms you will need to request permission to use their posted materials.</a:t>
            </a:r>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0872744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Copyright is generally considered</a:t>
            </a:r>
            <a:r>
              <a:rPr lang="en-US" b="0" baseline="0" dirty="0" smtClean="0"/>
              <a:t> to be an exclusive right held by the author.  However, there is a fair use doctrine that allows limited exceptions for use of very small amounts of copyrighted material for specific purposes.  These exceptions include certain scholarly uses, such as education and research, as well as commentary, journalism, criticism and archiving.  </a:t>
            </a:r>
          </a:p>
          <a:p>
            <a:endParaRPr lang="en-US" b="0" baseline="0" dirty="0" smtClean="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198792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It is important to understand that </a:t>
            </a:r>
            <a:r>
              <a:rPr lang="en-US" b="0" baseline="0" dirty="0" smtClean="0"/>
              <a:t>fair </a:t>
            </a:r>
            <a:r>
              <a:rPr lang="en-US" baseline="0" dirty="0" smtClean="0"/>
              <a:t>use guidelines provided here </a:t>
            </a:r>
            <a:r>
              <a:rPr lang="en-US" b="1" i="1" baseline="0" dirty="0" smtClean="0"/>
              <a:t>are not </a:t>
            </a:r>
            <a:r>
              <a:rPr lang="en-US" baseline="0" dirty="0" smtClean="0"/>
              <a:t>legally binding.  However, four factors may help you determine if your proposed usage falls </a:t>
            </a:r>
            <a:r>
              <a:rPr lang="en-US" b="1" baseline="0" dirty="0" smtClean="0"/>
              <a:t>within generally accepted fair use: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0" dirty="0" smtClean="0"/>
              <a:t>“the purpose and character of the use, including whether such use is of a commercial nature or is for non-profit educational purposes;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0" dirty="0" smtClean="0"/>
              <a:t>The nature of the copyrighted work</a:t>
            </a:r>
            <a:r>
              <a:rPr lang="en-US" b="0" baseline="0" dirty="0" smtClean="0"/>
              <a:t> (is it a short book review or the book itself);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0" dirty="0" smtClean="0"/>
              <a:t>The amount and substantiality of the portion used in relation to the work as a whole;</a:t>
            </a:r>
            <a:r>
              <a:rPr lang="en-US" b="0" baseline="0" dirty="0" smtClean="0"/>
              <a:t> and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0" dirty="0" smtClean="0"/>
              <a:t>The effect of the use upon the potential market for or value of the copyrighted work</a:t>
            </a:r>
            <a:r>
              <a:rPr lang="en-US" b="0" baseline="0" dirty="0" smtClean="0"/>
              <a:t>.  Ask, for example, “</a:t>
            </a:r>
            <a:r>
              <a:rPr lang="en-US" b="0" dirty="0" smtClean="0"/>
              <a:t>Could the use of this material result in a monetary or professional loss to the copyright</a:t>
            </a:r>
            <a:r>
              <a:rPr lang="en-US" b="0" baseline="0" dirty="0" smtClean="0"/>
              <a:t> holder?”</a:t>
            </a:r>
            <a:endParaRPr lang="en-US" b="0"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0138144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Consideration of the examples shown here will give some perspective as to how much of an authors work one might judge to be permitted under “fair use.”</a:t>
            </a:r>
            <a:endParaRPr lang="en-US" b="0"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7935112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Works which have</a:t>
            </a:r>
            <a:r>
              <a:rPr lang="en-US" baseline="0" dirty="0" smtClean="0"/>
              <a:t> been copyrighted, but no longer are so, are considered to be in the public domain.  Works in the public domain may be used without seeking the copyright holder’s permission.  </a:t>
            </a:r>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692321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Detailed information both on copyright</a:t>
            </a:r>
            <a:r>
              <a:rPr lang="en-US" baseline="0" dirty="0" smtClean="0"/>
              <a:t> and fair use is available from the Rowland Medical Library website.  </a:t>
            </a:r>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t>59</a:t>
            </a:fld>
            <a:endParaRPr lang="en-US"/>
          </a:p>
        </p:txBody>
      </p:sp>
    </p:spTree>
    <p:extLst>
      <p:ext uri="{BB962C8B-B14F-4D97-AF65-F5344CB8AC3E}">
        <p14:creationId xmlns:p14="http://schemas.microsoft.com/office/powerpoint/2010/main" val="103416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 here are the types of intellectual</a:t>
            </a:r>
            <a:r>
              <a:rPr lang="en-US" baseline="0" dirty="0" smtClean="0"/>
              <a:t> engagement within research that warrant authorship.</a:t>
            </a:r>
          </a:p>
          <a:p>
            <a:endParaRPr lang="en-US" baseline="0" dirty="0" smtClean="0"/>
          </a:p>
          <a:p>
            <a:r>
              <a:rPr lang="en-US" baseline="0" dirty="0" smtClean="0"/>
              <a:t>The presence of intellectual engagement is critical in these tasks. For example, consider the bullet “Collected or managed data.” Here, the </a:t>
            </a:r>
            <a:r>
              <a:rPr lang="en-US" i="1" baseline="0" dirty="0" smtClean="0"/>
              <a:t>abstracting</a:t>
            </a:r>
            <a:r>
              <a:rPr lang="en-US" baseline="0" dirty="0" smtClean="0"/>
              <a:t> of data from a chart may merit authorship, while the simple </a:t>
            </a:r>
            <a:r>
              <a:rPr lang="en-US" i="1" baseline="0" dirty="0" smtClean="0"/>
              <a:t>extraction</a:t>
            </a:r>
            <a:r>
              <a:rPr lang="en-US" baseline="0" dirty="0" smtClean="0"/>
              <a:t> of lab values may not. </a:t>
            </a:r>
          </a:p>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478885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Works for which</a:t>
            </a:r>
            <a:r>
              <a:rPr lang="en-US" b="0" baseline="0" dirty="0" smtClean="0"/>
              <a:t> copyright has expired are considered to be in the public domain.  Works in the public domain may be used without the copyright holder’s permission.  Some of the criteria that may place a work into the public domain are shown here.  Using such materials does not reduce an author’s need to provide a complete and accurate citation, but it does obviate the need for permission. </a:t>
            </a:r>
          </a:p>
          <a:p>
            <a:endParaRPr lang="en-US" b="0" baseline="0" dirty="0" smtClean="0"/>
          </a:p>
          <a:p>
            <a:pPr marL="0" indent="0">
              <a:buFont typeface="Arial" pitchFamily="34" charset="0"/>
              <a:buNone/>
            </a:pPr>
            <a:r>
              <a:rPr lang="en-US" b="0" baseline="0" dirty="0" smtClean="0"/>
              <a:t>In the public domain are:</a:t>
            </a:r>
          </a:p>
          <a:p>
            <a:pPr marL="171450" indent="-171450">
              <a:buFont typeface="Arial" pitchFamily="34" charset="0"/>
              <a:buChar char="•"/>
            </a:pPr>
            <a:r>
              <a:rPr lang="en-US" b="0" dirty="0" smtClean="0"/>
              <a:t>Works published in the U.S. before 1923;</a:t>
            </a:r>
            <a:r>
              <a:rPr lang="en-US" b="0" baseline="0" dirty="0" smtClean="0"/>
              <a:t> their copyright protection has </a:t>
            </a:r>
            <a:r>
              <a:rPr lang="en-US" b="0" dirty="0" smtClean="0"/>
              <a:t>expired</a:t>
            </a:r>
          </a:p>
          <a:p>
            <a:pPr marL="171450" indent="-171450">
              <a:buFont typeface="Arial" pitchFamily="34" charset="0"/>
              <a:buChar char="•"/>
            </a:pPr>
            <a:r>
              <a:rPr lang="en-US" b="0" dirty="0" smtClean="0"/>
              <a:t>Works published between 1923 and 1977 which were published </a:t>
            </a:r>
            <a:r>
              <a:rPr lang="en-US" b="0" i="1" dirty="0" smtClean="0"/>
              <a:t>without</a:t>
            </a:r>
            <a:r>
              <a:rPr lang="en-US" b="0" dirty="0" smtClean="0"/>
              <a:t> a copyright notice</a:t>
            </a:r>
          </a:p>
          <a:p>
            <a:pPr marL="171450" indent="-171450">
              <a:buFont typeface="Arial" pitchFamily="34" charset="0"/>
              <a:buChar char="•"/>
            </a:pPr>
            <a:r>
              <a:rPr lang="en-US" b="0" dirty="0" smtClean="0"/>
              <a:t>Unpublished works where the author(s) </a:t>
            </a:r>
            <a:r>
              <a:rPr lang="en-US" b="0" i="1" dirty="0" smtClean="0"/>
              <a:t>died before 1943</a:t>
            </a:r>
          </a:p>
          <a:p>
            <a:pPr marL="171450" indent="-171450">
              <a:buFont typeface="Arial" pitchFamily="34" charset="0"/>
              <a:buChar char="•"/>
            </a:pPr>
            <a:r>
              <a:rPr lang="en-US" b="0" dirty="0" smtClean="0"/>
              <a:t>Unpublished and anonymous works </a:t>
            </a:r>
            <a:r>
              <a:rPr lang="en-US" b="0" i="1" dirty="0" smtClean="0"/>
              <a:t>created before 1893</a:t>
            </a:r>
          </a:p>
          <a:p>
            <a:pPr marL="171450" indent="-171450">
              <a:buFont typeface="Arial" pitchFamily="34" charset="0"/>
              <a:buChar char="•"/>
            </a:pPr>
            <a:r>
              <a:rPr lang="en-US" b="0" dirty="0" smtClean="0"/>
              <a:t>Works published abroad from 1923 to 1997 which are in the public domain in the country of publication as of January 1, 1996  (Copyright Term and the Public Domain in the United States: http://copyright.cornell.edu/resources/publicdomain.cfm)</a:t>
            </a:r>
          </a:p>
          <a:p>
            <a:pPr marL="171450" indent="-1714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4771052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14 slides contain the works cited in this module as well as additional references sources.</a:t>
            </a:r>
            <a:r>
              <a:rPr lang="en-US" baseline="0" dirty="0" smtClean="0"/>
              <a:t>  This information is available as a Word document on the MSRP RCR Blackboard site.</a:t>
            </a:r>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t>61</a:t>
            </a:fld>
            <a:endParaRPr lang="en-US"/>
          </a:p>
        </p:txBody>
      </p:sp>
    </p:spTree>
    <p:extLst>
      <p:ext uri="{BB962C8B-B14F-4D97-AF65-F5344CB8AC3E}">
        <p14:creationId xmlns:p14="http://schemas.microsoft.com/office/powerpoint/2010/main" val="7948566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t>62</a:t>
            </a:fld>
            <a:endParaRPr lang="en-US"/>
          </a:p>
        </p:txBody>
      </p:sp>
    </p:spTree>
    <p:extLst>
      <p:ext uri="{BB962C8B-B14F-4D97-AF65-F5344CB8AC3E}">
        <p14:creationId xmlns:p14="http://schemas.microsoft.com/office/powerpoint/2010/main" val="24324888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t>63</a:t>
            </a:fld>
            <a:endParaRPr lang="en-US"/>
          </a:p>
        </p:txBody>
      </p:sp>
    </p:spTree>
    <p:extLst>
      <p:ext uri="{BB962C8B-B14F-4D97-AF65-F5344CB8AC3E}">
        <p14:creationId xmlns:p14="http://schemas.microsoft.com/office/powerpoint/2010/main" val="24324888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t>64</a:t>
            </a:fld>
            <a:endParaRPr lang="en-US"/>
          </a:p>
        </p:txBody>
      </p:sp>
    </p:spTree>
    <p:extLst>
      <p:ext uri="{BB962C8B-B14F-4D97-AF65-F5344CB8AC3E}">
        <p14:creationId xmlns:p14="http://schemas.microsoft.com/office/powerpoint/2010/main" val="24324888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t>65</a:t>
            </a:fld>
            <a:endParaRPr lang="en-US"/>
          </a:p>
        </p:txBody>
      </p:sp>
    </p:spTree>
    <p:extLst>
      <p:ext uri="{BB962C8B-B14F-4D97-AF65-F5344CB8AC3E}">
        <p14:creationId xmlns:p14="http://schemas.microsoft.com/office/powerpoint/2010/main" val="24324888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3916545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3916545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3916545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gives a list of online resources for dealing with retractions.</a:t>
            </a:r>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350653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at submission, JAMA </a:t>
            </a:r>
            <a:r>
              <a:rPr lang="en-US" baseline="0" dirty="0" smtClean="0"/>
              <a:t>requires every co-author to “… indicate general and specific contributions …”  and </a:t>
            </a:r>
          </a:p>
          <a:p>
            <a:endParaRPr lang="en-US" baseline="0" dirty="0" smtClean="0"/>
          </a:p>
          <a:p>
            <a:pPr marL="228600" indent="-228600">
              <a:buAutoNum type="alphaUcParenBoth"/>
            </a:pPr>
            <a:r>
              <a:rPr lang="en-US" baseline="0" dirty="0" smtClean="0"/>
              <a:t>to certify the originality and validity of the reported work, including cooperation with access to data,   (B) to acknowledge final approval of the manuscript as submitted,    (C) to confirm participation in the work </a:t>
            </a:r>
            <a:r>
              <a:rPr lang="en-US" i="1" baseline="0" dirty="0" smtClean="0"/>
              <a:t>sufficient to take public responsibility for part of or the whole of its content</a:t>
            </a:r>
            <a:r>
              <a:rPr lang="en-US" baseline="0" dirty="0" smtClean="0"/>
              <a:t>, and      (D) to attest to one specific contribution within each of three delineated categories to merit inclusion as an author.</a:t>
            </a:r>
          </a:p>
          <a:p>
            <a:endParaRPr lang="en-US" baseline="0" dirty="0" smtClean="0"/>
          </a:p>
          <a:p>
            <a:r>
              <a:rPr lang="en-US" baseline="0" dirty="0" smtClean="0"/>
              <a:t>Falsification of any of these terms is sufficient cause for a citation of scientific misconduct.</a:t>
            </a:r>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478885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gives a list of online resources for dealing with retractions.</a:t>
            </a:r>
            <a:endParaRPr lang="en-US"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3506539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23916545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23916545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239165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seriousness with</a:t>
            </a:r>
            <a:r>
              <a:rPr lang="en-US" baseline="0" dirty="0" smtClean="0"/>
              <a:t> which journals take the issue of authorship is demonstrated in this screen shot from the JAMA website.  At the end of the published abstract, the exact contribution of each author is explicitly described.</a:t>
            </a:r>
            <a:endParaRPr lang="en-US" dirty="0" smtClean="0"/>
          </a:p>
          <a:p>
            <a:endParaRPr lang="en-US" dirty="0" smtClean="0"/>
          </a:p>
          <a:p>
            <a:endParaRPr lang="en-US" b="0" i="1" dirty="0">
              <a:solidFill>
                <a:schemeClr val="tx1"/>
              </a:solidFill>
            </a:endParaRPr>
          </a:p>
        </p:txBody>
      </p:sp>
      <p:sp>
        <p:nvSpPr>
          <p:cNvPr id="4" name="Slide Number Placeholder 3"/>
          <p:cNvSpPr>
            <a:spLocks noGrp="1"/>
          </p:cNvSpPr>
          <p:nvPr>
            <p:ph type="sldNum" sz="quarter" idx="10"/>
          </p:nvPr>
        </p:nvSpPr>
        <p:spPr/>
        <p:txBody>
          <a:bodyPr/>
          <a:lstStyle/>
          <a:p>
            <a:fld id="{FB6139E6-F9C4-4C52-8E29-0002DA0A7FE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4788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integrity of all responsible research communication begins with credible, well-researched background material or sources to support your rationale, hypothesis development, and methodology.  </a:t>
            </a:r>
          </a:p>
          <a:p>
            <a:endParaRPr lang="en-US" b="0" dirty="0" smtClean="0"/>
          </a:p>
          <a:p>
            <a:r>
              <a:rPr lang="en-US" b="0" dirty="0" smtClean="0"/>
              <a:t>This background research provides the intellectual grounding that permits unsolved problems in an area of investigation to be discussed and competing approaches to be evaluated.</a:t>
            </a:r>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Thus, if you are listed as an author in a study report, look up and read at least the abstract of each source cited in it.  You should evaluate that source’s quality and integrity, and be grounded in the problems and approaches it raises.  Discuss any questions that arise in your reading with your mentor and other study team members.</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163E3328-81F2-4A06-B36A-69EAADE2521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16779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464653">
                    <a:lumMod val="90000"/>
                    <a:lumOff val="10000"/>
                  </a:srgbClr>
                </a:solidFill>
              </a:rPr>
              <a:pPr/>
              <a:t>6/20/2018</a:t>
            </a:fld>
            <a:endParaRPr lang="en-US" dirty="0">
              <a:solidFill>
                <a:srgbClr val="464653">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464653">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8349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464653">
                    <a:lumMod val="90000"/>
                    <a:lumOff val="10000"/>
                  </a:srgbClr>
                </a:solidFill>
              </a:rPr>
              <a:pPr/>
              <a:t>6/20/2018</a:t>
            </a:fld>
            <a:endParaRPr lang="en-US" dirty="0">
              <a:solidFill>
                <a:srgbClr val="464653">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464653">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34710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464653">
                    <a:lumMod val="90000"/>
                    <a:lumOff val="10000"/>
                  </a:srgbClr>
                </a:solidFill>
              </a:rPr>
              <a:pPr/>
              <a:t>6/20/2018</a:t>
            </a:fld>
            <a:endParaRPr lang="en-US" dirty="0">
              <a:solidFill>
                <a:srgbClr val="464653">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464653">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019977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464653">
                    <a:lumMod val="90000"/>
                    <a:lumOff val="10000"/>
                  </a:srgbClr>
                </a:solidFill>
              </a:rPr>
              <a:pPr/>
              <a:t>6/20/2018</a:t>
            </a:fld>
            <a:endParaRPr lang="en-US" dirty="0">
              <a:solidFill>
                <a:srgbClr val="464653">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464653">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988122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464646">
                    <a:lumMod val="90000"/>
                    <a:lumOff val="10000"/>
                  </a:srgbClr>
                </a:solidFill>
              </a:rPr>
              <a:pPr/>
              <a:t>6/20/2018</a:t>
            </a:fld>
            <a:endParaRPr lang="en-US" dirty="0">
              <a:solidFill>
                <a:srgbClr val="464646">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464646">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676A55">
                    <a:lumMod val="90000"/>
                    <a:lumOff val="10000"/>
                  </a:srgbClr>
                </a:solidFill>
              </a:rPr>
              <a:pPr/>
              <a:t>6/20/2018</a:t>
            </a:fld>
            <a:endParaRPr lang="en-US" dirty="0">
              <a:solidFill>
                <a:srgbClr val="676A55">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676A55">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39002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676A55">
                    <a:lumMod val="90000"/>
                    <a:lumOff val="10000"/>
                  </a:srgbClr>
                </a:solidFill>
              </a:rPr>
              <a:pPr/>
              <a:t>6/20/2018</a:t>
            </a:fld>
            <a:endParaRPr lang="en-US" dirty="0">
              <a:solidFill>
                <a:srgbClr val="676A55">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676A55">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676A55">
                    <a:lumMod val="90000"/>
                    <a:lumOff val="10000"/>
                  </a:srgbClr>
                </a:solidFill>
              </a:rPr>
              <a:pPr/>
              <a:t>6/20/2018</a:t>
            </a:fld>
            <a:endParaRPr lang="en-US" dirty="0">
              <a:solidFill>
                <a:srgbClr val="676A55">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676A55">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444D26">
                    <a:lumMod val="90000"/>
                    <a:lumOff val="10000"/>
                  </a:srgbClr>
                </a:solidFill>
              </a:rPr>
              <a:pPr/>
              <a:t>6/20/2018</a:t>
            </a:fld>
            <a:endParaRPr lang="en-US" dirty="0">
              <a:solidFill>
                <a:srgbClr val="444D26">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444D26">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444D26">
                    <a:lumMod val="90000"/>
                    <a:lumOff val="10000"/>
                  </a:srgbClr>
                </a:solidFill>
              </a:rPr>
              <a:pPr/>
              <a:t>6/20/2018</a:t>
            </a:fld>
            <a:endParaRPr lang="en-US" dirty="0">
              <a:solidFill>
                <a:srgbClr val="444D26">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444D26">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04617B">
                    <a:lumMod val="90000"/>
                    <a:lumOff val="10000"/>
                  </a:srgbClr>
                </a:solidFill>
              </a:rPr>
              <a:pPr/>
              <a:t>6/20/2018</a:t>
            </a:fld>
            <a:endParaRPr lang="en-US" dirty="0">
              <a:solidFill>
                <a:srgbClr val="04617B">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04617B">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07940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04617B">
                    <a:lumMod val="90000"/>
                    <a:lumOff val="10000"/>
                  </a:srgbClr>
                </a:solidFill>
              </a:rPr>
              <a:pPr/>
              <a:t>6/20/2018</a:t>
            </a:fld>
            <a:endParaRPr lang="en-US" dirty="0">
              <a:solidFill>
                <a:srgbClr val="04617B">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04617B">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093551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646B86">
                    <a:lumMod val="90000"/>
                    <a:lumOff val="10000"/>
                  </a:srgbClr>
                </a:solidFill>
              </a:rPr>
              <a:pPr/>
              <a:t>6/20/2018</a:t>
            </a:fld>
            <a:endParaRPr lang="en-US" dirty="0">
              <a:solidFill>
                <a:srgbClr val="646B86">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646B86">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86063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646B86">
                    <a:lumMod val="90000"/>
                    <a:lumOff val="10000"/>
                  </a:srgbClr>
                </a:solidFill>
              </a:rPr>
              <a:pPr/>
              <a:t>6/20/2018</a:t>
            </a:fld>
            <a:endParaRPr lang="en-US" dirty="0">
              <a:solidFill>
                <a:srgbClr val="646B86">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646B86">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464653">
                    <a:lumMod val="90000"/>
                    <a:lumOff val="10000"/>
                  </a:srgbClr>
                </a:solidFill>
              </a:rPr>
              <a:pPr/>
              <a:t>6/20/2018</a:t>
            </a:fld>
            <a:endParaRPr lang="en-US" dirty="0">
              <a:solidFill>
                <a:srgbClr val="464653">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464653">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30433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54735-5002-4DC6-8AFB-8DA747C8CFD0}" type="datetimeFigureOut">
              <a:rPr lang="en-US" smtClean="0">
                <a:solidFill>
                  <a:srgbClr val="676A55">
                    <a:lumMod val="90000"/>
                    <a:lumOff val="10000"/>
                  </a:srgbClr>
                </a:solidFill>
              </a:rPr>
              <a:pPr/>
              <a:t>6/20/2018</a:t>
            </a:fld>
            <a:endParaRPr lang="en-US" dirty="0">
              <a:solidFill>
                <a:srgbClr val="676A55">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676A55">
                  <a:lumMod val="90000"/>
                  <a:lumOff val="10000"/>
                </a:srgbClr>
              </a:solidFill>
            </a:endParaRPr>
          </a:p>
        </p:txBody>
      </p:sp>
      <p:sp>
        <p:nvSpPr>
          <p:cNvPr id="6" name="Slide Number Placeholder 5"/>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93389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254735-5002-4DC6-8AFB-8DA747C8CFD0}" type="datetimeFigureOut">
              <a:rPr lang="en-US" smtClean="0">
                <a:solidFill>
                  <a:srgbClr val="464653">
                    <a:lumMod val="90000"/>
                    <a:lumOff val="10000"/>
                  </a:srgbClr>
                </a:solidFill>
              </a:rPr>
              <a:pPr/>
              <a:t>6/20/2018</a:t>
            </a:fld>
            <a:endParaRPr lang="en-US" dirty="0">
              <a:solidFill>
                <a:srgbClr val="464653">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464653">
                  <a:lumMod val="90000"/>
                  <a:lumOff val="10000"/>
                </a:srgbClr>
              </a:solidFill>
            </a:endParaRPr>
          </a:p>
        </p:txBody>
      </p:sp>
      <p:sp>
        <p:nvSpPr>
          <p:cNvPr id="7" name="Slide Number Placeholder 6"/>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2749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254735-5002-4DC6-8AFB-8DA747C8CFD0}" type="datetimeFigureOut">
              <a:rPr lang="en-US" smtClean="0">
                <a:solidFill>
                  <a:srgbClr val="464653">
                    <a:lumMod val="90000"/>
                    <a:lumOff val="10000"/>
                  </a:srgbClr>
                </a:solidFill>
              </a:rPr>
              <a:pPr/>
              <a:t>6/20/2018</a:t>
            </a:fld>
            <a:endParaRPr lang="en-US" dirty="0">
              <a:solidFill>
                <a:srgbClr val="464653">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464653">
                  <a:lumMod val="90000"/>
                  <a:lumOff val="10000"/>
                </a:srgbClr>
              </a:solidFill>
            </a:endParaRPr>
          </a:p>
        </p:txBody>
      </p:sp>
      <p:sp>
        <p:nvSpPr>
          <p:cNvPr id="9" name="Slide Number Placeholder 8"/>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02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254735-5002-4DC6-8AFB-8DA747C8CFD0}" type="datetimeFigureOut">
              <a:rPr lang="en-US" smtClean="0">
                <a:solidFill>
                  <a:srgbClr val="464653">
                    <a:lumMod val="90000"/>
                    <a:lumOff val="10000"/>
                  </a:srgbClr>
                </a:solidFill>
              </a:rPr>
              <a:pPr/>
              <a:t>6/20/2018</a:t>
            </a:fld>
            <a:endParaRPr lang="en-US" dirty="0">
              <a:solidFill>
                <a:srgbClr val="464653">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464653">
                  <a:lumMod val="90000"/>
                  <a:lumOff val="10000"/>
                </a:srgbClr>
              </a:solidFill>
            </a:endParaRPr>
          </a:p>
        </p:txBody>
      </p:sp>
      <p:sp>
        <p:nvSpPr>
          <p:cNvPr id="5" name="Slide Number Placeholder 4"/>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34058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54735-5002-4DC6-8AFB-8DA747C8CFD0}" type="datetimeFigureOut">
              <a:rPr lang="en-US" smtClean="0">
                <a:solidFill>
                  <a:srgbClr val="464653">
                    <a:lumMod val="90000"/>
                    <a:lumOff val="10000"/>
                  </a:srgbClr>
                </a:solidFill>
              </a:rPr>
              <a:pPr/>
              <a:t>6/20/2018</a:t>
            </a:fld>
            <a:endParaRPr lang="en-US" dirty="0">
              <a:solidFill>
                <a:srgbClr val="464653">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464653">
                  <a:lumMod val="90000"/>
                  <a:lumOff val="10000"/>
                </a:srgbClr>
              </a:solidFill>
            </a:endParaRPr>
          </a:p>
        </p:txBody>
      </p:sp>
      <p:sp>
        <p:nvSpPr>
          <p:cNvPr id="4" name="Slide Number Placeholder 3"/>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54054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54735-5002-4DC6-8AFB-8DA747C8CFD0}" type="datetimeFigureOut">
              <a:rPr lang="en-US" smtClean="0">
                <a:solidFill>
                  <a:srgbClr val="464653">
                    <a:lumMod val="90000"/>
                    <a:lumOff val="10000"/>
                  </a:srgbClr>
                </a:solidFill>
              </a:rPr>
              <a:pPr/>
              <a:t>6/20/2018</a:t>
            </a:fld>
            <a:endParaRPr lang="en-US" dirty="0">
              <a:solidFill>
                <a:srgbClr val="464653">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464653">
                  <a:lumMod val="90000"/>
                  <a:lumOff val="10000"/>
                </a:srgbClr>
              </a:solidFill>
            </a:endParaRPr>
          </a:p>
        </p:txBody>
      </p:sp>
      <p:sp>
        <p:nvSpPr>
          <p:cNvPr id="7" name="Slide Number Placeholder 6"/>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66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54735-5002-4DC6-8AFB-8DA747C8CFD0}" type="datetimeFigureOut">
              <a:rPr lang="en-US" smtClean="0">
                <a:solidFill>
                  <a:srgbClr val="464653">
                    <a:lumMod val="90000"/>
                    <a:lumOff val="10000"/>
                  </a:srgbClr>
                </a:solidFill>
              </a:rPr>
              <a:pPr/>
              <a:t>6/20/2018</a:t>
            </a:fld>
            <a:endParaRPr lang="en-US" dirty="0">
              <a:solidFill>
                <a:srgbClr val="464653">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464653">
                  <a:lumMod val="90000"/>
                  <a:lumOff val="10000"/>
                </a:srgbClr>
              </a:solidFill>
            </a:endParaRPr>
          </a:p>
        </p:txBody>
      </p:sp>
      <p:sp>
        <p:nvSpPr>
          <p:cNvPr id="7" name="Slide Number Placeholder 6"/>
          <p:cNvSpPr>
            <a:spLocks noGrp="1"/>
          </p:cNvSpPr>
          <p:nvPr>
            <p:ph type="sldNum" sz="quarter" idx="12"/>
          </p:nvPr>
        </p:nvSpPr>
        <p:spPr/>
        <p:txBody>
          <a:body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13291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254735-5002-4DC6-8AFB-8DA747C8CFD0}" type="datetimeFigureOut">
              <a:rPr lang="en-US" smtClean="0">
                <a:solidFill>
                  <a:srgbClr val="464653">
                    <a:lumMod val="90000"/>
                    <a:lumOff val="10000"/>
                  </a:srgbClr>
                </a:solidFill>
              </a:rPr>
              <a:pPr/>
              <a:t>6/20/2018</a:t>
            </a:fld>
            <a:endParaRPr lang="en-US" dirty="0">
              <a:solidFill>
                <a:srgbClr val="464653">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464653">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2068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254735-5002-4DC6-8AFB-8DA747C8CFD0}" type="datetimeFigureOut">
              <a:rPr lang="en-US" smtClean="0">
                <a:solidFill>
                  <a:srgbClr val="676A55">
                    <a:lumMod val="90000"/>
                    <a:lumOff val="10000"/>
                  </a:srgbClr>
                </a:solidFill>
              </a:rPr>
              <a:pPr/>
              <a:t>6/20/2018</a:t>
            </a:fld>
            <a:endParaRPr lang="en-US" dirty="0">
              <a:solidFill>
                <a:srgbClr val="676A55">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676A55">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90" r:id="rId1"/>
    <p:sldLayoutId id="2147483829" r:id="rId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254735-5002-4DC6-8AFB-8DA747C8CFD0}" type="datetimeFigureOut">
              <a:rPr lang="en-US" smtClean="0">
                <a:solidFill>
                  <a:srgbClr val="444D26">
                    <a:lumMod val="90000"/>
                    <a:lumOff val="10000"/>
                  </a:srgbClr>
                </a:solidFill>
              </a:rPr>
              <a:pPr/>
              <a:t>6/20/2018</a:t>
            </a:fld>
            <a:endParaRPr lang="en-US" dirty="0">
              <a:solidFill>
                <a:srgbClr val="444D26">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444D26">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254735-5002-4DC6-8AFB-8DA747C8CFD0}" type="datetimeFigureOut">
              <a:rPr lang="en-US" smtClean="0">
                <a:solidFill>
                  <a:srgbClr val="04617B">
                    <a:lumMod val="90000"/>
                    <a:lumOff val="10000"/>
                  </a:srgbClr>
                </a:solidFill>
              </a:rPr>
              <a:pPr/>
              <a:t>6/20/2018</a:t>
            </a:fld>
            <a:endParaRPr lang="en-US" dirty="0">
              <a:solidFill>
                <a:srgbClr val="04617B">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04617B">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03628366"/>
      </p:ext>
    </p:extLst>
  </p:cSld>
  <p:clrMap bg1="lt1" tx1="dk1" bg2="lt2" tx2="dk2" accent1="accent1" accent2="accent2" accent3="accent3" accent4="accent4" accent5="accent5" accent6="accent6" hlink="hlink" folHlink="folHlink"/>
  <p:sldLayoutIdLst>
    <p:sldLayoutId id="2147483832" r:id="rId1"/>
    <p:sldLayoutId id="2147483833" r:id="rId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254735-5002-4DC6-8AFB-8DA747C8CFD0}" type="datetimeFigureOut">
              <a:rPr lang="en-US" smtClean="0">
                <a:solidFill>
                  <a:srgbClr val="646B86">
                    <a:lumMod val="90000"/>
                    <a:lumOff val="10000"/>
                  </a:srgbClr>
                </a:solidFill>
              </a:rPr>
              <a:pPr/>
              <a:t>6/20/2018</a:t>
            </a:fld>
            <a:endParaRPr lang="en-US" dirty="0">
              <a:solidFill>
                <a:srgbClr val="646B86">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646B86">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16308209"/>
      </p:ext>
    </p:extLst>
  </p:cSld>
  <p:clrMap bg1="lt1" tx1="dk1" bg2="lt2" tx2="dk2" accent1="accent1" accent2="accent2" accent3="accent3" accent4="accent4" accent5="accent5" accent6="accent6" hlink="hlink" folHlink="folHlink"/>
  <p:sldLayoutIdLst>
    <p:sldLayoutId id="2147483835" r:id="rId1"/>
    <p:sldLayoutId id="2147483836" r:id="rId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254735-5002-4DC6-8AFB-8DA747C8CFD0}" type="datetimeFigureOut">
              <a:rPr lang="en-US" smtClean="0">
                <a:solidFill>
                  <a:srgbClr val="676A55">
                    <a:lumMod val="90000"/>
                    <a:lumOff val="10000"/>
                  </a:srgbClr>
                </a:solidFill>
              </a:rPr>
              <a:pPr/>
              <a:t>6/20/2018</a:t>
            </a:fld>
            <a:endParaRPr lang="en-US" dirty="0">
              <a:solidFill>
                <a:srgbClr val="676A55">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676A55">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68947028"/>
      </p:ext>
    </p:extLst>
  </p:cSld>
  <p:clrMap bg1="lt1" tx1="dk1" bg2="lt2" tx2="dk2" accent1="accent1" accent2="accent2" accent3="accent3" accent4="accent4" accent5="accent5" accent6="accent6" hlink="hlink" folHlink="folHlink"/>
  <p:sldLayoutIdLst>
    <p:sldLayoutId id="2147483838" r:id="rId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3" r:id="rId1"/>
    <p:sldLayoutId id="2147483830" r:id="rId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254735-5002-4DC6-8AFB-8DA747C8CFD0}" type="datetimeFigureOut">
              <a:rPr lang="en-US" smtClean="0">
                <a:solidFill>
                  <a:srgbClr val="303030">
                    <a:lumMod val="90000"/>
                    <a:lumOff val="10000"/>
                  </a:srgbClr>
                </a:solidFill>
              </a:rPr>
              <a:pPr/>
              <a:t>6/20/2018</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1254735-5002-4DC6-8AFB-8DA747C8CFD0}" type="datetimeFigureOut">
              <a:rPr lang="en-US" smtClean="0">
                <a:solidFill>
                  <a:srgbClr val="464646">
                    <a:lumMod val="90000"/>
                    <a:lumOff val="10000"/>
                  </a:srgbClr>
                </a:solidFill>
              </a:rPr>
              <a:pPr/>
              <a:t>6/20/2018</a:t>
            </a:fld>
            <a:endParaRPr lang="en-US" dirty="0">
              <a:solidFill>
                <a:srgbClr val="464646">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464646">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D803221-8F93-481F-84D1-3E2CC12C825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26" r:id="rId1"/>
    <p:sldLayoutId id="2147483825" r:id="rId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hyperlink" Target="http://www.nlm.nih.gov/citingmedicine" TargetMode="External"/><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hyperlink" Target="http://www.ama-assn.org/" TargetMode="External"/><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hyperlink" Target="http://www.fda.gov/Drugs/DrugSafety/PostmarketDrugSafetyInformationforPatientsandProviders/ucm101557.ht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hyperlink" Target="http://www.ama-assn.org/amednews/2012/10/15/prsb1015.htm" TargetMode="External"/><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www.pnas.org/content/110/3/1137.full.pdf+html?sid=6b3ca88e-95df-4073-9e2c-c9ff125c2bb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publicationethics.org/resources/flowcharts" TargetMode="External"/><Relationship Id="rId2" Type="http://schemas.openxmlformats.org/officeDocument/2006/relationships/notesSlide" Target="../notesSlides/notesSlide42.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hyperlink" Target="http://retractionwatch.wordpress.com/" TargetMode="External"/><Relationship Id="rId2" Type="http://schemas.openxmlformats.org/officeDocument/2006/relationships/notesSlide" Target="../notesSlides/notesSlide45.xml"/><Relationship Id="rId1" Type="http://schemas.openxmlformats.org/officeDocument/2006/relationships/slideLayout" Target="../slideLayouts/slideLayout30.xml"/><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hyperlink" Target="http://publicationethics.org/" TargetMode="External"/><Relationship Id="rId7" Type="http://schemas.openxmlformats.org/officeDocument/2006/relationships/hyperlink" Target="http://retractionwatch.wordpress.com/" TargetMode="External"/><Relationship Id="rId2" Type="http://schemas.openxmlformats.org/officeDocument/2006/relationships/notesSlide" Target="../notesSlides/notesSlide47.xml"/><Relationship Id="rId1" Type="http://schemas.openxmlformats.org/officeDocument/2006/relationships/slideLayout" Target="../slideLayouts/slideLayout30.xml"/><Relationship Id="rId6" Type="http://schemas.openxmlformats.org/officeDocument/2006/relationships/hyperlink" Target="http://www.acrpnet.org/" TargetMode="External"/><Relationship Id="rId5" Type="http://schemas.openxmlformats.org/officeDocument/2006/relationships/hyperlink" Target="http://ori.hhs.gov/" TargetMode="External"/><Relationship Id="rId4" Type="http://schemas.openxmlformats.org/officeDocument/2006/relationships/hyperlink" Target="http://www.icmje.or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hyperlink" Target="http://www.copyright.gov/" TargetMode="External"/><Relationship Id="rId2" Type="http://schemas.openxmlformats.org/officeDocument/2006/relationships/notesSlide" Target="../notesSlides/notesSlide52.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hyperlink" Target="http://www.copyright.com/" TargetMode="External"/><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25.xml"/><Relationship Id="rId4" Type="http://schemas.openxmlformats.org/officeDocument/2006/relationships/hyperlink" Target="http://www.umc.edu/Library/Copyright_Portal.asp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hyperlink" Target="http://jama.jamanetwork.com/data/iforaforms/jama/auinst_crit.pdf" TargetMode="External"/><Relationship Id="rId2" Type="http://schemas.openxmlformats.org/officeDocument/2006/relationships/notesSlide" Target="../notesSlides/notesSlide62.xml"/><Relationship Id="rId1" Type="http://schemas.openxmlformats.org/officeDocument/2006/relationships/slideLayout" Target="../slideLayouts/slideLayout20.xml"/><Relationship Id="rId4" Type="http://schemas.openxmlformats.org/officeDocument/2006/relationships/hyperlink" Target="http://jama.jamanetwork.com/article.aspx?articleid=1696098#ArticleInformation"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cse.msu.edu/~alexliu/plagiarism.pdf" TargetMode="External"/><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hyperlink" Target="http://copyright.cornell.edu/resources/publicdomain.cfm" TargetMode="External"/><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hyperlink" Target="http://copyright.cornell.edu/resources/publicdomain.cfm" TargetMode="External"/><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hyperlink" Target="http://www.apa.org/pubs/books/4200066.aspx" TargetMode="External"/><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hyperlink" Target="http://www.chicagomanualofstyle.org/16/contents.html" TargetMode="External"/><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hyperlink" Target="http://www.mlahandbook.org/private/handbook" TargetMode="External"/><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hyperlink" Target="http://publicationethics.org/" TargetMode="External"/><Relationship Id="rId2" Type="http://schemas.openxmlformats.org/officeDocument/2006/relationships/notesSlide" Target="../notesSlides/notesSlide69.xml"/><Relationship Id="rId1" Type="http://schemas.openxmlformats.org/officeDocument/2006/relationships/slideLayout" Target="../slideLayouts/slideLayout20.xml"/><Relationship Id="rId5" Type="http://schemas.openxmlformats.org/officeDocument/2006/relationships/hyperlink" Target="http://jama.jamanetwork.com/public/about.aspx" TargetMode="External"/><Relationship Id="rId4" Type="http://schemas.openxmlformats.org/officeDocument/2006/relationships/hyperlink" Target="http://www.icmj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hyperlink" Target="http://jama.jamanetwork.com/data/ifora-forms/jama/auinst_crit.pdf" TargetMode="External"/><Relationship Id="rId4" Type="http://schemas.openxmlformats.org/officeDocument/2006/relationships/image" Target="../media/image3.tmp"/></Relationships>
</file>

<file path=ppt/slides/_rels/slide70.xml.rels><?xml version="1.0" encoding="UTF-8" standalone="yes"?>
<Relationships xmlns="http://schemas.openxmlformats.org/package/2006/relationships"><Relationship Id="rId3" Type="http://schemas.openxmlformats.org/officeDocument/2006/relationships/hyperlink" Target="http://ori.hhs.gov/" TargetMode="External"/><Relationship Id="rId2" Type="http://schemas.openxmlformats.org/officeDocument/2006/relationships/notesSlide" Target="../notesSlides/notesSlide70.xml"/><Relationship Id="rId1" Type="http://schemas.openxmlformats.org/officeDocument/2006/relationships/slideLayout" Target="../slideLayouts/slideLayout20.xml"/><Relationship Id="rId5" Type="http://schemas.openxmlformats.org/officeDocument/2006/relationships/hyperlink" Target="http://retractionwatch.wordpress.com/" TargetMode="External"/><Relationship Id="rId4" Type="http://schemas.openxmlformats.org/officeDocument/2006/relationships/hyperlink" Target="http://www.acrpnet.org/"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3" Type="http://schemas.openxmlformats.org/officeDocument/2006/relationships/hyperlink" Target="http://www.ncbi.nlm.nih.gov/pubmed/23027971/" TargetMode="External"/><Relationship Id="rId2" Type="http://schemas.openxmlformats.org/officeDocument/2006/relationships/notesSlide" Target="../notesSlides/notesSlide72.xml"/><Relationship Id="rId1" Type="http://schemas.openxmlformats.org/officeDocument/2006/relationships/slideLayout" Target="../slideLayouts/slideLayout20.xml"/><Relationship Id="rId4" Type="http://schemas.openxmlformats.org/officeDocument/2006/relationships/hyperlink" Target="http://www.amednews.com/article/20121015/profession/310159940/6/"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hyperlink" Target="http://jama.jamanetwork.com/article.aspx?articleid=1696098#ArticleInformation" TargetMode="Externa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29000"/>
            <a:ext cx="7543800" cy="1524000"/>
          </a:xfrm>
        </p:spPr>
        <p:txBody>
          <a:bodyPr>
            <a:normAutofit fontScale="90000"/>
          </a:bodyPr>
          <a:lstStyle/>
          <a:p>
            <a:r>
              <a:rPr lang="en-US" dirty="0" smtClean="0">
                <a:solidFill>
                  <a:schemeClr val="tx1"/>
                </a:solidFill>
              </a:rPr>
              <a:t>Academic Honesty</a:t>
            </a:r>
            <a:br>
              <a:rPr lang="en-US" dirty="0" smtClean="0">
                <a:solidFill>
                  <a:schemeClr val="tx1"/>
                </a:solidFill>
              </a:rPr>
            </a:br>
            <a:r>
              <a:rPr lang="en-US" sz="4400" dirty="0" smtClean="0">
                <a:solidFill>
                  <a:schemeClr val="tx1"/>
                </a:solidFill>
              </a:rPr>
              <a:t>in Publication and Presentation</a:t>
            </a:r>
            <a:endParaRPr lang="en-US" sz="4400" dirty="0">
              <a:solidFill>
                <a:schemeClr val="tx1"/>
              </a:solidFill>
            </a:endParaRPr>
          </a:p>
        </p:txBody>
      </p:sp>
      <p:sp>
        <p:nvSpPr>
          <p:cNvPr id="3" name="Subtitle 2"/>
          <p:cNvSpPr>
            <a:spLocks noGrp="1"/>
          </p:cNvSpPr>
          <p:nvPr>
            <p:ph type="subTitle" idx="1"/>
          </p:nvPr>
        </p:nvSpPr>
        <p:spPr>
          <a:xfrm>
            <a:off x="4495800" y="5105400"/>
            <a:ext cx="4419600" cy="994610"/>
          </a:xfrm>
        </p:spPr>
        <p:txBody>
          <a:bodyPr>
            <a:normAutofit/>
          </a:bodyPr>
          <a:lstStyle/>
          <a:p>
            <a:r>
              <a:rPr lang="en-US" sz="1600" dirty="0" smtClean="0">
                <a:solidFill>
                  <a:schemeClr val="tx1"/>
                </a:solidFill>
              </a:rPr>
              <a:t>Center for Bioethics and Medical Humanities</a:t>
            </a:r>
          </a:p>
          <a:p>
            <a:r>
              <a:rPr lang="en-US" sz="1600" dirty="0" smtClean="0">
                <a:solidFill>
                  <a:schemeClr val="tx1"/>
                </a:solidFill>
              </a:rPr>
              <a:t>Rowland Medical Library</a:t>
            </a:r>
          </a:p>
          <a:p>
            <a:r>
              <a:rPr lang="en-US" sz="1600" dirty="0">
                <a:solidFill>
                  <a:schemeClr val="tx1"/>
                </a:solidFill>
              </a:rPr>
              <a:t>University of Mississippi Medical Center</a:t>
            </a:r>
          </a:p>
          <a:p>
            <a:pPr algn="ctr"/>
            <a:endParaRPr lang="en-US" sz="1600" dirty="0"/>
          </a:p>
        </p:txBody>
      </p:sp>
    </p:spTree>
    <p:extLst>
      <p:ext uri="{BB962C8B-B14F-4D97-AF65-F5344CB8AC3E}">
        <p14:creationId xmlns:p14="http://schemas.microsoft.com/office/powerpoint/2010/main" val="2512619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762000" y="1447800"/>
            <a:ext cx="7543800" cy="3200400"/>
          </a:xfrm>
        </p:spPr>
        <p:txBody>
          <a:bodyPr>
            <a:normAutofit/>
          </a:bodyPr>
          <a:lstStyle/>
          <a:p>
            <a:r>
              <a:rPr lang="en-US" sz="2800" dirty="0" smtClean="0">
                <a:solidFill>
                  <a:schemeClr val="tx1"/>
                </a:solidFill>
              </a:rPr>
              <a:t>Primary</a:t>
            </a:r>
          </a:p>
          <a:p>
            <a:r>
              <a:rPr lang="en-US" sz="2800" dirty="0" smtClean="0">
                <a:solidFill>
                  <a:schemeClr val="tx1"/>
                </a:solidFill>
              </a:rPr>
              <a:t>Secondary</a:t>
            </a:r>
          </a:p>
          <a:p>
            <a:r>
              <a:rPr lang="en-US" sz="2800" dirty="0" smtClean="0">
                <a:solidFill>
                  <a:schemeClr val="tx1"/>
                </a:solidFill>
              </a:rPr>
              <a:t>Tertiary</a:t>
            </a:r>
          </a:p>
          <a:p>
            <a:r>
              <a:rPr lang="en-US" sz="2800" dirty="0" smtClean="0">
                <a:solidFill>
                  <a:schemeClr val="tx1"/>
                </a:solidFill>
              </a:rPr>
              <a:t>The </a:t>
            </a:r>
            <a:r>
              <a:rPr lang="en-US" sz="2800" dirty="0">
                <a:solidFill>
                  <a:schemeClr val="tx1"/>
                </a:solidFill>
              </a:rPr>
              <a:t>burden of source accuracy and integrity rests with </a:t>
            </a:r>
            <a:r>
              <a:rPr lang="en-US" sz="2800" dirty="0" smtClean="0">
                <a:solidFill>
                  <a:schemeClr val="tx1"/>
                </a:solidFill>
              </a:rPr>
              <a:t>each  </a:t>
            </a:r>
            <a:r>
              <a:rPr lang="en-US" sz="2800" dirty="0">
                <a:solidFill>
                  <a:schemeClr val="tx1"/>
                </a:solidFill>
              </a:rPr>
              <a:t>author</a:t>
            </a:r>
            <a:r>
              <a:rPr lang="en-US" sz="2800" dirty="0" smtClean="0">
                <a:solidFill>
                  <a:schemeClr val="tx1"/>
                </a:solidFill>
              </a:rPr>
              <a:t>.</a:t>
            </a:r>
            <a:endParaRPr lang="en-US" sz="2800" dirty="0">
              <a:solidFill>
                <a:schemeClr val="tx1"/>
              </a:solidFill>
            </a:endParaRPr>
          </a:p>
          <a:p>
            <a:endParaRPr lang="en-US" sz="4000" dirty="0" smtClean="0">
              <a:solidFill>
                <a:schemeClr val="tx1"/>
              </a:solidFill>
            </a:endParaRPr>
          </a:p>
          <a:p>
            <a:endParaRPr lang="en-US" sz="4000" dirty="0"/>
          </a:p>
        </p:txBody>
      </p:sp>
    </p:spTree>
    <p:extLst>
      <p:ext uri="{BB962C8B-B14F-4D97-AF65-F5344CB8AC3E}">
        <p14:creationId xmlns:p14="http://schemas.microsoft.com/office/powerpoint/2010/main" val="2928822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685800" y="762000"/>
            <a:ext cx="7696200" cy="4343400"/>
          </a:xfrm>
        </p:spPr>
        <p:txBody>
          <a:bodyPr>
            <a:normAutofit/>
          </a:bodyPr>
          <a:lstStyle/>
          <a:p>
            <a:pPr marL="0" indent="0">
              <a:buNone/>
            </a:pPr>
            <a:r>
              <a:rPr lang="en-US" sz="2800" i="1" dirty="0" smtClean="0">
                <a:solidFill>
                  <a:schemeClr val="tx1"/>
                </a:solidFill>
              </a:rPr>
              <a:t>Primary Sources</a:t>
            </a:r>
          </a:p>
          <a:p>
            <a:pPr lvl="1"/>
            <a:r>
              <a:rPr lang="en-US" sz="2600" dirty="0" smtClean="0">
                <a:solidFill>
                  <a:schemeClr val="tx1"/>
                </a:solidFill>
              </a:rPr>
              <a:t> </a:t>
            </a:r>
            <a:r>
              <a:rPr lang="en-US" sz="2800" dirty="0" smtClean="0">
                <a:solidFill>
                  <a:schemeClr val="tx1"/>
                </a:solidFill>
              </a:rPr>
              <a:t>original research reports </a:t>
            </a:r>
          </a:p>
          <a:p>
            <a:pPr lvl="1"/>
            <a:r>
              <a:rPr lang="en-US" sz="2800" dirty="0" smtClean="0">
                <a:solidFill>
                  <a:schemeClr val="tx1"/>
                </a:solidFill>
              </a:rPr>
              <a:t> novels and poetry</a:t>
            </a:r>
          </a:p>
          <a:p>
            <a:pPr lvl="1"/>
            <a:r>
              <a:rPr lang="en-US" sz="2800" dirty="0" smtClean="0">
                <a:solidFill>
                  <a:schemeClr val="tx1"/>
                </a:solidFill>
              </a:rPr>
              <a:t> government reports</a:t>
            </a:r>
          </a:p>
          <a:p>
            <a:pPr lvl="1"/>
            <a:r>
              <a:rPr lang="en-US" sz="2800" dirty="0" smtClean="0">
                <a:solidFill>
                  <a:schemeClr val="tx1"/>
                </a:solidFill>
              </a:rPr>
              <a:t> original artwork or photography</a:t>
            </a:r>
          </a:p>
          <a:p>
            <a:pPr lvl="1"/>
            <a:r>
              <a:rPr lang="en-US" sz="2800" dirty="0" smtClean="0">
                <a:solidFill>
                  <a:schemeClr val="tx1"/>
                </a:solidFill>
              </a:rPr>
              <a:t> technical reports</a:t>
            </a:r>
          </a:p>
          <a:p>
            <a:pPr lvl="1"/>
            <a:r>
              <a:rPr lang="en-US" sz="2800" dirty="0" smtClean="0">
                <a:solidFill>
                  <a:schemeClr val="tx1"/>
                </a:solidFill>
              </a:rPr>
              <a:t> conference proceedings</a:t>
            </a:r>
          </a:p>
          <a:p>
            <a:pPr marL="320040" lvl="1" indent="0">
              <a:buNone/>
            </a:pPr>
            <a:endParaRPr lang="en-US" sz="1600" dirty="0"/>
          </a:p>
        </p:txBody>
      </p:sp>
    </p:spTree>
    <p:extLst>
      <p:ext uri="{BB962C8B-B14F-4D97-AF65-F5344CB8AC3E}">
        <p14:creationId xmlns:p14="http://schemas.microsoft.com/office/powerpoint/2010/main" val="18157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a:t>
            </a:r>
            <a:endParaRPr lang="en-US" dirty="0"/>
          </a:p>
        </p:txBody>
      </p:sp>
      <p:sp>
        <p:nvSpPr>
          <p:cNvPr id="3" name="Content Placeholder 2"/>
          <p:cNvSpPr>
            <a:spLocks noGrp="1"/>
          </p:cNvSpPr>
          <p:nvPr>
            <p:ph idx="1"/>
          </p:nvPr>
        </p:nvSpPr>
        <p:spPr>
          <a:xfrm>
            <a:off x="609600" y="838200"/>
            <a:ext cx="8305800" cy="4572000"/>
          </a:xfrm>
        </p:spPr>
        <p:txBody>
          <a:bodyPr>
            <a:normAutofit fontScale="92500"/>
          </a:bodyPr>
          <a:lstStyle/>
          <a:p>
            <a:pPr marL="0" indent="0">
              <a:buNone/>
            </a:pPr>
            <a:r>
              <a:rPr lang="en-US" sz="3000" i="1" dirty="0" smtClean="0">
                <a:solidFill>
                  <a:schemeClr val="tx1"/>
                </a:solidFill>
              </a:rPr>
              <a:t>Secondary Sources </a:t>
            </a:r>
          </a:p>
          <a:p>
            <a:pPr marL="228600" indent="-61913">
              <a:buNone/>
            </a:pPr>
            <a:r>
              <a:rPr lang="en-US" sz="3000" dirty="0" smtClean="0">
                <a:solidFill>
                  <a:schemeClr val="tx1"/>
                </a:solidFill>
              </a:rPr>
              <a:t> may summarize, clarify, modify, and/or further analyze information from primary sources. Examples include:</a:t>
            </a:r>
          </a:p>
          <a:p>
            <a:pPr marL="0" indent="0">
              <a:buNone/>
            </a:pPr>
            <a:endParaRPr lang="en-US" sz="1300" dirty="0" smtClean="0">
              <a:solidFill>
                <a:schemeClr val="tx1"/>
              </a:solidFill>
            </a:endParaRPr>
          </a:p>
          <a:p>
            <a:pPr lvl="3"/>
            <a:r>
              <a:rPr lang="en-US" sz="3000" dirty="0" smtClean="0">
                <a:solidFill>
                  <a:schemeClr val="tx1"/>
                </a:solidFill>
              </a:rPr>
              <a:t>textbooks </a:t>
            </a:r>
          </a:p>
          <a:p>
            <a:pPr lvl="3"/>
            <a:r>
              <a:rPr lang="en-US" sz="3000" dirty="0" smtClean="0">
                <a:solidFill>
                  <a:schemeClr val="tx1"/>
                </a:solidFill>
              </a:rPr>
              <a:t>review articles</a:t>
            </a:r>
          </a:p>
          <a:p>
            <a:pPr lvl="3"/>
            <a:r>
              <a:rPr lang="fr-FR" sz="3000" dirty="0" smtClean="0">
                <a:solidFill>
                  <a:schemeClr val="tx1"/>
                </a:solidFill>
              </a:rPr>
              <a:t>magazine articles</a:t>
            </a:r>
          </a:p>
          <a:p>
            <a:pPr lvl="3"/>
            <a:r>
              <a:rPr lang="fr-FR" sz="3000" dirty="0">
                <a:solidFill>
                  <a:schemeClr val="tx1"/>
                </a:solidFill>
              </a:rPr>
              <a:t>c</a:t>
            </a:r>
            <a:r>
              <a:rPr lang="fr-FR" sz="3000" dirty="0" smtClean="0">
                <a:solidFill>
                  <a:schemeClr val="tx1"/>
                </a:solidFill>
              </a:rPr>
              <a:t>ertain histories, </a:t>
            </a:r>
            <a:r>
              <a:rPr lang="en-US" sz="3000" dirty="0" smtClean="0">
                <a:solidFill>
                  <a:schemeClr val="tx1"/>
                </a:solidFill>
              </a:rPr>
              <a:t>criticisms, and commentaries</a:t>
            </a:r>
          </a:p>
          <a:p>
            <a:pPr lvl="2"/>
            <a:endParaRPr lang="en-US" dirty="0" smtClean="0"/>
          </a:p>
          <a:p>
            <a:pPr marL="594360" lvl="2" indent="0">
              <a:buNone/>
            </a:pPr>
            <a:r>
              <a:rPr lang="en-US" dirty="0" smtClean="0"/>
              <a:t>	</a:t>
            </a:r>
            <a:endParaRPr lang="en-US" dirty="0"/>
          </a:p>
        </p:txBody>
      </p:sp>
    </p:spTree>
    <p:extLst>
      <p:ext uri="{BB962C8B-B14F-4D97-AF65-F5344CB8AC3E}">
        <p14:creationId xmlns:p14="http://schemas.microsoft.com/office/powerpoint/2010/main" val="1274655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a:t>
            </a:r>
            <a:endParaRPr lang="en-US" dirty="0"/>
          </a:p>
        </p:txBody>
      </p:sp>
      <p:sp>
        <p:nvSpPr>
          <p:cNvPr id="3" name="Content Placeholder 2"/>
          <p:cNvSpPr>
            <a:spLocks noGrp="1"/>
          </p:cNvSpPr>
          <p:nvPr>
            <p:ph idx="1"/>
          </p:nvPr>
        </p:nvSpPr>
        <p:spPr>
          <a:xfrm>
            <a:off x="762000" y="838200"/>
            <a:ext cx="8001000" cy="4267200"/>
          </a:xfrm>
        </p:spPr>
        <p:txBody>
          <a:bodyPr>
            <a:normAutofit/>
          </a:bodyPr>
          <a:lstStyle/>
          <a:p>
            <a:pPr marL="0" indent="0">
              <a:buNone/>
            </a:pPr>
            <a:r>
              <a:rPr lang="en-US" sz="2800" i="1" dirty="0" smtClean="0">
                <a:solidFill>
                  <a:schemeClr val="tx1"/>
                </a:solidFill>
              </a:rPr>
              <a:t>Tertiary Sources </a:t>
            </a:r>
          </a:p>
          <a:p>
            <a:pPr marL="290513" indent="0">
              <a:buNone/>
            </a:pPr>
            <a:r>
              <a:rPr lang="en-US" sz="2800" dirty="0" smtClean="0">
                <a:solidFill>
                  <a:schemeClr val="tx1"/>
                </a:solidFill>
              </a:rPr>
              <a:t>are collections of facts, data, definitions, or other forms of information.  Good examples of tertiary sources are:</a:t>
            </a:r>
          </a:p>
          <a:p>
            <a:pPr marL="0" indent="0">
              <a:spcBef>
                <a:spcPts val="0"/>
              </a:spcBef>
              <a:buNone/>
            </a:pPr>
            <a:endParaRPr lang="en-US" sz="1200" dirty="0" smtClean="0">
              <a:solidFill>
                <a:schemeClr val="tx1"/>
              </a:solidFill>
            </a:endParaRPr>
          </a:p>
          <a:p>
            <a:pPr lvl="2"/>
            <a:r>
              <a:rPr lang="en-US" sz="2800" dirty="0" smtClean="0">
                <a:solidFill>
                  <a:schemeClr val="tx1"/>
                </a:solidFill>
              </a:rPr>
              <a:t>encyclopedias</a:t>
            </a:r>
            <a:endParaRPr lang="en-US" sz="2800" dirty="0">
              <a:solidFill>
                <a:schemeClr val="tx1"/>
              </a:solidFill>
            </a:endParaRPr>
          </a:p>
          <a:p>
            <a:pPr lvl="2"/>
            <a:r>
              <a:rPr lang="en-US" sz="2800" dirty="0" smtClean="0">
                <a:solidFill>
                  <a:schemeClr val="tx1"/>
                </a:solidFill>
              </a:rPr>
              <a:t>dictionaries</a:t>
            </a:r>
          </a:p>
          <a:p>
            <a:pPr lvl="2"/>
            <a:r>
              <a:rPr lang="en-US" sz="2800" dirty="0" smtClean="0">
                <a:solidFill>
                  <a:schemeClr val="tx1"/>
                </a:solidFill>
              </a:rPr>
              <a:t>handbooks</a:t>
            </a:r>
          </a:p>
          <a:p>
            <a:pPr lvl="2"/>
            <a:r>
              <a:rPr lang="en-US" sz="2800" dirty="0" smtClean="0">
                <a:solidFill>
                  <a:schemeClr val="tx1"/>
                </a:solidFill>
              </a:rPr>
              <a:t>almanacs</a:t>
            </a:r>
            <a:endParaRPr lang="en-US" sz="2800" dirty="0">
              <a:solidFill>
                <a:schemeClr val="tx1"/>
              </a:solidFill>
            </a:endParaRPr>
          </a:p>
        </p:txBody>
      </p:sp>
    </p:spTree>
    <p:extLst>
      <p:ext uri="{BB962C8B-B14F-4D97-AF65-F5344CB8AC3E}">
        <p14:creationId xmlns:p14="http://schemas.microsoft.com/office/powerpoint/2010/main" val="18070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86200"/>
            <a:ext cx="6781800" cy="2286000"/>
          </a:xfrm>
        </p:spPr>
        <p:txBody>
          <a:bodyPr>
            <a:normAutofit/>
          </a:bodyPr>
          <a:lstStyle/>
          <a:p>
            <a:r>
              <a:rPr lang="en-US" dirty="0" smtClean="0"/>
              <a:t>Sources </a:t>
            </a:r>
            <a:endParaRPr lang="en-US" dirty="0"/>
          </a:p>
        </p:txBody>
      </p:sp>
      <p:sp>
        <p:nvSpPr>
          <p:cNvPr id="3" name="Content Placeholder 2"/>
          <p:cNvSpPr>
            <a:spLocks noGrp="1"/>
          </p:cNvSpPr>
          <p:nvPr>
            <p:ph idx="1"/>
          </p:nvPr>
        </p:nvSpPr>
        <p:spPr>
          <a:xfrm>
            <a:off x="914400" y="838200"/>
            <a:ext cx="7467600" cy="3352800"/>
          </a:xfrm>
        </p:spPr>
        <p:txBody>
          <a:bodyPr>
            <a:normAutofit/>
          </a:bodyPr>
          <a:lstStyle/>
          <a:p>
            <a:r>
              <a:rPr lang="en-US" sz="2800" dirty="0">
                <a:solidFill>
                  <a:schemeClr val="tx1"/>
                </a:solidFill>
              </a:rPr>
              <a:t>Quality scientific writing should </a:t>
            </a:r>
            <a:r>
              <a:rPr lang="en-US" sz="2800" dirty="0" smtClean="0">
                <a:solidFill>
                  <a:schemeClr val="tx1"/>
                </a:solidFill>
              </a:rPr>
              <a:t>strongly rest </a:t>
            </a:r>
            <a:r>
              <a:rPr lang="en-US" sz="2800" dirty="0">
                <a:solidFill>
                  <a:schemeClr val="tx1"/>
                </a:solidFill>
              </a:rPr>
              <a:t>on primary </a:t>
            </a:r>
            <a:r>
              <a:rPr lang="en-US" sz="2800" dirty="0" smtClean="0">
                <a:solidFill>
                  <a:schemeClr val="tx1"/>
                </a:solidFill>
              </a:rPr>
              <a:t>sources.</a:t>
            </a:r>
            <a:endParaRPr lang="en-US" sz="2800" dirty="0">
              <a:solidFill>
                <a:schemeClr val="tx1"/>
              </a:solidFill>
            </a:endParaRPr>
          </a:p>
          <a:p>
            <a:endParaRPr lang="en-US" sz="1600" dirty="0">
              <a:solidFill>
                <a:schemeClr val="tx1"/>
              </a:solidFill>
            </a:endParaRPr>
          </a:p>
          <a:p>
            <a:r>
              <a:rPr lang="en-US" sz="2800" dirty="0">
                <a:solidFill>
                  <a:schemeClr val="tx1"/>
                </a:solidFill>
              </a:rPr>
              <a:t>Nevertheless, all three types of sources are acceptable and can be important when used properly</a:t>
            </a:r>
            <a:r>
              <a:rPr lang="en-US" sz="2800" dirty="0" smtClean="0"/>
              <a:t>.</a:t>
            </a:r>
          </a:p>
          <a:p>
            <a:pPr marL="0" indent="0">
              <a:buNone/>
            </a:pPr>
            <a:endParaRPr lang="en-US" sz="2800" dirty="0"/>
          </a:p>
        </p:txBody>
      </p:sp>
    </p:spTree>
    <p:extLst>
      <p:ext uri="{BB962C8B-B14F-4D97-AF65-F5344CB8AC3E}">
        <p14:creationId xmlns:p14="http://schemas.microsoft.com/office/powerpoint/2010/main" val="221590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a:t>
            </a:r>
            <a:endParaRPr lang="en-US" dirty="0"/>
          </a:p>
        </p:txBody>
      </p:sp>
      <p:sp>
        <p:nvSpPr>
          <p:cNvPr id="3" name="Content Placeholder 2"/>
          <p:cNvSpPr>
            <a:spLocks noGrp="1"/>
          </p:cNvSpPr>
          <p:nvPr>
            <p:ph idx="1"/>
          </p:nvPr>
        </p:nvSpPr>
        <p:spPr>
          <a:xfrm>
            <a:off x="990600" y="838200"/>
            <a:ext cx="7010400" cy="4267200"/>
          </a:xfrm>
        </p:spPr>
        <p:txBody>
          <a:bodyPr>
            <a:normAutofit/>
          </a:bodyPr>
          <a:lstStyle/>
          <a:p>
            <a:pPr marL="342900" lvl="2" indent="-342900"/>
            <a:endParaRPr lang="en-US" sz="3200" b="1" dirty="0" smtClean="0"/>
          </a:p>
          <a:p>
            <a:pPr marL="228600" lvl="2">
              <a:spcAft>
                <a:spcPts val="600"/>
              </a:spcAft>
              <a:buNone/>
            </a:pPr>
            <a:r>
              <a:rPr lang="en-US" sz="2800" b="1" dirty="0" smtClean="0">
                <a:solidFill>
                  <a:schemeClr val="tx1"/>
                </a:solidFill>
              </a:rPr>
              <a:t>“</a:t>
            </a:r>
            <a:r>
              <a:rPr lang="en-US" sz="2800" dirty="0" smtClean="0">
                <a:solidFill>
                  <a:schemeClr val="tx1"/>
                </a:solidFill>
              </a:rPr>
              <a:t>Generally, when describing others’ work, do not rely on a secondary summary of that work. It is a deceptive practice, reflects poor scholarly standards, and can lead to a flawed description of the work described.” </a:t>
            </a:r>
          </a:p>
          <a:p>
            <a:pPr marL="228600" lvl="2">
              <a:buNone/>
            </a:pPr>
            <a:endParaRPr lang="en-US" sz="800" dirty="0" smtClean="0">
              <a:solidFill>
                <a:schemeClr val="tx1"/>
              </a:solidFill>
            </a:endParaRPr>
          </a:p>
          <a:p>
            <a:pPr marL="0" lvl="2" indent="0" algn="r">
              <a:buNone/>
            </a:pPr>
            <a:r>
              <a:rPr lang="en-US" sz="2800" dirty="0" err="1" smtClean="0">
                <a:solidFill>
                  <a:schemeClr val="tx1"/>
                </a:solidFill>
              </a:rPr>
              <a:t>Roig</a:t>
            </a:r>
            <a:r>
              <a:rPr lang="en-US" sz="2800" dirty="0" smtClean="0">
                <a:solidFill>
                  <a:schemeClr val="tx1"/>
                </a:solidFill>
              </a:rPr>
              <a:t>, 2006, p. 30</a:t>
            </a:r>
          </a:p>
          <a:p>
            <a:pPr marL="342900" lvl="2" indent="-342900"/>
            <a:endParaRPr lang="en-US" dirty="0" smtClean="0">
              <a:solidFill>
                <a:schemeClr val="tx1"/>
              </a:solidFill>
            </a:endParaRPr>
          </a:p>
          <a:p>
            <a:pPr marL="0" lvl="2" indent="0">
              <a:buNone/>
            </a:pPr>
            <a:endParaRPr lang="en-US" dirty="0"/>
          </a:p>
          <a:p>
            <a:pPr marL="0" indent="0">
              <a:buNone/>
            </a:pPr>
            <a:endParaRPr lang="en-US" dirty="0"/>
          </a:p>
        </p:txBody>
      </p:sp>
    </p:spTree>
    <p:extLst>
      <p:ext uri="{BB962C8B-B14F-4D97-AF65-F5344CB8AC3E}">
        <p14:creationId xmlns:p14="http://schemas.microsoft.com/office/powerpoint/2010/main" val="158831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a:t>
            </a:r>
            <a:endParaRPr lang="en-US" dirty="0"/>
          </a:p>
        </p:txBody>
      </p:sp>
      <p:sp>
        <p:nvSpPr>
          <p:cNvPr id="3" name="Content Placeholder 2"/>
          <p:cNvSpPr>
            <a:spLocks noGrp="1"/>
          </p:cNvSpPr>
          <p:nvPr>
            <p:ph idx="1"/>
          </p:nvPr>
        </p:nvSpPr>
        <p:spPr>
          <a:xfrm>
            <a:off x="914400" y="762000"/>
            <a:ext cx="7391400" cy="4343400"/>
          </a:xfrm>
        </p:spPr>
        <p:txBody>
          <a:bodyPr>
            <a:normAutofit/>
          </a:bodyPr>
          <a:lstStyle/>
          <a:p>
            <a:pPr marL="0" indent="0">
              <a:buNone/>
            </a:pPr>
            <a:r>
              <a:rPr lang="en-US" sz="2800" i="1" dirty="0" smtClean="0">
                <a:solidFill>
                  <a:schemeClr val="tx1"/>
                </a:solidFill>
              </a:rPr>
              <a:t>For example,</a:t>
            </a:r>
            <a:endParaRPr lang="en-US" sz="2800" i="1" dirty="0">
              <a:solidFill>
                <a:schemeClr val="tx1"/>
              </a:solidFill>
            </a:endParaRPr>
          </a:p>
          <a:p>
            <a:pPr marL="290513" indent="0">
              <a:buNone/>
            </a:pPr>
            <a:r>
              <a:rPr lang="en-US" sz="2800" dirty="0" smtClean="0">
                <a:solidFill>
                  <a:schemeClr val="tx1"/>
                </a:solidFill>
              </a:rPr>
              <a:t>if you are referencing or quoting </a:t>
            </a:r>
            <a:r>
              <a:rPr lang="en-US" sz="2800" dirty="0" err="1" smtClean="0">
                <a:solidFill>
                  <a:schemeClr val="tx1"/>
                </a:solidFill>
              </a:rPr>
              <a:t>Allport's</a:t>
            </a:r>
            <a:r>
              <a:rPr lang="en-US" sz="2800" dirty="0" smtClean="0">
                <a:solidFill>
                  <a:schemeClr val="tx1"/>
                </a:solidFill>
              </a:rPr>
              <a:t> work, which has been cited in Nicholson, </a:t>
            </a:r>
            <a:r>
              <a:rPr lang="en-US" sz="2800" i="1" dirty="0" smtClean="0">
                <a:solidFill>
                  <a:schemeClr val="tx1"/>
                </a:solidFill>
              </a:rPr>
              <a:t>but you have not read Allport's work</a:t>
            </a:r>
            <a:r>
              <a:rPr lang="en-US" sz="2800" dirty="0" smtClean="0">
                <a:solidFill>
                  <a:schemeClr val="tx1"/>
                </a:solidFill>
              </a:rPr>
              <a:t>, list Nicholson in the reference list. In the text, refer to the proper citation using a parenthetical notation such as: </a:t>
            </a:r>
          </a:p>
          <a:p>
            <a:pPr marL="0" indent="0">
              <a:buNone/>
            </a:pPr>
            <a:endParaRPr lang="en-US" sz="1200" dirty="0" smtClean="0">
              <a:solidFill>
                <a:schemeClr val="tx1"/>
              </a:solidFill>
            </a:endParaRPr>
          </a:p>
          <a:p>
            <a:pPr marL="0" lvl="1" indent="0" algn="r">
              <a:buNone/>
            </a:pPr>
            <a:r>
              <a:rPr lang="en-US" sz="2800" dirty="0" err="1" smtClean="0">
                <a:solidFill>
                  <a:schemeClr val="tx1"/>
                </a:solidFill>
              </a:rPr>
              <a:t>Allport's</a:t>
            </a:r>
            <a:r>
              <a:rPr lang="en-US" sz="2800" dirty="0" smtClean="0">
                <a:solidFill>
                  <a:schemeClr val="tx1"/>
                </a:solidFill>
              </a:rPr>
              <a:t> diary (as cited in Nicholson, 2003)</a:t>
            </a:r>
            <a:endParaRPr lang="en-US" dirty="0">
              <a:solidFill>
                <a:schemeClr val="tx1"/>
              </a:solidFill>
            </a:endParaRPr>
          </a:p>
          <a:p>
            <a:pPr marL="0" lvl="1" indent="0" algn="r">
              <a:buNone/>
            </a:pPr>
            <a:endParaRPr lang="en-US" sz="800" dirty="0" smtClean="0">
              <a:solidFill>
                <a:schemeClr val="tx1"/>
              </a:solidFill>
            </a:endParaRPr>
          </a:p>
        </p:txBody>
      </p:sp>
    </p:spTree>
    <p:extLst>
      <p:ext uri="{BB962C8B-B14F-4D97-AF65-F5344CB8AC3E}">
        <p14:creationId xmlns:p14="http://schemas.microsoft.com/office/powerpoint/2010/main" val="4029755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1066800" y="685800"/>
            <a:ext cx="7239000" cy="3886200"/>
          </a:xfrm>
        </p:spPr>
        <p:txBody>
          <a:bodyPr>
            <a:normAutofit/>
          </a:bodyPr>
          <a:lstStyle/>
          <a:p>
            <a:pPr marL="0" indent="0">
              <a:buNone/>
            </a:pPr>
            <a:r>
              <a:rPr lang="en-US" sz="2900" b="1" dirty="0" smtClean="0">
                <a:solidFill>
                  <a:schemeClr val="tx1"/>
                </a:solidFill>
              </a:rPr>
              <a:t>The burden of source accuracy and integrity rests with you as the author.</a:t>
            </a:r>
            <a:endParaRPr lang="en-US" sz="2900" b="1" dirty="0">
              <a:solidFill>
                <a:schemeClr val="tx1"/>
              </a:solidFill>
            </a:endParaRPr>
          </a:p>
        </p:txBody>
      </p:sp>
    </p:spTree>
    <p:extLst>
      <p:ext uri="{BB962C8B-B14F-4D97-AF65-F5344CB8AC3E}">
        <p14:creationId xmlns:p14="http://schemas.microsoft.com/office/powerpoint/2010/main" val="535230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Plagiarism</a:t>
            </a:r>
            <a:endParaRPr lang="en-US" dirty="0"/>
          </a:p>
        </p:txBody>
      </p:sp>
    </p:spTree>
    <p:extLst>
      <p:ext uri="{BB962C8B-B14F-4D97-AF65-F5344CB8AC3E}">
        <p14:creationId xmlns:p14="http://schemas.microsoft.com/office/powerpoint/2010/main" val="1672688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Plagiarism</a:t>
            </a:r>
            <a:endParaRPr lang="en-US" dirty="0"/>
          </a:p>
        </p:txBody>
      </p:sp>
      <p:sp>
        <p:nvSpPr>
          <p:cNvPr id="3" name="Content Placeholder 2"/>
          <p:cNvSpPr>
            <a:spLocks noGrp="1"/>
          </p:cNvSpPr>
          <p:nvPr>
            <p:ph idx="1"/>
          </p:nvPr>
        </p:nvSpPr>
        <p:spPr/>
        <p:txBody>
          <a:bodyPr>
            <a:normAutofit/>
          </a:bodyPr>
          <a:lstStyle/>
          <a:p>
            <a:pPr lvl="2"/>
            <a:r>
              <a:rPr lang="en-US" sz="2800" dirty="0" smtClean="0">
                <a:solidFill>
                  <a:schemeClr val="tx1"/>
                </a:solidFill>
              </a:rPr>
              <a:t>Intentional</a:t>
            </a:r>
          </a:p>
          <a:p>
            <a:pPr lvl="2"/>
            <a:r>
              <a:rPr lang="en-US" sz="2800" dirty="0" smtClean="0">
                <a:solidFill>
                  <a:schemeClr val="tx1"/>
                </a:solidFill>
              </a:rPr>
              <a:t>Unintentional</a:t>
            </a:r>
          </a:p>
          <a:p>
            <a:pPr lvl="2"/>
            <a:r>
              <a:rPr lang="en-US" sz="2800" dirty="0" smtClean="0">
                <a:solidFill>
                  <a:schemeClr val="tx1"/>
                </a:solidFill>
              </a:rPr>
              <a:t>Self</a:t>
            </a:r>
          </a:p>
        </p:txBody>
      </p:sp>
    </p:spTree>
    <p:extLst>
      <p:ext uri="{BB962C8B-B14F-4D97-AF65-F5344CB8AC3E}">
        <p14:creationId xmlns:p14="http://schemas.microsoft.com/office/powerpoint/2010/main" val="4235145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a:xfrm>
            <a:off x="685800" y="990600"/>
            <a:ext cx="7543800" cy="3886200"/>
          </a:xfrm>
        </p:spPr>
        <p:txBody>
          <a:bodyPr>
            <a:normAutofit fontScale="92500" lnSpcReduction="10000"/>
          </a:bodyPr>
          <a:lstStyle/>
          <a:p>
            <a:endParaRPr lang="en-US" sz="3000" dirty="0" smtClean="0"/>
          </a:p>
          <a:p>
            <a:endParaRPr lang="en-US" sz="3000" dirty="0"/>
          </a:p>
          <a:p>
            <a:r>
              <a:rPr lang="en-US" sz="3000" dirty="0" smtClean="0">
                <a:solidFill>
                  <a:schemeClr val="tx1"/>
                </a:solidFill>
              </a:rPr>
              <a:t>Authorship</a:t>
            </a:r>
          </a:p>
          <a:p>
            <a:r>
              <a:rPr lang="en-US" sz="3000" dirty="0" smtClean="0">
                <a:solidFill>
                  <a:schemeClr val="tx1"/>
                </a:solidFill>
              </a:rPr>
              <a:t>Sources</a:t>
            </a:r>
          </a:p>
          <a:p>
            <a:r>
              <a:rPr lang="en-US" sz="3000" dirty="0" smtClean="0">
                <a:solidFill>
                  <a:schemeClr val="tx1"/>
                </a:solidFill>
              </a:rPr>
              <a:t>Plagiarism</a:t>
            </a:r>
          </a:p>
          <a:p>
            <a:r>
              <a:rPr lang="en-US" sz="3000" dirty="0" smtClean="0">
                <a:solidFill>
                  <a:schemeClr val="tx1"/>
                </a:solidFill>
              </a:rPr>
              <a:t>Citations</a:t>
            </a:r>
          </a:p>
          <a:p>
            <a:r>
              <a:rPr lang="en-US" sz="3000" dirty="0" smtClean="0">
                <a:solidFill>
                  <a:schemeClr val="tx1"/>
                </a:solidFill>
              </a:rPr>
              <a:t>Error disclosure</a:t>
            </a:r>
          </a:p>
          <a:p>
            <a:r>
              <a:rPr lang="en-US" sz="3000" dirty="0">
                <a:solidFill>
                  <a:schemeClr val="tx1"/>
                </a:solidFill>
              </a:rPr>
              <a:t>Copyright</a:t>
            </a:r>
          </a:p>
          <a:p>
            <a:endParaRPr lang="en-US" sz="4000" dirty="0" smtClean="0"/>
          </a:p>
          <a:p>
            <a:endParaRPr lang="en-US" dirty="0" smtClean="0"/>
          </a:p>
          <a:p>
            <a:endParaRPr lang="en-US" dirty="0"/>
          </a:p>
        </p:txBody>
      </p:sp>
    </p:spTree>
    <p:extLst>
      <p:ext uri="{BB962C8B-B14F-4D97-AF65-F5344CB8AC3E}">
        <p14:creationId xmlns:p14="http://schemas.microsoft.com/office/powerpoint/2010/main" val="25833170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Plagiarism</a:t>
            </a:r>
            <a:endParaRPr lang="en-US" dirty="0"/>
          </a:p>
        </p:txBody>
      </p:sp>
      <p:sp>
        <p:nvSpPr>
          <p:cNvPr id="3" name="Content Placeholder 2"/>
          <p:cNvSpPr>
            <a:spLocks noGrp="1"/>
          </p:cNvSpPr>
          <p:nvPr>
            <p:ph idx="1"/>
          </p:nvPr>
        </p:nvSpPr>
        <p:spPr/>
        <p:txBody>
          <a:bodyPr/>
          <a:lstStyle/>
          <a:p>
            <a:pPr marL="0" indent="0">
              <a:buNone/>
            </a:pPr>
            <a:r>
              <a:rPr lang="en-US" sz="2800" dirty="0" smtClean="0">
                <a:solidFill>
                  <a:schemeClr val="tx1"/>
                </a:solidFill>
              </a:rPr>
              <a:t>Intentional plagiarism is deliberately and with full knowledge claiming that another person’s words, ideas, or creation are one’s own.</a:t>
            </a:r>
          </a:p>
          <a:p>
            <a:pPr marL="0" indent="0">
              <a:buNone/>
            </a:pPr>
            <a:endParaRPr lang="en-US" sz="1400" dirty="0">
              <a:solidFill>
                <a:schemeClr val="tx1"/>
              </a:solidFill>
            </a:endParaRPr>
          </a:p>
          <a:p>
            <a:pPr marL="0" indent="0">
              <a:buNone/>
            </a:pPr>
            <a:r>
              <a:rPr lang="en-US" sz="2800" dirty="0" smtClean="0">
                <a:solidFill>
                  <a:schemeClr val="tx1"/>
                </a:solidFill>
              </a:rPr>
              <a:t>Consequences may be severe and include:</a:t>
            </a:r>
          </a:p>
          <a:p>
            <a:pPr lvl="2"/>
            <a:r>
              <a:rPr lang="en-US" dirty="0" smtClean="0">
                <a:solidFill>
                  <a:schemeClr val="tx1"/>
                </a:solidFill>
              </a:rPr>
              <a:t>Loss of professional reputation and creditability </a:t>
            </a:r>
          </a:p>
          <a:p>
            <a:pPr lvl="2"/>
            <a:r>
              <a:rPr lang="en-US" dirty="0" smtClean="0">
                <a:solidFill>
                  <a:schemeClr val="tx1"/>
                </a:solidFill>
              </a:rPr>
              <a:t>Loss of employment</a:t>
            </a:r>
          </a:p>
          <a:p>
            <a:pPr lvl="2"/>
            <a:r>
              <a:rPr lang="en-US" dirty="0" smtClean="0">
                <a:solidFill>
                  <a:schemeClr val="tx1"/>
                </a:solidFill>
              </a:rPr>
              <a:t>Criminal action</a:t>
            </a:r>
          </a:p>
          <a:p>
            <a:pPr lvl="2"/>
            <a:endParaRPr lang="en-US" dirty="0" smtClean="0"/>
          </a:p>
        </p:txBody>
      </p:sp>
    </p:spTree>
    <p:extLst>
      <p:ext uri="{BB962C8B-B14F-4D97-AF65-F5344CB8AC3E}">
        <p14:creationId xmlns:p14="http://schemas.microsoft.com/office/powerpoint/2010/main" val="2764361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Plagiarism</a:t>
            </a:r>
            <a:endParaRPr lang="en-US" dirty="0"/>
          </a:p>
        </p:txBody>
      </p:sp>
      <p:sp>
        <p:nvSpPr>
          <p:cNvPr id="3" name="Content Placeholder 2"/>
          <p:cNvSpPr>
            <a:spLocks noGrp="1"/>
          </p:cNvSpPr>
          <p:nvPr>
            <p:ph idx="1"/>
          </p:nvPr>
        </p:nvSpPr>
        <p:spPr>
          <a:xfrm>
            <a:off x="381000" y="609600"/>
            <a:ext cx="8458200" cy="4724400"/>
          </a:xfrm>
        </p:spPr>
        <p:txBody>
          <a:bodyPr>
            <a:normAutofit lnSpcReduction="10000"/>
          </a:bodyPr>
          <a:lstStyle/>
          <a:p>
            <a:pPr marL="0" indent="0">
              <a:buNone/>
            </a:pPr>
            <a:r>
              <a:rPr lang="en-US" sz="2800" dirty="0" smtClean="0">
                <a:solidFill>
                  <a:schemeClr val="tx1"/>
                </a:solidFill>
              </a:rPr>
              <a:t>Unintentional plagiarism may occur owing to:</a:t>
            </a:r>
          </a:p>
          <a:p>
            <a:pPr marL="0" indent="0">
              <a:buNone/>
            </a:pPr>
            <a:endParaRPr lang="en-US" sz="800" dirty="0" smtClean="0">
              <a:solidFill>
                <a:schemeClr val="tx1"/>
              </a:solidFill>
            </a:endParaRPr>
          </a:p>
          <a:p>
            <a:pPr lvl="2"/>
            <a:r>
              <a:rPr lang="en-US" sz="2800" dirty="0">
                <a:solidFill>
                  <a:schemeClr val="tx1"/>
                </a:solidFill>
              </a:rPr>
              <a:t>A</a:t>
            </a:r>
            <a:r>
              <a:rPr lang="en-US" sz="2800" dirty="0" smtClean="0">
                <a:solidFill>
                  <a:schemeClr val="tx1"/>
                </a:solidFill>
              </a:rPr>
              <a:t> lack of knowledge of proper citation procedures</a:t>
            </a:r>
          </a:p>
          <a:p>
            <a:pPr lvl="2"/>
            <a:r>
              <a:rPr lang="en-US" sz="2800" dirty="0" smtClean="0">
                <a:solidFill>
                  <a:schemeClr val="tx1"/>
                </a:solidFill>
              </a:rPr>
              <a:t>A lack of knowledge of what material must be cited </a:t>
            </a:r>
          </a:p>
          <a:p>
            <a:pPr lvl="2"/>
            <a:r>
              <a:rPr lang="en-US" sz="2800" dirty="0" smtClean="0">
                <a:solidFill>
                  <a:schemeClr val="tx1"/>
                </a:solidFill>
              </a:rPr>
              <a:t>Forgetting to cite material borrowed from someone else</a:t>
            </a:r>
          </a:p>
          <a:p>
            <a:pPr lvl="2"/>
            <a:r>
              <a:rPr lang="en-US" sz="2800" dirty="0" smtClean="0">
                <a:solidFill>
                  <a:schemeClr val="tx1"/>
                </a:solidFill>
              </a:rPr>
              <a:t>Failing to distinguish between original material and that borrowed from someone  </a:t>
            </a:r>
          </a:p>
          <a:p>
            <a:pPr marL="640080" lvl="2" indent="0" algn="r">
              <a:buNone/>
            </a:pPr>
            <a:r>
              <a:rPr lang="en-US" sz="2800" dirty="0" smtClean="0">
                <a:solidFill>
                  <a:schemeClr val="tx1"/>
                </a:solidFill>
              </a:rPr>
              <a:t>(Rachal, 2009)</a:t>
            </a:r>
          </a:p>
          <a:p>
            <a:pPr marL="640080" lvl="2" indent="0">
              <a:buNone/>
            </a:pPr>
            <a:endParaRPr lang="en-US" sz="800" dirty="0" smtClean="0">
              <a:solidFill>
                <a:schemeClr val="tx1"/>
              </a:solidFill>
            </a:endParaRPr>
          </a:p>
          <a:p>
            <a:pPr marL="0" indent="0">
              <a:buNone/>
            </a:pPr>
            <a:r>
              <a:rPr lang="en-US" sz="2800" i="1" dirty="0" smtClean="0">
                <a:solidFill>
                  <a:schemeClr val="tx1"/>
                </a:solidFill>
              </a:rPr>
              <a:t>Unintentional plagiarism still is plagiarism</a:t>
            </a:r>
            <a:r>
              <a:rPr lang="en-US" sz="2800" dirty="0" smtClean="0">
                <a:solidFill>
                  <a:schemeClr val="tx1"/>
                </a:solidFill>
              </a:rPr>
              <a:t>.</a:t>
            </a:r>
          </a:p>
        </p:txBody>
      </p:sp>
    </p:spTree>
    <p:extLst>
      <p:ext uri="{BB962C8B-B14F-4D97-AF65-F5344CB8AC3E}">
        <p14:creationId xmlns:p14="http://schemas.microsoft.com/office/powerpoint/2010/main" val="392418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lagiarism</a:t>
            </a:r>
            <a:endParaRPr lang="en-US" dirty="0"/>
          </a:p>
        </p:txBody>
      </p:sp>
      <p:sp>
        <p:nvSpPr>
          <p:cNvPr id="3" name="Content Placeholder 2"/>
          <p:cNvSpPr>
            <a:spLocks noGrp="1"/>
          </p:cNvSpPr>
          <p:nvPr>
            <p:ph idx="1"/>
          </p:nvPr>
        </p:nvSpPr>
        <p:spPr>
          <a:xfrm>
            <a:off x="609600" y="685800"/>
            <a:ext cx="8001000" cy="3886200"/>
          </a:xfrm>
        </p:spPr>
        <p:txBody>
          <a:bodyPr>
            <a:normAutofit fontScale="92500"/>
          </a:bodyPr>
          <a:lstStyle/>
          <a:p>
            <a:r>
              <a:rPr lang="en-US" sz="2800" dirty="0" smtClean="0">
                <a:solidFill>
                  <a:schemeClr val="tx1"/>
                </a:solidFill>
              </a:rPr>
              <a:t>Original research contributes </a:t>
            </a:r>
            <a:r>
              <a:rPr lang="en-US" sz="2800" i="1" dirty="0" smtClean="0">
                <a:solidFill>
                  <a:schemeClr val="tx1"/>
                </a:solidFill>
              </a:rPr>
              <a:t>new</a:t>
            </a:r>
            <a:r>
              <a:rPr lang="en-US" sz="2800" dirty="0" smtClean="0">
                <a:solidFill>
                  <a:schemeClr val="tx1"/>
                </a:solidFill>
              </a:rPr>
              <a:t> information </a:t>
            </a:r>
            <a:r>
              <a:rPr lang="en-US" sz="2800" dirty="0">
                <a:solidFill>
                  <a:schemeClr val="tx1"/>
                </a:solidFill>
              </a:rPr>
              <a:t>to the field; </a:t>
            </a:r>
            <a:r>
              <a:rPr lang="en-US" sz="2800" i="1" dirty="0">
                <a:solidFill>
                  <a:schemeClr val="tx1"/>
                </a:solidFill>
              </a:rPr>
              <a:t>any</a:t>
            </a:r>
            <a:r>
              <a:rPr lang="en-US" sz="2800" dirty="0">
                <a:solidFill>
                  <a:schemeClr val="tx1"/>
                </a:solidFill>
              </a:rPr>
              <a:t> previously published information </a:t>
            </a:r>
            <a:r>
              <a:rPr lang="en-US" sz="2800" dirty="0" smtClean="0">
                <a:solidFill>
                  <a:schemeClr val="tx1"/>
                </a:solidFill>
              </a:rPr>
              <a:t>thus should </a:t>
            </a:r>
            <a:r>
              <a:rPr lang="en-US" sz="2800" dirty="0">
                <a:solidFill>
                  <a:schemeClr val="tx1"/>
                </a:solidFill>
              </a:rPr>
              <a:t>be cited</a:t>
            </a:r>
            <a:r>
              <a:rPr lang="en-US" sz="2800" dirty="0" smtClean="0">
                <a:solidFill>
                  <a:schemeClr val="tx1"/>
                </a:solidFill>
              </a:rPr>
              <a:t>. </a:t>
            </a:r>
          </a:p>
          <a:p>
            <a:endParaRPr lang="en-US" sz="1700" dirty="0">
              <a:solidFill>
                <a:schemeClr val="tx1"/>
              </a:solidFill>
            </a:endParaRPr>
          </a:p>
          <a:p>
            <a:r>
              <a:rPr lang="en-US" sz="2800" i="1" dirty="0" smtClean="0">
                <a:solidFill>
                  <a:schemeClr val="tx1"/>
                </a:solidFill>
              </a:rPr>
              <a:t>Self-plagiarism</a:t>
            </a:r>
            <a:r>
              <a:rPr lang="en-US" sz="2800" dirty="0" smtClean="0">
                <a:solidFill>
                  <a:schemeClr val="tx1"/>
                </a:solidFill>
              </a:rPr>
              <a:t> occurs when material from an author’s own prior publication(s) is not properly cited</a:t>
            </a:r>
          </a:p>
          <a:p>
            <a:pPr marL="0" indent="0">
              <a:buNone/>
            </a:pPr>
            <a:endParaRPr lang="en-US" sz="1700" dirty="0" smtClean="0">
              <a:solidFill>
                <a:schemeClr val="tx1"/>
              </a:solidFill>
            </a:endParaRPr>
          </a:p>
          <a:p>
            <a:r>
              <a:rPr lang="en-US" sz="2800" dirty="0" smtClean="0">
                <a:solidFill>
                  <a:schemeClr val="tx1"/>
                </a:solidFill>
              </a:rPr>
              <a:t>In preparing a manuscript, citation conventions apply to an author’s own work, as well as to the work of others.</a:t>
            </a:r>
          </a:p>
        </p:txBody>
      </p:sp>
    </p:spTree>
    <p:extLst>
      <p:ext uri="{BB962C8B-B14F-4D97-AF65-F5344CB8AC3E}">
        <p14:creationId xmlns:p14="http://schemas.microsoft.com/office/powerpoint/2010/main" val="309589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Plagiarism</a:t>
            </a:r>
            <a:endParaRPr lang="en-US" dirty="0"/>
          </a:p>
        </p:txBody>
      </p:sp>
      <p:sp>
        <p:nvSpPr>
          <p:cNvPr id="3" name="Content Placeholder 2"/>
          <p:cNvSpPr>
            <a:spLocks noGrp="1"/>
          </p:cNvSpPr>
          <p:nvPr>
            <p:ph idx="1"/>
          </p:nvPr>
        </p:nvSpPr>
        <p:spPr/>
        <p:txBody>
          <a:bodyPr>
            <a:normAutofit/>
          </a:bodyPr>
          <a:lstStyle/>
          <a:p>
            <a:pPr marL="0" indent="0">
              <a:buNone/>
            </a:pPr>
            <a:r>
              <a:rPr lang="en-US" sz="2800" i="1" dirty="0" smtClean="0">
                <a:solidFill>
                  <a:schemeClr val="tx1"/>
                </a:solidFill>
              </a:rPr>
              <a:t>Plagiarism may be avoided by using:</a:t>
            </a:r>
          </a:p>
          <a:p>
            <a:r>
              <a:rPr lang="en-US" sz="2800" dirty="0" smtClean="0">
                <a:solidFill>
                  <a:schemeClr val="tx1"/>
                </a:solidFill>
              </a:rPr>
              <a:t>Direct quotations:  to give credit for using someone else’s </a:t>
            </a:r>
            <a:r>
              <a:rPr lang="en-US" sz="2800" i="1" dirty="0" smtClean="0">
                <a:solidFill>
                  <a:schemeClr val="tx1"/>
                </a:solidFill>
              </a:rPr>
              <a:t>words</a:t>
            </a:r>
          </a:p>
          <a:p>
            <a:r>
              <a:rPr lang="en-US" sz="2800" dirty="0" smtClean="0">
                <a:solidFill>
                  <a:schemeClr val="tx1"/>
                </a:solidFill>
              </a:rPr>
              <a:t>Paraphrasing:  to give credit for using someone else’s </a:t>
            </a:r>
            <a:r>
              <a:rPr lang="en-US" sz="2800" i="1" dirty="0" smtClean="0">
                <a:solidFill>
                  <a:schemeClr val="tx1"/>
                </a:solidFill>
              </a:rPr>
              <a:t>ideas</a:t>
            </a:r>
          </a:p>
          <a:p>
            <a:r>
              <a:rPr lang="en-US" sz="2800" dirty="0" smtClean="0">
                <a:solidFill>
                  <a:schemeClr val="tx1"/>
                </a:solidFill>
              </a:rPr>
              <a:t>Proper citation practice is always required</a:t>
            </a:r>
            <a:endParaRPr lang="en-US" sz="2800" dirty="0">
              <a:solidFill>
                <a:schemeClr val="tx1"/>
              </a:solidFill>
            </a:endParaRPr>
          </a:p>
        </p:txBody>
      </p:sp>
    </p:spTree>
    <p:extLst>
      <p:ext uri="{BB962C8B-B14F-4D97-AF65-F5344CB8AC3E}">
        <p14:creationId xmlns:p14="http://schemas.microsoft.com/office/powerpoint/2010/main" val="3250912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Plagiarism </a:t>
            </a:r>
            <a:endParaRPr lang="en-US" dirty="0"/>
          </a:p>
        </p:txBody>
      </p:sp>
      <p:sp>
        <p:nvSpPr>
          <p:cNvPr id="3" name="Content Placeholder 2"/>
          <p:cNvSpPr>
            <a:spLocks noGrp="1"/>
          </p:cNvSpPr>
          <p:nvPr>
            <p:ph idx="1"/>
          </p:nvPr>
        </p:nvSpPr>
        <p:spPr>
          <a:xfrm>
            <a:off x="762000" y="685800"/>
            <a:ext cx="7772400" cy="4495800"/>
          </a:xfrm>
        </p:spPr>
        <p:txBody>
          <a:bodyPr>
            <a:normAutofit/>
          </a:bodyPr>
          <a:lstStyle/>
          <a:p>
            <a:pPr marL="0" indent="0">
              <a:buNone/>
            </a:pPr>
            <a:r>
              <a:rPr lang="en-US" sz="2800" i="1" dirty="0">
                <a:solidFill>
                  <a:schemeClr val="tx1"/>
                </a:solidFill>
              </a:rPr>
              <a:t>A</a:t>
            </a:r>
            <a:r>
              <a:rPr lang="en-US" sz="2800" i="1" dirty="0" smtClean="0">
                <a:solidFill>
                  <a:schemeClr val="tx1"/>
                </a:solidFill>
              </a:rPr>
              <a:t>voiding plagiarism:</a:t>
            </a:r>
          </a:p>
          <a:p>
            <a:pPr lvl="1"/>
            <a:r>
              <a:rPr lang="en-US" sz="2600" dirty="0" smtClean="0">
                <a:solidFill>
                  <a:schemeClr val="tx1"/>
                </a:solidFill>
              </a:rPr>
              <a:t>“</a:t>
            </a:r>
            <a:r>
              <a:rPr lang="en-US" sz="2600" dirty="0">
                <a:solidFill>
                  <a:schemeClr val="tx1"/>
                </a:solidFill>
              </a:rPr>
              <a:t>Cite while you write!” </a:t>
            </a:r>
          </a:p>
          <a:p>
            <a:pPr lvl="1"/>
            <a:r>
              <a:rPr lang="en-US" sz="2600" dirty="0" smtClean="0">
                <a:solidFill>
                  <a:schemeClr val="tx1"/>
                </a:solidFill>
              </a:rPr>
              <a:t>“Keep copies of your original sources.”</a:t>
            </a:r>
          </a:p>
          <a:p>
            <a:pPr lvl="1"/>
            <a:r>
              <a:rPr lang="en-US" sz="2600" dirty="0" smtClean="0">
                <a:solidFill>
                  <a:schemeClr val="tx1"/>
                </a:solidFill>
              </a:rPr>
              <a:t>“Cite any material from another source unless it is common knowledge.” (e.g. Jackson is the capital of Mississippi.)</a:t>
            </a:r>
          </a:p>
          <a:p>
            <a:pPr lvl="1"/>
            <a:r>
              <a:rPr lang="en-US" sz="2600" dirty="0" smtClean="0">
                <a:solidFill>
                  <a:schemeClr val="tx1"/>
                </a:solidFill>
              </a:rPr>
              <a:t>“You must cite quoted and paraphrased material in both the text and in your reference list.”</a:t>
            </a:r>
          </a:p>
          <a:p>
            <a:endParaRPr lang="en-US" sz="800" dirty="0" smtClean="0">
              <a:solidFill>
                <a:schemeClr val="tx1"/>
              </a:solidFill>
            </a:endParaRPr>
          </a:p>
          <a:p>
            <a:pPr algn="r">
              <a:buNone/>
            </a:pPr>
            <a:r>
              <a:rPr lang="en-US" sz="2800" dirty="0" smtClean="0">
                <a:solidFill>
                  <a:schemeClr val="tx1"/>
                </a:solidFill>
              </a:rPr>
              <a:t> (Welsh &amp; Wright, 2010, p. 64). </a:t>
            </a:r>
            <a:endParaRPr lang="en-US" sz="2800" dirty="0">
              <a:solidFill>
                <a:schemeClr val="tx1"/>
              </a:solidFill>
            </a:endParaRPr>
          </a:p>
        </p:txBody>
      </p:sp>
    </p:spTree>
    <p:extLst>
      <p:ext uri="{BB962C8B-B14F-4D97-AF65-F5344CB8AC3E}">
        <p14:creationId xmlns:p14="http://schemas.microsoft.com/office/powerpoint/2010/main" val="3498697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Plagiarism </a:t>
            </a:r>
            <a:endParaRPr lang="en-US" dirty="0"/>
          </a:p>
        </p:txBody>
      </p:sp>
      <p:sp>
        <p:nvSpPr>
          <p:cNvPr id="3" name="Content Placeholder 2"/>
          <p:cNvSpPr>
            <a:spLocks noGrp="1"/>
          </p:cNvSpPr>
          <p:nvPr>
            <p:ph idx="1"/>
          </p:nvPr>
        </p:nvSpPr>
        <p:spPr>
          <a:xfrm>
            <a:off x="304800" y="609600"/>
            <a:ext cx="8534400" cy="4724400"/>
          </a:xfrm>
        </p:spPr>
        <p:txBody>
          <a:bodyPr>
            <a:normAutofit lnSpcReduction="10000"/>
          </a:bodyPr>
          <a:lstStyle/>
          <a:p>
            <a:pPr marL="0" indent="0">
              <a:buNone/>
            </a:pPr>
            <a:r>
              <a:rPr lang="en-US" sz="2800" i="1" dirty="0">
                <a:solidFill>
                  <a:schemeClr val="tx1"/>
                </a:solidFill>
              </a:rPr>
              <a:t>Paraphrasing successfully</a:t>
            </a:r>
            <a:r>
              <a:rPr lang="en-US" sz="2800" dirty="0">
                <a:solidFill>
                  <a:schemeClr val="tx1"/>
                </a:solidFill>
              </a:rPr>
              <a:t>:</a:t>
            </a:r>
          </a:p>
          <a:p>
            <a:pPr marL="0" indent="0">
              <a:buNone/>
            </a:pPr>
            <a:endParaRPr lang="en-US" sz="800" dirty="0">
              <a:solidFill>
                <a:schemeClr val="tx1"/>
              </a:solidFill>
            </a:endParaRPr>
          </a:p>
          <a:p>
            <a:pPr marL="457200" lvl="1" indent="-457200">
              <a:buFont typeface="+mj-lt"/>
              <a:buAutoNum type="arabicPeriod"/>
            </a:pPr>
            <a:r>
              <a:rPr lang="en-US" sz="2800" dirty="0">
                <a:solidFill>
                  <a:schemeClr val="tx1"/>
                </a:solidFill>
              </a:rPr>
              <a:t>Read useful material carefully in the original source multiple times.</a:t>
            </a:r>
          </a:p>
          <a:p>
            <a:pPr marL="457200" lvl="1" indent="-457200">
              <a:buFont typeface="+mj-lt"/>
              <a:buAutoNum type="arabicPeriod"/>
            </a:pPr>
            <a:r>
              <a:rPr lang="en-US" sz="2800" dirty="0">
                <a:solidFill>
                  <a:schemeClr val="tx1"/>
                </a:solidFill>
              </a:rPr>
              <a:t>Make notes in your own words on the content; put aside for several hours (at least)</a:t>
            </a:r>
          </a:p>
          <a:p>
            <a:pPr marL="457200" lvl="1" indent="-457200">
              <a:buFont typeface="+mj-lt"/>
              <a:buAutoNum type="arabicPeriod"/>
            </a:pPr>
            <a:r>
              <a:rPr lang="en-US" sz="2800" dirty="0">
                <a:solidFill>
                  <a:schemeClr val="tx1"/>
                </a:solidFill>
              </a:rPr>
              <a:t>Return to your </a:t>
            </a:r>
            <a:r>
              <a:rPr lang="en-US" sz="2800" b="1" i="1" dirty="0">
                <a:solidFill>
                  <a:schemeClr val="tx1"/>
                </a:solidFill>
              </a:rPr>
              <a:t>notes</a:t>
            </a:r>
            <a:r>
              <a:rPr lang="en-US" sz="2800" dirty="0">
                <a:solidFill>
                  <a:schemeClr val="tx1"/>
                </a:solidFill>
              </a:rPr>
              <a:t> and use </a:t>
            </a:r>
            <a:r>
              <a:rPr lang="en-US" sz="2800" b="1" i="1" dirty="0">
                <a:solidFill>
                  <a:schemeClr val="tx1"/>
                </a:solidFill>
              </a:rPr>
              <a:t>them</a:t>
            </a:r>
            <a:r>
              <a:rPr lang="en-US" sz="2800" dirty="0">
                <a:solidFill>
                  <a:schemeClr val="tx1"/>
                </a:solidFill>
              </a:rPr>
              <a:t> to introduce ideas from the source text (</a:t>
            </a:r>
            <a:r>
              <a:rPr lang="en-US" sz="2800" i="1" dirty="0">
                <a:solidFill>
                  <a:schemeClr val="tx1"/>
                </a:solidFill>
              </a:rPr>
              <a:t>don’t look</a:t>
            </a:r>
            <a:r>
              <a:rPr lang="en-US" sz="2800" dirty="0">
                <a:solidFill>
                  <a:schemeClr val="tx1"/>
                </a:solidFill>
              </a:rPr>
              <a:t>) relevant to your work.</a:t>
            </a:r>
          </a:p>
          <a:p>
            <a:pPr marL="457200" lvl="1" indent="-457200">
              <a:buFont typeface="+mj-lt"/>
              <a:buAutoNum type="arabicPeriod"/>
            </a:pPr>
            <a:r>
              <a:rPr lang="en-US" sz="2800" dirty="0">
                <a:solidFill>
                  <a:schemeClr val="tx1"/>
                </a:solidFill>
              </a:rPr>
              <a:t>Cite the source text, no matter how distant its organization and language from your paraphrase.</a:t>
            </a:r>
          </a:p>
          <a:p>
            <a:pPr marL="0" lvl="1" indent="0">
              <a:buNone/>
            </a:pPr>
            <a:endParaRPr lang="en-US" sz="400" dirty="0">
              <a:solidFill>
                <a:schemeClr val="tx1"/>
              </a:solidFill>
            </a:endParaRPr>
          </a:p>
          <a:p>
            <a:pPr marL="0" lvl="1" indent="0" algn="r">
              <a:buNone/>
            </a:pPr>
            <a:r>
              <a:rPr lang="en-US" sz="2800" dirty="0">
                <a:solidFill>
                  <a:schemeClr val="tx1"/>
                </a:solidFill>
              </a:rPr>
              <a:t>		</a:t>
            </a:r>
            <a:r>
              <a:rPr lang="en-US" sz="2800" dirty="0" smtClean="0">
                <a:solidFill>
                  <a:schemeClr val="tx1"/>
                </a:solidFill>
              </a:rPr>
              <a:t>(</a:t>
            </a:r>
            <a:r>
              <a:rPr lang="en-US" sz="2600" dirty="0" smtClean="0">
                <a:solidFill>
                  <a:schemeClr val="tx1"/>
                </a:solidFill>
              </a:rPr>
              <a:t>Modified </a:t>
            </a:r>
            <a:r>
              <a:rPr lang="en-US" sz="2600" dirty="0">
                <a:solidFill>
                  <a:schemeClr val="tx1"/>
                </a:solidFill>
              </a:rPr>
              <a:t>from: Welsh &amp; Wright, </a:t>
            </a:r>
            <a:r>
              <a:rPr lang="en-US" sz="2600" dirty="0" smtClean="0">
                <a:solidFill>
                  <a:schemeClr val="tx1"/>
                </a:solidFill>
              </a:rPr>
              <a:t>2010)</a:t>
            </a:r>
            <a:endParaRPr lang="en-US" sz="2600" dirty="0">
              <a:solidFill>
                <a:schemeClr val="tx1"/>
              </a:solidFill>
            </a:endParaRPr>
          </a:p>
        </p:txBody>
      </p:sp>
    </p:spTree>
    <p:extLst>
      <p:ext uri="{BB962C8B-B14F-4D97-AF65-F5344CB8AC3E}">
        <p14:creationId xmlns:p14="http://schemas.microsoft.com/office/powerpoint/2010/main" val="3986333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Citations</a:t>
            </a:r>
            <a:endParaRPr lang="en-US" dirty="0"/>
          </a:p>
        </p:txBody>
      </p:sp>
    </p:spTree>
    <p:extLst>
      <p:ext uri="{BB962C8B-B14F-4D97-AF65-F5344CB8AC3E}">
        <p14:creationId xmlns:p14="http://schemas.microsoft.com/office/powerpoint/2010/main" val="3167471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a:xfrm>
            <a:off x="381000" y="838200"/>
            <a:ext cx="8229600" cy="3352800"/>
          </a:xfrm>
        </p:spPr>
        <p:txBody>
          <a:bodyPr>
            <a:noAutofit/>
          </a:bodyPr>
          <a:lstStyle/>
          <a:p>
            <a:pPr marL="0" indent="0">
              <a:buNone/>
            </a:pPr>
            <a:r>
              <a:rPr lang="en-US" sz="2800" i="1" dirty="0" smtClean="0">
                <a:solidFill>
                  <a:schemeClr val="tx1"/>
                </a:solidFill>
              </a:rPr>
              <a:t>Citation styles and formats</a:t>
            </a:r>
          </a:p>
          <a:p>
            <a:pPr marL="0" indent="0">
              <a:buNone/>
            </a:pPr>
            <a:endParaRPr lang="en-US" sz="1600" dirty="0">
              <a:solidFill>
                <a:schemeClr val="tx1"/>
              </a:solidFill>
            </a:endParaRPr>
          </a:p>
          <a:p>
            <a:pPr marL="0" indent="0">
              <a:buNone/>
            </a:pPr>
            <a:r>
              <a:rPr lang="en-US" sz="2800" dirty="0" smtClean="0">
                <a:solidFill>
                  <a:schemeClr val="tx1"/>
                </a:solidFill>
              </a:rPr>
              <a:t>Medical and health sciences publications usually follow the citation styles and format of the </a:t>
            </a:r>
            <a:r>
              <a:rPr lang="en-US" sz="2800" i="1" dirty="0" smtClean="0">
                <a:solidFill>
                  <a:schemeClr val="tx1"/>
                </a:solidFill>
              </a:rPr>
              <a:t>National Library of Medicine (NLM)</a:t>
            </a:r>
          </a:p>
        </p:txBody>
      </p:sp>
    </p:spTree>
    <p:extLst>
      <p:ext uri="{BB962C8B-B14F-4D97-AF65-F5344CB8AC3E}">
        <p14:creationId xmlns:p14="http://schemas.microsoft.com/office/powerpoint/2010/main" val="260415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a:xfrm>
            <a:off x="400050" y="657225"/>
            <a:ext cx="8534400" cy="4800600"/>
          </a:xfrm>
        </p:spPr>
        <p:txBody>
          <a:bodyPr>
            <a:noAutofit/>
          </a:bodyPr>
          <a:lstStyle/>
          <a:p>
            <a:pPr marL="0" indent="0">
              <a:buNone/>
            </a:pPr>
            <a:r>
              <a:rPr lang="en-US" sz="2800" i="1" dirty="0" smtClean="0">
                <a:solidFill>
                  <a:schemeClr val="tx1"/>
                </a:solidFill>
              </a:rPr>
              <a:t>Citation styles and formats</a:t>
            </a:r>
          </a:p>
          <a:p>
            <a:pPr marL="857250" indent="-342900">
              <a:buNone/>
            </a:pPr>
            <a:endParaRPr lang="en-US" sz="900" dirty="0" smtClean="0">
              <a:solidFill>
                <a:schemeClr val="tx1"/>
              </a:solidFill>
            </a:endParaRPr>
          </a:p>
          <a:p>
            <a:pPr marL="857250" indent="-628650">
              <a:buNone/>
            </a:pPr>
            <a:r>
              <a:rPr lang="en-US" sz="2800" dirty="0" smtClean="0">
                <a:solidFill>
                  <a:schemeClr val="tx1"/>
                </a:solidFill>
              </a:rPr>
              <a:t>Excellent resources for learning the NLM style sheet are available. For example, see: </a:t>
            </a:r>
          </a:p>
          <a:p>
            <a:pPr marL="857250" indent="-628650">
              <a:buNone/>
            </a:pPr>
            <a:endParaRPr lang="en-US" sz="900" dirty="0" smtClean="0">
              <a:solidFill>
                <a:schemeClr val="tx1"/>
              </a:solidFill>
            </a:endParaRPr>
          </a:p>
          <a:p>
            <a:pPr marL="400050" indent="0">
              <a:buNone/>
            </a:pPr>
            <a:r>
              <a:rPr lang="en-US" sz="2600" dirty="0" err="1" smtClean="0">
                <a:solidFill>
                  <a:schemeClr val="tx1"/>
                </a:solidFill>
              </a:rPr>
              <a:t>Patrias</a:t>
            </a:r>
            <a:r>
              <a:rPr lang="en-US" sz="2600" dirty="0" smtClean="0">
                <a:solidFill>
                  <a:schemeClr val="tx1"/>
                </a:solidFill>
              </a:rPr>
              <a:t> </a:t>
            </a:r>
            <a:r>
              <a:rPr lang="en-US" sz="2600" dirty="0">
                <a:solidFill>
                  <a:schemeClr val="tx1"/>
                </a:solidFill>
              </a:rPr>
              <a:t>K, author; </a:t>
            </a:r>
            <a:r>
              <a:rPr lang="en-US" sz="2600" dirty="0" err="1">
                <a:solidFill>
                  <a:schemeClr val="tx1"/>
                </a:solidFill>
              </a:rPr>
              <a:t>Wendling</a:t>
            </a:r>
            <a:r>
              <a:rPr lang="en-US" sz="2600" dirty="0">
                <a:solidFill>
                  <a:schemeClr val="tx1"/>
                </a:solidFill>
              </a:rPr>
              <a:t> D, editor. Citing Medicine: The NLM Style Guide for Authors, Editors, and Publishers [Internet]. 2nd edition. Bethesda (MD): National Library of Medicine (US); </a:t>
            </a:r>
            <a:r>
              <a:rPr lang="en-US" sz="2600" dirty="0" smtClean="0">
                <a:solidFill>
                  <a:schemeClr val="tx1"/>
                </a:solidFill>
              </a:rPr>
              <a:t>2007-</a:t>
            </a:r>
          </a:p>
          <a:p>
            <a:pPr marL="857250" indent="-342900">
              <a:buNone/>
            </a:pPr>
            <a:endParaRPr lang="en-US" sz="900" dirty="0"/>
          </a:p>
          <a:p>
            <a:pPr marL="514350" lvl="1" indent="0">
              <a:buClr>
                <a:srgbClr val="98C723"/>
              </a:buClr>
              <a:buNone/>
            </a:pPr>
            <a:r>
              <a:rPr lang="en-US" sz="2800" dirty="0">
                <a:solidFill>
                  <a:srgbClr val="5B6973"/>
                </a:solidFill>
                <a:hlinkClick r:id="rId3"/>
              </a:rPr>
              <a:t>http://</a:t>
            </a:r>
            <a:r>
              <a:rPr lang="en-US" sz="2800" dirty="0" smtClean="0">
                <a:solidFill>
                  <a:srgbClr val="5B6973"/>
                </a:solidFill>
                <a:hlinkClick r:id="rId3"/>
              </a:rPr>
              <a:t>www.nlm.nih.gov/citingmedicine</a:t>
            </a:r>
            <a:r>
              <a:rPr lang="en-US" sz="2800" dirty="0" smtClean="0">
                <a:solidFill>
                  <a:srgbClr val="5B6973"/>
                </a:solidFill>
              </a:rPr>
              <a:t> </a:t>
            </a:r>
            <a:endParaRPr lang="en-US" sz="2800" dirty="0">
              <a:solidFill>
                <a:srgbClr val="5B6973"/>
              </a:solidFill>
            </a:endParaRPr>
          </a:p>
          <a:p>
            <a:pPr marL="914400" lvl="1" indent="-285750"/>
            <a:endParaRPr lang="en-US" sz="2800" dirty="0" smtClean="0"/>
          </a:p>
        </p:txBody>
      </p:sp>
    </p:spTree>
    <p:extLst>
      <p:ext uri="{BB962C8B-B14F-4D97-AF65-F5344CB8AC3E}">
        <p14:creationId xmlns:p14="http://schemas.microsoft.com/office/powerpoint/2010/main" val="296569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a:xfrm>
            <a:off x="381000" y="457200"/>
            <a:ext cx="8534400" cy="4876800"/>
          </a:xfrm>
        </p:spPr>
        <p:txBody>
          <a:bodyPr>
            <a:normAutofit lnSpcReduction="10000"/>
          </a:bodyPr>
          <a:lstStyle/>
          <a:p>
            <a:r>
              <a:rPr lang="en-US" b="1" i="1" dirty="0" smtClean="0">
                <a:solidFill>
                  <a:schemeClr val="tx1"/>
                </a:solidFill>
              </a:rPr>
              <a:t>Journal article</a:t>
            </a:r>
            <a:endParaRPr lang="en-US" b="1" i="1" dirty="0">
              <a:solidFill>
                <a:schemeClr val="tx1"/>
              </a:solidFill>
            </a:endParaRPr>
          </a:p>
          <a:p>
            <a:pPr marL="400050" indent="0">
              <a:buNone/>
            </a:pPr>
            <a:r>
              <a:rPr lang="en-US" sz="2500" dirty="0" err="1" smtClean="0">
                <a:solidFill>
                  <a:schemeClr val="tx1"/>
                </a:solidFill>
              </a:rPr>
              <a:t>Goldblum</a:t>
            </a:r>
            <a:r>
              <a:rPr lang="en-US" sz="2500" dirty="0" smtClean="0">
                <a:solidFill>
                  <a:schemeClr val="tx1"/>
                </a:solidFill>
              </a:rPr>
              <a:t> N, </a:t>
            </a:r>
            <a:r>
              <a:rPr lang="en-US" sz="2500" dirty="0" err="1" smtClean="0">
                <a:solidFill>
                  <a:schemeClr val="tx1"/>
                </a:solidFill>
              </a:rPr>
              <a:t>Gotlieb</a:t>
            </a:r>
            <a:r>
              <a:rPr lang="en-US" sz="2500" dirty="0" smtClean="0">
                <a:solidFill>
                  <a:schemeClr val="tx1"/>
                </a:solidFill>
              </a:rPr>
              <a:t> T, Miller G.  Production of </a:t>
            </a:r>
            <a:r>
              <a:rPr lang="en-US" sz="2500" dirty="0" err="1" smtClean="0">
                <a:solidFill>
                  <a:schemeClr val="tx1"/>
                </a:solidFill>
              </a:rPr>
              <a:t>Formalinized</a:t>
            </a:r>
            <a:r>
              <a:rPr lang="en-US" sz="2500" dirty="0" smtClean="0">
                <a:solidFill>
                  <a:schemeClr val="tx1"/>
                </a:solidFill>
              </a:rPr>
              <a:t> Poliomyelitis Vaccine (Salk-Type) On A Semi-Industrial Scale. Bull </a:t>
            </a:r>
            <a:r>
              <a:rPr lang="en-US" sz="2500" dirty="0" err="1" smtClean="0">
                <a:solidFill>
                  <a:schemeClr val="tx1"/>
                </a:solidFill>
              </a:rPr>
              <a:t>Wld</a:t>
            </a:r>
            <a:r>
              <a:rPr lang="en-US" sz="2500" dirty="0" smtClean="0">
                <a:solidFill>
                  <a:schemeClr val="tx1"/>
                </a:solidFill>
              </a:rPr>
              <a:t> </a:t>
            </a:r>
            <a:r>
              <a:rPr lang="en-US" sz="2500" dirty="0" err="1" smtClean="0">
                <a:solidFill>
                  <a:schemeClr val="tx1"/>
                </a:solidFill>
              </a:rPr>
              <a:t>Hlth</a:t>
            </a:r>
            <a:r>
              <a:rPr lang="en-US" sz="2500" dirty="0" smtClean="0">
                <a:solidFill>
                  <a:schemeClr val="tx1"/>
                </a:solidFill>
              </a:rPr>
              <a:t> Org. 1957;17:1001-1023</a:t>
            </a:r>
            <a:r>
              <a:rPr lang="en-US" dirty="0" smtClean="0">
                <a:solidFill>
                  <a:schemeClr val="tx1"/>
                </a:solidFill>
              </a:rPr>
              <a:t>.</a:t>
            </a:r>
          </a:p>
          <a:p>
            <a:pPr marL="400050" indent="-400050">
              <a:buNone/>
            </a:pPr>
            <a:endParaRPr lang="en-US" sz="900" dirty="0" smtClean="0">
              <a:solidFill>
                <a:schemeClr val="tx1"/>
              </a:solidFill>
            </a:endParaRPr>
          </a:p>
          <a:p>
            <a:r>
              <a:rPr lang="en-US" b="1" i="1" dirty="0" smtClean="0">
                <a:solidFill>
                  <a:schemeClr val="tx1"/>
                </a:solidFill>
              </a:rPr>
              <a:t>Book</a:t>
            </a:r>
          </a:p>
          <a:p>
            <a:pPr marL="457200" indent="-57150">
              <a:buNone/>
            </a:pPr>
            <a:r>
              <a:rPr lang="en-US" dirty="0" smtClean="0">
                <a:solidFill>
                  <a:schemeClr val="tx1"/>
                </a:solidFill>
              </a:rPr>
              <a:t> </a:t>
            </a:r>
            <a:r>
              <a:rPr lang="en-US" sz="2500" dirty="0" smtClean="0">
                <a:solidFill>
                  <a:schemeClr val="tx1"/>
                </a:solidFill>
              </a:rPr>
              <a:t>Hardy JD.  The Academic Surgeon. An Autobiography.  Mobile: Magnolia Mansions Press; 2002.  </a:t>
            </a:r>
          </a:p>
          <a:p>
            <a:pPr marL="457200" indent="-457200">
              <a:buNone/>
            </a:pPr>
            <a:endParaRPr lang="en-US" sz="800" dirty="0" smtClean="0">
              <a:solidFill>
                <a:schemeClr val="tx1"/>
              </a:solidFill>
            </a:endParaRPr>
          </a:p>
          <a:p>
            <a:r>
              <a:rPr lang="en-US" b="1" i="1" dirty="0" smtClean="0">
                <a:solidFill>
                  <a:schemeClr val="tx1"/>
                </a:solidFill>
              </a:rPr>
              <a:t>Chapter in a book</a:t>
            </a:r>
            <a:endParaRPr lang="en-US" b="1" i="1" dirty="0">
              <a:solidFill>
                <a:schemeClr val="tx1"/>
              </a:solidFill>
            </a:endParaRPr>
          </a:p>
          <a:p>
            <a:pPr marL="457200" indent="0">
              <a:buNone/>
            </a:pPr>
            <a:r>
              <a:rPr lang="en-US" sz="2500" dirty="0" err="1" smtClean="0">
                <a:solidFill>
                  <a:schemeClr val="tx1"/>
                </a:solidFill>
              </a:rPr>
              <a:t>Castellanos</a:t>
            </a:r>
            <a:r>
              <a:rPr lang="en-US" sz="2500" dirty="0" smtClean="0">
                <a:solidFill>
                  <a:schemeClr val="tx1"/>
                </a:solidFill>
              </a:rPr>
              <a:t> A, </a:t>
            </a:r>
            <a:r>
              <a:rPr lang="en-US" sz="2500" dirty="0" err="1" smtClean="0">
                <a:solidFill>
                  <a:schemeClr val="tx1"/>
                </a:solidFill>
              </a:rPr>
              <a:t>Myerburg</a:t>
            </a:r>
            <a:r>
              <a:rPr lang="en-US" sz="2500" dirty="0" smtClean="0">
                <a:solidFill>
                  <a:schemeClr val="tx1"/>
                </a:solidFill>
              </a:rPr>
              <a:t> RJ.  The Resting </a:t>
            </a:r>
            <a:r>
              <a:rPr lang="en-US" sz="2500" dirty="0" err="1" smtClean="0">
                <a:solidFill>
                  <a:schemeClr val="tx1"/>
                </a:solidFill>
              </a:rPr>
              <a:t>Electrocardiagram</a:t>
            </a:r>
            <a:r>
              <a:rPr lang="en-US" sz="2500" dirty="0" smtClean="0">
                <a:solidFill>
                  <a:schemeClr val="tx1"/>
                </a:solidFill>
              </a:rPr>
              <a:t>. In: Hurst JW, Logue RB, </a:t>
            </a:r>
            <a:r>
              <a:rPr lang="en-US" sz="2500" dirty="0" err="1" smtClean="0">
                <a:solidFill>
                  <a:schemeClr val="tx1"/>
                </a:solidFill>
              </a:rPr>
              <a:t>Schlant</a:t>
            </a:r>
            <a:r>
              <a:rPr lang="en-US" sz="2500" dirty="0" smtClean="0">
                <a:solidFill>
                  <a:schemeClr val="tx1"/>
                </a:solidFill>
              </a:rPr>
              <a:t> RC, Wenger NK, editors. The Heart.  New York: McGraw-Hill; 1978. p. 298-311.</a:t>
            </a:r>
          </a:p>
        </p:txBody>
      </p:sp>
    </p:spTree>
    <p:extLst>
      <p:ext uri="{BB962C8B-B14F-4D97-AF65-F5344CB8AC3E}">
        <p14:creationId xmlns:p14="http://schemas.microsoft.com/office/powerpoint/2010/main" val="4150940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Authorship</a:t>
            </a:r>
            <a:endParaRPr lang="en-US" dirty="0"/>
          </a:p>
        </p:txBody>
      </p:sp>
    </p:spTree>
    <p:extLst>
      <p:ext uri="{BB962C8B-B14F-4D97-AF65-F5344CB8AC3E}">
        <p14:creationId xmlns:p14="http://schemas.microsoft.com/office/powerpoint/2010/main" val="358569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Citations</a:t>
            </a:r>
            <a:endParaRPr lang="en-US" dirty="0"/>
          </a:p>
        </p:txBody>
      </p:sp>
      <p:sp>
        <p:nvSpPr>
          <p:cNvPr id="3" name="Content Placeholder 2"/>
          <p:cNvSpPr>
            <a:spLocks noGrp="1"/>
          </p:cNvSpPr>
          <p:nvPr>
            <p:ph idx="1"/>
          </p:nvPr>
        </p:nvSpPr>
        <p:spPr>
          <a:xfrm>
            <a:off x="381000" y="609600"/>
            <a:ext cx="8610600" cy="4724400"/>
          </a:xfrm>
        </p:spPr>
        <p:txBody>
          <a:bodyPr>
            <a:noAutofit/>
          </a:bodyPr>
          <a:lstStyle/>
          <a:p>
            <a:r>
              <a:rPr lang="en-US" sz="2300" b="1" i="1" dirty="0" smtClean="0">
                <a:solidFill>
                  <a:schemeClr val="tx1"/>
                </a:solidFill>
              </a:rPr>
              <a:t>Homepages</a:t>
            </a:r>
          </a:p>
          <a:p>
            <a:pPr marL="320040" lvl="1" indent="0">
              <a:buNone/>
            </a:pPr>
            <a:r>
              <a:rPr lang="en-US" sz="2300" dirty="0" smtClean="0">
                <a:solidFill>
                  <a:schemeClr val="tx1"/>
                </a:solidFill>
              </a:rPr>
              <a:t>AMA: helping doctors help patients [Internet]. Chicago: American Medical Association; c1995-2007 [cited 2007 Feb 22]. Available from: </a:t>
            </a:r>
            <a:r>
              <a:rPr lang="en-US" sz="2300" dirty="0" smtClean="0">
                <a:hlinkClick r:id="rId3"/>
              </a:rPr>
              <a:t>http://www.ama-assn.org/</a:t>
            </a:r>
            <a:r>
              <a:rPr lang="en-US" sz="2300" dirty="0" smtClean="0"/>
              <a:t> </a:t>
            </a:r>
          </a:p>
          <a:p>
            <a:pPr>
              <a:spcBef>
                <a:spcPts val="0"/>
              </a:spcBef>
            </a:pPr>
            <a:r>
              <a:rPr lang="en-US" sz="2300" b="1" i="1" dirty="0" smtClean="0">
                <a:solidFill>
                  <a:schemeClr val="tx1"/>
                </a:solidFill>
              </a:rPr>
              <a:t>Parts of Websites</a:t>
            </a:r>
          </a:p>
          <a:p>
            <a:pPr marL="320040" lvl="1" indent="0">
              <a:buNone/>
            </a:pPr>
            <a:r>
              <a:rPr lang="en-US" sz="2300" dirty="0" smtClean="0">
                <a:solidFill>
                  <a:schemeClr val="tx1"/>
                </a:solidFill>
              </a:rPr>
              <a:t>U.S. Food and Drug Administration, Center for Drug Evaluation and Research. Index to drug-specific information [Internet]. Silver Spring (MD): U.S. Food and Drug Administration; [updated 2009 Jun 4]. Sleep disorder (sedative-hypnotic) drug information; [updated 2009 May 21; cited 2009 Jun 10]; [about 2 screens]. Available from:</a:t>
            </a:r>
          </a:p>
          <a:p>
            <a:pPr marL="320040" lvl="1" indent="0">
              <a:buNone/>
            </a:pPr>
            <a:r>
              <a:rPr lang="en-US" sz="2300" dirty="0" smtClean="0">
                <a:hlinkClick r:id="rId4"/>
              </a:rPr>
              <a:t>http://www.fda.gov/Drugs/DrugSafety/PostmarketDrugSafetyInformationforPatientsandProviders/ucm101557.htm</a:t>
            </a:r>
            <a:endParaRPr lang="en-US" sz="2300" dirty="0" smtClean="0"/>
          </a:p>
          <a:p>
            <a:pPr marL="320040" lvl="1" indent="0">
              <a:buNone/>
            </a:pPr>
            <a:endParaRPr lang="en-US" sz="1200" dirty="0"/>
          </a:p>
        </p:txBody>
      </p:sp>
    </p:spTree>
    <p:extLst>
      <p:ext uri="{BB962C8B-B14F-4D97-AF65-F5344CB8AC3E}">
        <p14:creationId xmlns:p14="http://schemas.microsoft.com/office/powerpoint/2010/main" val="2856259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a:xfrm>
            <a:off x="457200" y="828675"/>
            <a:ext cx="7924800" cy="3886200"/>
          </a:xfrm>
        </p:spPr>
        <p:txBody>
          <a:bodyPr>
            <a:noAutofit/>
          </a:bodyPr>
          <a:lstStyle/>
          <a:p>
            <a:pPr marL="0" indent="0">
              <a:buNone/>
            </a:pPr>
            <a:r>
              <a:rPr lang="en-US" sz="2800" i="1" dirty="0" smtClean="0">
                <a:solidFill>
                  <a:schemeClr val="tx1"/>
                </a:solidFill>
              </a:rPr>
              <a:t>Citation styles and formats</a:t>
            </a:r>
          </a:p>
          <a:p>
            <a:pPr marL="0" indent="0">
              <a:buNone/>
            </a:pPr>
            <a:endParaRPr lang="en-US" sz="1600" dirty="0" smtClean="0">
              <a:solidFill>
                <a:schemeClr val="tx1"/>
              </a:solidFill>
            </a:endParaRPr>
          </a:p>
          <a:p>
            <a:pPr marL="914400" lvl="1" indent="-285750"/>
            <a:r>
              <a:rPr lang="en-US" sz="2800" dirty="0" smtClean="0">
                <a:solidFill>
                  <a:schemeClr val="tx1"/>
                </a:solidFill>
              </a:rPr>
              <a:t>APA (American Psychological Association) 	Social </a:t>
            </a:r>
            <a:r>
              <a:rPr lang="en-US" sz="2800" dirty="0">
                <a:solidFill>
                  <a:schemeClr val="tx1"/>
                </a:solidFill>
              </a:rPr>
              <a:t>S</a:t>
            </a:r>
            <a:r>
              <a:rPr lang="en-US" sz="2800" dirty="0" smtClean="0">
                <a:solidFill>
                  <a:schemeClr val="tx1"/>
                </a:solidFill>
              </a:rPr>
              <a:t>ciences</a:t>
            </a:r>
          </a:p>
          <a:p>
            <a:pPr marL="914400" lvl="1" indent="-285750"/>
            <a:r>
              <a:rPr lang="en-US" sz="2800" dirty="0" smtClean="0">
                <a:solidFill>
                  <a:schemeClr val="tx1"/>
                </a:solidFill>
              </a:rPr>
              <a:t>CMS (Chicago Manual of Style)                	History</a:t>
            </a:r>
          </a:p>
          <a:p>
            <a:pPr marL="914400" lvl="1" indent="-285750"/>
            <a:r>
              <a:rPr lang="en-US" sz="2800" dirty="0" smtClean="0">
                <a:solidFill>
                  <a:schemeClr val="tx1"/>
                </a:solidFill>
              </a:rPr>
              <a:t>MLA (Modern Language Association)  	Humaniti</a:t>
            </a:r>
            <a:r>
              <a:rPr lang="en-US" sz="3200" dirty="0" smtClean="0">
                <a:solidFill>
                  <a:schemeClr val="tx1"/>
                </a:solidFill>
              </a:rPr>
              <a:t>es</a:t>
            </a:r>
          </a:p>
        </p:txBody>
      </p:sp>
    </p:spTree>
    <p:extLst>
      <p:ext uri="{BB962C8B-B14F-4D97-AF65-F5344CB8AC3E}">
        <p14:creationId xmlns:p14="http://schemas.microsoft.com/office/powerpoint/2010/main" val="77169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Citations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tx1"/>
                </a:solidFill>
              </a:rPr>
              <a:t>Citation management software</a:t>
            </a:r>
          </a:p>
          <a:p>
            <a:pPr marL="0" indent="0">
              <a:buNone/>
            </a:pPr>
            <a:endParaRPr lang="en-US" sz="1600" dirty="0" smtClean="0">
              <a:solidFill>
                <a:schemeClr val="tx1"/>
              </a:solidFill>
            </a:endParaRPr>
          </a:p>
          <a:p>
            <a:r>
              <a:rPr lang="en-US" sz="2800" dirty="0" smtClean="0">
                <a:solidFill>
                  <a:schemeClr val="tx1"/>
                </a:solidFill>
              </a:rPr>
              <a:t>Software like </a:t>
            </a:r>
            <a:r>
              <a:rPr lang="en-US" sz="2800" dirty="0" err="1" smtClean="0">
                <a:solidFill>
                  <a:schemeClr val="tx1"/>
                </a:solidFill>
              </a:rPr>
              <a:t>RefWorks</a:t>
            </a:r>
            <a:r>
              <a:rPr lang="en-US" sz="2800" dirty="0" smtClean="0">
                <a:solidFill>
                  <a:schemeClr val="tx1"/>
                </a:solidFill>
              </a:rPr>
              <a:t>, </a:t>
            </a:r>
            <a:r>
              <a:rPr lang="en-US" sz="2800" dirty="0" err="1" smtClean="0">
                <a:solidFill>
                  <a:schemeClr val="tx1"/>
                </a:solidFill>
              </a:rPr>
              <a:t>Zotero</a:t>
            </a:r>
            <a:r>
              <a:rPr lang="en-US" sz="2800" dirty="0" smtClean="0">
                <a:solidFill>
                  <a:schemeClr val="tx1"/>
                </a:solidFill>
              </a:rPr>
              <a:t>, and EndNote are great tools, but CHECK YOUR WORK!</a:t>
            </a:r>
          </a:p>
          <a:p>
            <a:endParaRPr lang="en-US" sz="1600" dirty="0" smtClean="0">
              <a:solidFill>
                <a:schemeClr val="tx1"/>
              </a:solidFill>
            </a:endParaRPr>
          </a:p>
          <a:p>
            <a:r>
              <a:rPr lang="en-US" sz="2800" dirty="0" smtClean="0">
                <a:solidFill>
                  <a:schemeClr val="tx1"/>
                </a:solidFill>
              </a:rPr>
              <a:t>Machines make mistakes</a:t>
            </a:r>
            <a:r>
              <a:rPr lang="en-US" dirty="0" smtClean="0">
                <a:solidFill>
                  <a:schemeClr val="tx1"/>
                </a:solidFill>
              </a:rPr>
              <a:t>!</a:t>
            </a:r>
          </a:p>
          <a:p>
            <a:endParaRPr lang="en-US" sz="1600" dirty="0" smtClean="0">
              <a:solidFill>
                <a:schemeClr val="tx1"/>
              </a:solidFill>
            </a:endParaRPr>
          </a:p>
          <a:p>
            <a:r>
              <a:rPr lang="en-US" sz="2800" dirty="0" smtClean="0">
                <a:solidFill>
                  <a:schemeClr val="tx1"/>
                </a:solidFill>
              </a:rPr>
              <a:t>Incompatibilities with journal online submission platforms can exist!</a:t>
            </a:r>
          </a:p>
          <a:p>
            <a:endParaRPr lang="en-US" dirty="0"/>
          </a:p>
        </p:txBody>
      </p:sp>
    </p:spTree>
    <p:extLst>
      <p:ext uri="{BB962C8B-B14F-4D97-AF65-F5344CB8AC3E}">
        <p14:creationId xmlns:p14="http://schemas.microsoft.com/office/powerpoint/2010/main" val="3556732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Error Disclosure</a:t>
            </a:r>
            <a:endParaRPr lang="en-US" dirty="0"/>
          </a:p>
        </p:txBody>
      </p:sp>
    </p:spTree>
    <p:extLst>
      <p:ext uri="{BB962C8B-B14F-4D97-AF65-F5344CB8AC3E}">
        <p14:creationId xmlns:p14="http://schemas.microsoft.com/office/powerpoint/2010/main" val="2944546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Error Disclosure</a:t>
            </a:r>
            <a:endParaRPr lang="en-US" dirty="0"/>
          </a:p>
        </p:txBody>
      </p:sp>
      <p:sp>
        <p:nvSpPr>
          <p:cNvPr id="3" name="Content Placeholder 2"/>
          <p:cNvSpPr>
            <a:spLocks noGrp="1"/>
          </p:cNvSpPr>
          <p:nvPr>
            <p:ph idx="1"/>
          </p:nvPr>
        </p:nvSpPr>
        <p:spPr>
          <a:xfrm>
            <a:off x="762000" y="685800"/>
            <a:ext cx="7543800" cy="3886200"/>
          </a:xfrm>
        </p:spPr>
        <p:txBody>
          <a:bodyPr>
            <a:normAutofit/>
          </a:bodyPr>
          <a:lstStyle/>
          <a:p>
            <a:pPr lvl="1">
              <a:buClr>
                <a:srgbClr val="72A376"/>
              </a:buClr>
            </a:pPr>
            <a:r>
              <a:rPr lang="en-US" sz="2800" dirty="0" smtClean="0">
                <a:solidFill>
                  <a:schemeClr val="tx1"/>
                </a:solidFill>
              </a:rPr>
              <a:t>Honest  or inadvertent error</a:t>
            </a:r>
          </a:p>
          <a:p>
            <a:pPr lvl="1">
              <a:buClr>
                <a:srgbClr val="72A376"/>
              </a:buClr>
            </a:pPr>
            <a:endParaRPr lang="en-US" sz="1600" dirty="0">
              <a:solidFill>
                <a:schemeClr val="tx1"/>
              </a:solidFill>
            </a:endParaRPr>
          </a:p>
          <a:p>
            <a:pPr lvl="1">
              <a:buClr>
                <a:srgbClr val="72A376"/>
              </a:buClr>
            </a:pPr>
            <a:r>
              <a:rPr lang="en-US" sz="2800" dirty="0" smtClean="0">
                <a:solidFill>
                  <a:schemeClr val="tx1"/>
                </a:solidFill>
              </a:rPr>
              <a:t>Investigator-author misconduct</a:t>
            </a:r>
          </a:p>
          <a:p>
            <a:pPr lvl="1">
              <a:buClr>
                <a:srgbClr val="72A376"/>
              </a:buClr>
            </a:pPr>
            <a:endParaRPr lang="en-US" sz="1600" dirty="0">
              <a:solidFill>
                <a:schemeClr val="tx1"/>
              </a:solidFill>
            </a:endParaRPr>
          </a:p>
          <a:p>
            <a:pPr lvl="1">
              <a:buClr>
                <a:srgbClr val="72A376"/>
              </a:buClr>
            </a:pPr>
            <a:r>
              <a:rPr lang="en-US" sz="2800" dirty="0" smtClean="0">
                <a:solidFill>
                  <a:schemeClr val="tx1"/>
                </a:solidFill>
              </a:rPr>
              <a:t>Reporting a colleague's misconduct</a:t>
            </a:r>
          </a:p>
          <a:p>
            <a:pPr lvl="1">
              <a:buClr>
                <a:srgbClr val="72A376"/>
              </a:buClr>
            </a:pPr>
            <a:endParaRPr lang="en-US" sz="1600" dirty="0">
              <a:solidFill>
                <a:schemeClr val="tx1"/>
              </a:solidFill>
            </a:endParaRPr>
          </a:p>
          <a:p>
            <a:pPr lvl="1">
              <a:buClr>
                <a:srgbClr val="72A376"/>
              </a:buClr>
            </a:pPr>
            <a:r>
              <a:rPr lang="en-US" sz="2800" dirty="0" smtClean="0">
                <a:solidFill>
                  <a:schemeClr val="tx1"/>
                </a:solidFill>
              </a:rPr>
              <a:t>Error or problems </a:t>
            </a:r>
            <a:r>
              <a:rPr lang="en-US" sz="2800" dirty="0">
                <a:solidFill>
                  <a:schemeClr val="tx1"/>
                </a:solidFill>
              </a:rPr>
              <a:t>in the literature</a:t>
            </a:r>
          </a:p>
        </p:txBody>
      </p:sp>
    </p:spTree>
    <p:extLst>
      <p:ext uri="{BB962C8B-B14F-4D97-AF65-F5344CB8AC3E}">
        <p14:creationId xmlns:p14="http://schemas.microsoft.com/office/powerpoint/2010/main" val="2060532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Error Disclosure</a:t>
            </a:r>
            <a:endParaRPr lang="en-US" dirty="0"/>
          </a:p>
        </p:txBody>
      </p:sp>
      <p:sp>
        <p:nvSpPr>
          <p:cNvPr id="3" name="Content Placeholder 2"/>
          <p:cNvSpPr>
            <a:spLocks noGrp="1"/>
          </p:cNvSpPr>
          <p:nvPr>
            <p:ph idx="1"/>
          </p:nvPr>
        </p:nvSpPr>
        <p:spPr>
          <a:xfrm>
            <a:off x="609600" y="685800"/>
            <a:ext cx="8077200" cy="4495800"/>
          </a:xfrm>
        </p:spPr>
        <p:txBody>
          <a:bodyPr>
            <a:normAutofit lnSpcReduction="10000"/>
          </a:bodyPr>
          <a:lstStyle/>
          <a:p>
            <a:pPr marL="0" indent="0">
              <a:buNone/>
            </a:pPr>
            <a:r>
              <a:rPr lang="en-US" sz="2800" b="1" dirty="0">
                <a:solidFill>
                  <a:schemeClr val="tx1"/>
                </a:solidFill>
              </a:rPr>
              <a:t>Honest or inadvertent error</a:t>
            </a:r>
          </a:p>
          <a:p>
            <a:pPr marL="0" indent="0">
              <a:buNone/>
            </a:pPr>
            <a:endParaRPr lang="en-US" sz="900" b="1" dirty="0">
              <a:solidFill>
                <a:schemeClr val="tx1"/>
              </a:solidFill>
            </a:endParaRPr>
          </a:p>
          <a:p>
            <a:pPr marL="0" indent="0">
              <a:buNone/>
            </a:pPr>
            <a:r>
              <a:rPr lang="en-US" sz="2800" b="1" i="1" dirty="0">
                <a:solidFill>
                  <a:schemeClr val="tx1"/>
                </a:solidFill>
              </a:rPr>
              <a:t>     Prior to publication</a:t>
            </a:r>
          </a:p>
          <a:p>
            <a:pPr marL="919162" lvl="1" indent="-457200"/>
            <a:r>
              <a:rPr lang="en-US" sz="2800" dirty="0">
                <a:solidFill>
                  <a:schemeClr val="tx1"/>
                </a:solidFill>
              </a:rPr>
              <a:t>Contact the editor</a:t>
            </a:r>
          </a:p>
          <a:p>
            <a:pPr marL="919162" lvl="1" indent="-457200"/>
            <a:r>
              <a:rPr lang="en-US" sz="2800" dirty="0">
                <a:solidFill>
                  <a:schemeClr val="tx1"/>
                </a:solidFill>
              </a:rPr>
              <a:t>Request resubmission with correction</a:t>
            </a:r>
          </a:p>
          <a:p>
            <a:pPr marL="0" indent="0">
              <a:buNone/>
            </a:pPr>
            <a:r>
              <a:rPr lang="en-US" sz="2800" b="1" i="1" dirty="0">
                <a:solidFill>
                  <a:schemeClr val="tx1"/>
                </a:solidFill>
              </a:rPr>
              <a:t>     After publication</a:t>
            </a:r>
          </a:p>
          <a:p>
            <a:pPr marL="914400" lvl="1" indent="-457200"/>
            <a:r>
              <a:rPr lang="en-US" sz="2800" dirty="0">
                <a:solidFill>
                  <a:schemeClr val="tx1"/>
                </a:solidFill>
              </a:rPr>
              <a:t>Request a printed correction or </a:t>
            </a:r>
            <a:r>
              <a:rPr lang="en-US" sz="2800" i="1" dirty="0">
                <a:solidFill>
                  <a:schemeClr val="tx1"/>
                </a:solidFill>
              </a:rPr>
              <a:t>erratum</a:t>
            </a:r>
            <a:endParaRPr lang="en-US" sz="2800" dirty="0">
              <a:solidFill>
                <a:schemeClr val="tx1"/>
              </a:solidFill>
            </a:endParaRPr>
          </a:p>
          <a:p>
            <a:pPr marL="0" indent="0">
              <a:buNone/>
            </a:pPr>
            <a:r>
              <a:rPr lang="en-US" sz="2800" b="1" i="1" dirty="0">
                <a:solidFill>
                  <a:schemeClr val="tx1"/>
                </a:solidFill>
              </a:rPr>
              <a:t>     Prompt disclosure is key in either circumstance</a:t>
            </a:r>
          </a:p>
          <a:p>
            <a:pPr marL="958850" indent="-444500"/>
            <a:r>
              <a:rPr lang="en-US" sz="2800" dirty="0">
                <a:solidFill>
                  <a:schemeClr val="tx1"/>
                </a:solidFill>
              </a:rPr>
              <a:t>Retracted publications should be listed on your curriculum </a:t>
            </a:r>
            <a:r>
              <a:rPr lang="en-US" sz="2800" dirty="0" smtClean="0">
                <a:solidFill>
                  <a:schemeClr val="tx1"/>
                </a:solidFill>
              </a:rPr>
              <a:t>vitae</a:t>
            </a:r>
            <a:endParaRPr lang="en-US" dirty="0" smtClean="0">
              <a:solidFill>
                <a:schemeClr val="tx1"/>
              </a:solidFill>
            </a:endParaRPr>
          </a:p>
          <a:p>
            <a:pPr lvl="1">
              <a:buNone/>
            </a:pPr>
            <a:endParaRPr lang="en-US" dirty="0"/>
          </a:p>
        </p:txBody>
      </p:sp>
    </p:spTree>
    <p:extLst>
      <p:ext uri="{BB962C8B-B14F-4D97-AF65-F5344CB8AC3E}">
        <p14:creationId xmlns:p14="http://schemas.microsoft.com/office/powerpoint/2010/main" val="2523590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Error Disclosure</a:t>
            </a:r>
            <a:endParaRPr lang="en-US" dirty="0"/>
          </a:p>
        </p:txBody>
      </p:sp>
      <p:sp>
        <p:nvSpPr>
          <p:cNvPr id="3" name="Content Placeholder 2"/>
          <p:cNvSpPr>
            <a:spLocks noGrp="1"/>
          </p:cNvSpPr>
          <p:nvPr>
            <p:ph idx="1"/>
          </p:nvPr>
        </p:nvSpPr>
        <p:spPr>
          <a:xfrm>
            <a:off x="457200" y="685800"/>
            <a:ext cx="8077200" cy="4191000"/>
          </a:xfrm>
        </p:spPr>
        <p:txBody>
          <a:bodyPr>
            <a:normAutofit/>
          </a:bodyPr>
          <a:lstStyle/>
          <a:p>
            <a:pPr marL="628650" lvl="1" indent="-628650">
              <a:buNone/>
            </a:pPr>
            <a:r>
              <a:rPr lang="en-US" sz="2800" b="1" dirty="0" smtClean="0">
                <a:solidFill>
                  <a:schemeClr val="tx1"/>
                </a:solidFill>
              </a:rPr>
              <a:t>Deliberate misconduct by a co-author</a:t>
            </a:r>
          </a:p>
          <a:p>
            <a:pPr marL="628650" lvl="1" indent="-628650">
              <a:buNone/>
            </a:pPr>
            <a:endParaRPr lang="en-US" sz="1600" b="1" i="1" dirty="0" smtClean="0">
              <a:solidFill>
                <a:schemeClr val="tx1"/>
              </a:solidFill>
            </a:endParaRPr>
          </a:p>
          <a:p>
            <a:pPr marL="628650" lvl="2" indent="-628650"/>
            <a:r>
              <a:rPr lang="en-US" sz="2800" dirty="0" smtClean="0">
                <a:solidFill>
                  <a:schemeClr val="tx1"/>
                </a:solidFill>
              </a:rPr>
              <a:t>If </a:t>
            </a:r>
            <a:r>
              <a:rPr lang="en-US" sz="2800" dirty="0">
                <a:solidFill>
                  <a:schemeClr val="tx1"/>
                </a:solidFill>
              </a:rPr>
              <a:t>the article has been accepted for </a:t>
            </a:r>
            <a:r>
              <a:rPr lang="en-US" sz="2800" dirty="0" smtClean="0">
                <a:solidFill>
                  <a:schemeClr val="tx1"/>
                </a:solidFill>
              </a:rPr>
              <a:t>publication, </a:t>
            </a:r>
            <a:r>
              <a:rPr lang="en-US" sz="2800" dirty="0">
                <a:solidFill>
                  <a:schemeClr val="tx1"/>
                </a:solidFill>
              </a:rPr>
              <a:t>but not yet published, </a:t>
            </a:r>
            <a:r>
              <a:rPr lang="en-US" sz="2800" i="1" dirty="0">
                <a:solidFill>
                  <a:schemeClr val="tx1"/>
                </a:solidFill>
              </a:rPr>
              <a:t>ask the editor to withdraw it</a:t>
            </a:r>
            <a:r>
              <a:rPr lang="en-US" sz="2800" dirty="0" smtClean="0">
                <a:solidFill>
                  <a:schemeClr val="tx1"/>
                </a:solidFill>
              </a:rPr>
              <a:t>.</a:t>
            </a:r>
          </a:p>
          <a:p>
            <a:pPr marL="628650" lvl="2" indent="-628650"/>
            <a:endParaRPr lang="en-US" sz="1600" dirty="0">
              <a:solidFill>
                <a:schemeClr val="tx1"/>
              </a:solidFill>
            </a:endParaRPr>
          </a:p>
          <a:p>
            <a:pPr marL="628650" lvl="2" indent="-628650"/>
            <a:r>
              <a:rPr lang="en-US" sz="2800" dirty="0">
                <a:solidFill>
                  <a:schemeClr val="tx1"/>
                </a:solidFill>
              </a:rPr>
              <a:t>If the article has been published</a:t>
            </a:r>
            <a:r>
              <a:rPr lang="en-US" sz="2800" dirty="0" smtClean="0">
                <a:solidFill>
                  <a:schemeClr val="tx1"/>
                </a:solidFill>
              </a:rPr>
              <a:t>, request the editor to </a:t>
            </a:r>
            <a:r>
              <a:rPr lang="en-US" sz="2800" i="1" dirty="0" smtClean="0">
                <a:solidFill>
                  <a:schemeClr val="tx1"/>
                </a:solidFill>
              </a:rPr>
              <a:t>print a retraction </a:t>
            </a:r>
            <a:r>
              <a:rPr lang="en-US" sz="2800" dirty="0" smtClean="0">
                <a:solidFill>
                  <a:schemeClr val="tx1"/>
                </a:solidFill>
              </a:rPr>
              <a:t>as </a:t>
            </a:r>
            <a:r>
              <a:rPr lang="en-US" sz="2800" dirty="0">
                <a:solidFill>
                  <a:schemeClr val="tx1"/>
                </a:solidFill>
              </a:rPr>
              <a:t>soon as possible</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3019093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Error Disclosure</a:t>
            </a:r>
            <a:endParaRPr lang="en-US" dirty="0"/>
          </a:p>
        </p:txBody>
      </p:sp>
      <p:sp>
        <p:nvSpPr>
          <p:cNvPr id="3" name="Content Placeholder 2"/>
          <p:cNvSpPr>
            <a:spLocks noGrp="1"/>
          </p:cNvSpPr>
          <p:nvPr>
            <p:ph idx="1"/>
          </p:nvPr>
        </p:nvSpPr>
        <p:spPr>
          <a:xfrm>
            <a:off x="457200" y="685800"/>
            <a:ext cx="8458200" cy="4495800"/>
          </a:xfrm>
        </p:spPr>
        <p:txBody>
          <a:bodyPr>
            <a:normAutofit/>
          </a:bodyPr>
          <a:lstStyle/>
          <a:p>
            <a:pPr marL="628650" lvl="1" indent="-628650">
              <a:buNone/>
            </a:pPr>
            <a:r>
              <a:rPr lang="en-US" sz="2800" b="1" dirty="0" smtClean="0">
                <a:solidFill>
                  <a:schemeClr val="tx1"/>
                </a:solidFill>
              </a:rPr>
              <a:t>Reporting misconduct by a co-author</a:t>
            </a:r>
          </a:p>
          <a:p>
            <a:pPr marL="628650" lvl="1" indent="-628650">
              <a:buNone/>
            </a:pPr>
            <a:endParaRPr lang="en-US" sz="1600" b="1" i="1" dirty="0" smtClean="0">
              <a:solidFill>
                <a:schemeClr val="tx1"/>
              </a:solidFill>
            </a:endParaRPr>
          </a:p>
          <a:p>
            <a:pPr marL="628650" lvl="2" indent="-628650"/>
            <a:r>
              <a:rPr lang="en-US" sz="3000" i="1" dirty="0" smtClean="0">
                <a:solidFill>
                  <a:schemeClr val="tx1"/>
                </a:solidFill>
              </a:rPr>
              <a:t>Report </a:t>
            </a:r>
            <a:r>
              <a:rPr lang="en-US" sz="3000" i="1" dirty="0">
                <a:solidFill>
                  <a:schemeClr val="tx1"/>
                </a:solidFill>
              </a:rPr>
              <a:t>the misconduct </a:t>
            </a:r>
            <a:r>
              <a:rPr lang="en-US" sz="3000" dirty="0">
                <a:solidFill>
                  <a:schemeClr val="tx1"/>
                </a:solidFill>
              </a:rPr>
              <a:t>to </a:t>
            </a:r>
            <a:r>
              <a:rPr lang="en-US" sz="3000" dirty="0" smtClean="0">
                <a:solidFill>
                  <a:schemeClr val="tx1"/>
                </a:solidFill>
              </a:rPr>
              <a:t>appropriate parties </a:t>
            </a:r>
            <a:r>
              <a:rPr lang="en-US" sz="3000" dirty="0">
                <a:solidFill>
                  <a:schemeClr val="tx1"/>
                </a:solidFill>
              </a:rPr>
              <a:t>at your institution (the </a:t>
            </a:r>
            <a:r>
              <a:rPr lang="en-US" sz="3000" dirty="0" smtClean="0">
                <a:solidFill>
                  <a:schemeClr val="tx1"/>
                </a:solidFill>
              </a:rPr>
              <a:t>IRB, department </a:t>
            </a:r>
            <a:r>
              <a:rPr lang="en-US" sz="3000" dirty="0">
                <a:solidFill>
                  <a:schemeClr val="tx1"/>
                </a:solidFill>
              </a:rPr>
              <a:t>chair, etc</a:t>
            </a:r>
            <a:r>
              <a:rPr lang="en-US" sz="3000" dirty="0" smtClean="0">
                <a:solidFill>
                  <a:schemeClr val="tx1"/>
                </a:solidFill>
              </a:rPr>
              <a:t>.).</a:t>
            </a:r>
          </a:p>
          <a:p>
            <a:pPr marL="628650" lvl="2" indent="-628650"/>
            <a:endParaRPr lang="en-US" sz="1600" dirty="0">
              <a:solidFill>
                <a:schemeClr val="tx1"/>
              </a:solidFill>
            </a:endParaRPr>
          </a:p>
          <a:p>
            <a:pPr marL="628650" lvl="2" indent="-628650"/>
            <a:r>
              <a:rPr lang="en-US" sz="3000" dirty="0">
                <a:solidFill>
                  <a:schemeClr val="tx1"/>
                </a:solidFill>
              </a:rPr>
              <a:t>If the research has been funded by a grant, notify the funding entity </a:t>
            </a:r>
            <a:r>
              <a:rPr lang="en-US" sz="3000" i="1" dirty="0" smtClean="0">
                <a:solidFill>
                  <a:schemeClr val="tx1"/>
                </a:solidFill>
              </a:rPr>
              <a:t>through the proper institutional channels.</a:t>
            </a:r>
            <a:endParaRPr lang="en-US" sz="3600" dirty="0">
              <a:solidFill>
                <a:schemeClr val="tx1"/>
              </a:solidFill>
            </a:endParaRPr>
          </a:p>
        </p:txBody>
      </p:sp>
    </p:spTree>
    <p:extLst>
      <p:ext uri="{BB962C8B-B14F-4D97-AF65-F5344CB8AC3E}">
        <p14:creationId xmlns:p14="http://schemas.microsoft.com/office/powerpoint/2010/main" val="397745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Disclosure</a:t>
            </a:r>
          </a:p>
        </p:txBody>
      </p:sp>
      <p:sp>
        <p:nvSpPr>
          <p:cNvPr id="3" name="Content Placeholder 2"/>
          <p:cNvSpPr>
            <a:spLocks noGrp="1"/>
          </p:cNvSpPr>
          <p:nvPr>
            <p:ph idx="1"/>
          </p:nvPr>
        </p:nvSpPr>
        <p:spPr>
          <a:xfrm>
            <a:off x="533400" y="838200"/>
            <a:ext cx="8153400" cy="4343400"/>
          </a:xfrm>
        </p:spPr>
        <p:txBody>
          <a:bodyPr>
            <a:normAutofit fontScale="85000" lnSpcReduction="20000"/>
          </a:bodyPr>
          <a:lstStyle/>
          <a:p>
            <a:pPr marL="0" lvl="1" indent="0">
              <a:buNone/>
            </a:pPr>
            <a:r>
              <a:rPr lang="en-US" sz="3000" b="1" dirty="0" smtClean="0">
                <a:solidFill>
                  <a:schemeClr val="tx1"/>
                </a:solidFill>
              </a:rPr>
              <a:t>Errors or problems in the literature</a:t>
            </a:r>
          </a:p>
          <a:p>
            <a:pPr marL="0" lvl="1" indent="0">
              <a:buNone/>
            </a:pPr>
            <a:endParaRPr lang="en-US" sz="1700" b="1" i="1" dirty="0">
              <a:solidFill>
                <a:schemeClr val="tx1"/>
              </a:solidFill>
            </a:endParaRPr>
          </a:p>
          <a:p>
            <a:pPr marL="0" lvl="1" indent="0">
              <a:buNone/>
            </a:pPr>
            <a:r>
              <a:rPr lang="en-US" sz="3000" i="1" dirty="0" smtClean="0">
                <a:solidFill>
                  <a:schemeClr val="tx1"/>
                </a:solidFill>
              </a:rPr>
              <a:t>Occurrences of retracted publications</a:t>
            </a:r>
            <a:endParaRPr lang="en-US" sz="3000" b="1" i="1" dirty="0" smtClean="0">
              <a:solidFill>
                <a:schemeClr val="tx1"/>
              </a:solidFill>
            </a:endParaRPr>
          </a:p>
          <a:p>
            <a:pPr marL="0" lvl="1" indent="0">
              <a:buNone/>
            </a:pPr>
            <a:endParaRPr lang="en-US" sz="1600" b="1" i="1" dirty="0" smtClean="0">
              <a:solidFill>
                <a:schemeClr val="tx1"/>
              </a:solidFill>
            </a:endParaRPr>
          </a:p>
          <a:p>
            <a:pPr marL="617220" lvl="2" indent="-342900"/>
            <a:r>
              <a:rPr lang="en-US" sz="3000" dirty="0" smtClean="0">
                <a:solidFill>
                  <a:schemeClr val="tx1"/>
                </a:solidFill>
              </a:rPr>
              <a:t>1977, one in 100,000 articles</a:t>
            </a:r>
          </a:p>
          <a:p>
            <a:pPr marL="617220" lvl="2" indent="-342900"/>
            <a:r>
              <a:rPr lang="en-US" sz="3000" dirty="0" smtClean="0">
                <a:solidFill>
                  <a:schemeClr val="tx1"/>
                </a:solidFill>
              </a:rPr>
              <a:t>2012, one in 10,000 articles</a:t>
            </a:r>
          </a:p>
          <a:p>
            <a:pPr marL="617220" lvl="2" indent="-342900"/>
            <a:r>
              <a:rPr lang="en-US" sz="3000" dirty="0" smtClean="0">
                <a:solidFill>
                  <a:schemeClr val="tx1"/>
                </a:solidFill>
              </a:rPr>
              <a:t>10x more common today than 35 years ago          </a:t>
            </a:r>
            <a:r>
              <a:rPr lang="en-US" sz="1900" dirty="0" smtClean="0">
                <a:solidFill>
                  <a:srgbClr val="FF0000"/>
                </a:solidFill>
              </a:rPr>
              <a:t>(</a:t>
            </a:r>
            <a:r>
              <a:rPr lang="en-US" sz="1900" dirty="0" smtClean="0">
                <a:solidFill>
                  <a:srgbClr val="FF0000"/>
                </a:solidFill>
                <a:hlinkClick r:id="rId3"/>
              </a:rPr>
              <a:t>www.ama-assn.org/amednews/2012/10/15/prsb1015.htm</a:t>
            </a:r>
            <a:r>
              <a:rPr lang="en-US" sz="1900" dirty="0" smtClean="0">
                <a:solidFill>
                  <a:srgbClr val="FF0000"/>
                </a:solidFill>
              </a:rPr>
              <a:t>).</a:t>
            </a:r>
          </a:p>
          <a:p>
            <a:pPr marL="274320" lvl="2" indent="0">
              <a:buNone/>
            </a:pPr>
            <a:endParaRPr lang="en-US" sz="1600" dirty="0" smtClean="0"/>
          </a:p>
          <a:p>
            <a:pPr marL="273050" lvl="2" indent="-273050">
              <a:buNone/>
            </a:pPr>
            <a:r>
              <a:rPr lang="en-US" sz="3000" dirty="0" smtClean="0">
                <a:solidFill>
                  <a:schemeClr val="tx1"/>
                </a:solidFill>
              </a:rPr>
              <a:t>The increase in retractions has been attributed to increasing </a:t>
            </a:r>
            <a:r>
              <a:rPr lang="en-US" sz="3000" dirty="0">
                <a:solidFill>
                  <a:schemeClr val="tx1"/>
                </a:solidFill>
              </a:rPr>
              <a:t>competition for grants and </a:t>
            </a:r>
            <a:r>
              <a:rPr lang="en-US" sz="3000" dirty="0" smtClean="0">
                <a:solidFill>
                  <a:schemeClr val="tx1"/>
                </a:solidFill>
              </a:rPr>
              <a:t>tenure</a:t>
            </a:r>
            <a:r>
              <a:rPr lang="en-US" sz="2800" dirty="0" smtClean="0">
                <a:solidFill>
                  <a:schemeClr val="tx1"/>
                </a:solidFill>
              </a:rPr>
              <a:t>.</a:t>
            </a:r>
          </a:p>
          <a:p>
            <a:pPr marL="0" lvl="1" indent="0" algn="r">
              <a:buNone/>
            </a:pPr>
            <a:endParaRPr lang="en-US" sz="1600" dirty="0" smtClean="0">
              <a:solidFill>
                <a:schemeClr val="tx1"/>
              </a:solidFill>
            </a:endParaRPr>
          </a:p>
          <a:p>
            <a:pPr marL="0" lvl="1" indent="0" algn="r">
              <a:buNone/>
            </a:pPr>
            <a:r>
              <a:rPr lang="en-US" sz="2800" dirty="0" smtClean="0">
                <a:solidFill>
                  <a:schemeClr val="tx1"/>
                </a:solidFill>
              </a:rPr>
              <a:t>(O’Reilly</a:t>
            </a:r>
            <a:r>
              <a:rPr lang="en-US" sz="2800" dirty="0">
                <a:solidFill>
                  <a:schemeClr val="tx1"/>
                </a:solidFill>
              </a:rPr>
              <a:t>, </a:t>
            </a:r>
            <a:r>
              <a:rPr lang="en-US" sz="2800" dirty="0" smtClean="0">
                <a:solidFill>
                  <a:schemeClr val="tx1"/>
                </a:solidFill>
              </a:rPr>
              <a:t>2012)</a:t>
            </a:r>
            <a:r>
              <a:rPr lang="en-US" sz="2800" dirty="0" smtClean="0"/>
              <a:t>	</a:t>
            </a:r>
            <a:endParaRPr lang="en-US" sz="2800" dirty="0"/>
          </a:p>
          <a:p>
            <a:endParaRPr lang="en-US" dirty="0"/>
          </a:p>
        </p:txBody>
      </p:sp>
    </p:spTree>
    <p:extLst>
      <p:ext uri="{BB962C8B-B14F-4D97-AF65-F5344CB8AC3E}">
        <p14:creationId xmlns:p14="http://schemas.microsoft.com/office/powerpoint/2010/main" val="3129778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Disclosure</a:t>
            </a:r>
          </a:p>
        </p:txBody>
      </p:sp>
      <p:sp>
        <p:nvSpPr>
          <p:cNvPr id="3" name="Content Placeholder 2"/>
          <p:cNvSpPr>
            <a:spLocks noGrp="1"/>
          </p:cNvSpPr>
          <p:nvPr>
            <p:ph idx="1"/>
          </p:nvPr>
        </p:nvSpPr>
        <p:spPr>
          <a:xfrm>
            <a:off x="457200" y="609600"/>
            <a:ext cx="8229600" cy="4648200"/>
          </a:xfrm>
        </p:spPr>
        <p:txBody>
          <a:bodyPr>
            <a:normAutofit fontScale="92500" lnSpcReduction="10000"/>
          </a:bodyPr>
          <a:lstStyle/>
          <a:p>
            <a:pPr marL="342900" lvl="2" indent="-342900"/>
            <a:endParaRPr lang="en-US" dirty="0" smtClean="0"/>
          </a:p>
          <a:p>
            <a:pPr marL="0" lvl="2" indent="0">
              <a:buNone/>
            </a:pPr>
            <a:r>
              <a:rPr lang="en-US" sz="3000" i="1" dirty="0" smtClean="0">
                <a:solidFill>
                  <a:schemeClr val="tx1"/>
                </a:solidFill>
              </a:rPr>
              <a:t>Reasons for retraction</a:t>
            </a:r>
          </a:p>
          <a:p>
            <a:pPr marL="617220" lvl="3" indent="-342900"/>
            <a:endParaRPr lang="en-US" sz="1700" dirty="0" smtClean="0">
              <a:solidFill>
                <a:schemeClr val="tx1"/>
              </a:solidFill>
            </a:endParaRPr>
          </a:p>
          <a:p>
            <a:pPr marL="617220" lvl="3" indent="-342900"/>
            <a:r>
              <a:rPr lang="en-US" sz="3000" dirty="0" smtClean="0">
                <a:solidFill>
                  <a:schemeClr val="tx1"/>
                </a:solidFill>
              </a:rPr>
              <a:t>34%	Fabrication/falsification</a:t>
            </a:r>
          </a:p>
          <a:p>
            <a:pPr marL="617220" lvl="3" indent="-342900"/>
            <a:r>
              <a:rPr lang="en-US" sz="3000" dirty="0" smtClean="0">
                <a:solidFill>
                  <a:schemeClr val="tx1"/>
                </a:solidFill>
              </a:rPr>
              <a:t>21%	Error</a:t>
            </a:r>
          </a:p>
          <a:p>
            <a:pPr marL="617220" lvl="3" indent="-342900"/>
            <a:r>
              <a:rPr lang="en-US" sz="3000" dirty="0" smtClean="0">
                <a:solidFill>
                  <a:schemeClr val="tx1"/>
                </a:solidFill>
              </a:rPr>
              <a:t>14%	Duplicate  or redundant publication</a:t>
            </a:r>
          </a:p>
          <a:p>
            <a:pPr marL="617220" lvl="3" indent="-342900"/>
            <a:r>
              <a:rPr lang="en-US" sz="3000" dirty="0" smtClean="0">
                <a:solidFill>
                  <a:schemeClr val="tx1"/>
                </a:solidFill>
              </a:rPr>
              <a:t>10%	Plagiarism</a:t>
            </a:r>
          </a:p>
          <a:p>
            <a:pPr marL="617220" lvl="3" indent="-342900"/>
            <a:r>
              <a:rPr lang="en-US" sz="3000" dirty="0" smtClean="0">
                <a:solidFill>
                  <a:schemeClr val="tx1"/>
                </a:solidFill>
              </a:rPr>
              <a:t>9%	Suspected fraud</a:t>
            </a:r>
          </a:p>
          <a:p>
            <a:pPr marL="617220" lvl="3" indent="-342900"/>
            <a:r>
              <a:rPr lang="en-US" sz="3000" dirty="0" smtClean="0">
                <a:solidFill>
                  <a:schemeClr val="tx1"/>
                </a:solidFill>
              </a:rPr>
              <a:t>14%	Other/unknown</a:t>
            </a:r>
          </a:p>
          <a:p>
            <a:pPr marL="617220" lvl="3" indent="-342900"/>
            <a:endParaRPr lang="en-US" sz="1700" dirty="0" smtClean="0">
              <a:solidFill>
                <a:schemeClr val="tx1"/>
              </a:solidFill>
            </a:endParaRPr>
          </a:p>
          <a:p>
            <a:pPr marL="457200" lvl="3" indent="0" algn="r">
              <a:buNone/>
            </a:pPr>
            <a:r>
              <a:rPr lang="en-US" sz="3000" dirty="0" smtClean="0">
                <a:solidFill>
                  <a:schemeClr val="tx1"/>
                </a:solidFill>
              </a:rPr>
              <a:t>Source:  </a:t>
            </a:r>
            <a:r>
              <a:rPr lang="en-US" sz="3000" i="1" dirty="0" smtClean="0">
                <a:solidFill>
                  <a:schemeClr val="tx1"/>
                </a:solidFill>
              </a:rPr>
              <a:t>National </a:t>
            </a:r>
            <a:r>
              <a:rPr lang="en-US" sz="3000" i="1" dirty="0">
                <a:solidFill>
                  <a:schemeClr val="tx1"/>
                </a:solidFill>
              </a:rPr>
              <a:t>Academy of Scie</a:t>
            </a:r>
            <a:r>
              <a:rPr lang="en-US" sz="2800" i="1" dirty="0">
                <a:solidFill>
                  <a:schemeClr val="tx1"/>
                </a:solidFill>
              </a:rPr>
              <a:t>nces </a:t>
            </a:r>
            <a:endParaRPr lang="en-US" sz="2800" dirty="0">
              <a:solidFill>
                <a:schemeClr val="tx1"/>
              </a:solidFill>
            </a:endParaRPr>
          </a:p>
          <a:p>
            <a:pPr marL="800100" lvl="3" indent="-342900"/>
            <a:endParaRPr lang="en-US" dirty="0"/>
          </a:p>
          <a:p>
            <a:endParaRPr lang="en-US" dirty="0"/>
          </a:p>
        </p:txBody>
      </p:sp>
    </p:spTree>
    <p:extLst>
      <p:ext uri="{BB962C8B-B14F-4D97-AF65-F5344CB8AC3E}">
        <p14:creationId xmlns:p14="http://schemas.microsoft.com/office/powerpoint/2010/main" val="2912237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Authorship</a:t>
            </a:r>
            <a:endParaRPr lang="en-US" dirty="0"/>
          </a:p>
        </p:txBody>
      </p:sp>
      <p:sp>
        <p:nvSpPr>
          <p:cNvPr id="3" name="Content Placeholder 2"/>
          <p:cNvSpPr>
            <a:spLocks noGrp="1"/>
          </p:cNvSpPr>
          <p:nvPr>
            <p:ph idx="1"/>
          </p:nvPr>
        </p:nvSpPr>
        <p:spPr>
          <a:xfrm>
            <a:off x="762000" y="914400"/>
            <a:ext cx="7543800" cy="3886200"/>
          </a:xfrm>
        </p:spPr>
        <p:txBody>
          <a:bodyPr>
            <a:noAutofit/>
          </a:bodyPr>
          <a:lstStyle/>
          <a:p>
            <a:r>
              <a:rPr lang="en-US" sz="2800" dirty="0" smtClean="0">
                <a:solidFill>
                  <a:schemeClr val="tx1"/>
                </a:solidFill>
              </a:rPr>
              <a:t>In health care, clinical research, public health and similar forums, what is considered authorship has many components. </a:t>
            </a:r>
          </a:p>
          <a:p>
            <a:r>
              <a:rPr lang="en-US" sz="2800" dirty="0" smtClean="0">
                <a:solidFill>
                  <a:schemeClr val="tx1"/>
                </a:solidFill>
              </a:rPr>
              <a:t>To be an author in these professional arenas requires the full capacity to explain </a:t>
            </a:r>
            <a:r>
              <a:rPr lang="en-US" sz="2800" i="1" dirty="0" smtClean="0">
                <a:solidFill>
                  <a:schemeClr val="tx1"/>
                </a:solidFill>
              </a:rPr>
              <a:t>and  to intellectually defend </a:t>
            </a:r>
            <a:r>
              <a:rPr lang="en-US" sz="2800" dirty="0" smtClean="0">
                <a:solidFill>
                  <a:schemeClr val="tx1"/>
                </a:solidFill>
              </a:rPr>
              <a:t>key aspects of the reported work.</a:t>
            </a:r>
          </a:p>
        </p:txBody>
      </p:sp>
    </p:spTree>
    <p:extLst>
      <p:ext uri="{BB962C8B-B14F-4D97-AF65-F5344CB8AC3E}">
        <p14:creationId xmlns:p14="http://schemas.microsoft.com/office/powerpoint/2010/main" val="768086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sz="6000" dirty="0" smtClean="0"/>
              <a:t>Error Disclosure</a:t>
            </a:r>
            <a:endParaRPr lang="en-US" sz="6000" dirty="0"/>
          </a:p>
        </p:txBody>
      </p:sp>
      <p:sp>
        <p:nvSpPr>
          <p:cNvPr id="3" name="Content Placeholder 2"/>
          <p:cNvSpPr>
            <a:spLocks noGrp="1"/>
          </p:cNvSpPr>
          <p:nvPr>
            <p:ph idx="1"/>
          </p:nvPr>
        </p:nvSpPr>
        <p:spPr>
          <a:xfrm>
            <a:off x="762000" y="685800"/>
            <a:ext cx="7620000" cy="4343400"/>
          </a:xfrm>
        </p:spPr>
        <p:txBody>
          <a:bodyPr/>
          <a:lstStyle/>
          <a:p>
            <a:pPr marL="0" indent="0">
              <a:buNone/>
            </a:pPr>
            <a:r>
              <a:rPr lang="en-US" sz="2800" i="1" dirty="0" smtClean="0">
                <a:solidFill>
                  <a:schemeClr val="tx1"/>
                </a:solidFill>
              </a:rPr>
              <a:t>Errors noted in the literature</a:t>
            </a:r>
          </a:p>
          <a:p>
            <a:pPr marL="0" indent="0">
              <a:buNone/>
            </a:pPr>
            <a:endParaRPr lang="en-US" sz="1600" dirty="0" smtClean="0">
              <a:solidFill>
                <a:schemeClr val="tx1"/>
              </a:solidFill>
            </a:endParaRPr>
          </a:p>
          <a:p>
            <a:pPr lvl="1"/>
            <a:r>
              <a:rPr lang="en-US" sz="2800" dirty="0" smtClean="0">
                <a:solidFill>
                  <a:schemeClr val="tx1"/>
                </a:solidFill>
              </a:rPr>
              <a:t>Citation of retracted publications</a:t>
            </a:r>
          </a:p>
          <a:p>
            <a:pPr lvl="1"/>
            <a:r>
              <a:rPr lang="en-US" sz="2800" dirty="0" smtClean="0">
                <a:solidFill>
                  <a:schemeClr val="tx1"/>
                </a:solidFill>
              </a:rPr>
              <a:t>Mislabeled figures</a:t>
            </a:r>
          </a:p>
          <a:p>
            <a:pPr lvl="1"/>
            <a:r>
              <a:rPr lang="en-US" sz="2800" dirty="0" smtClean="0">
                <a:solidFill>
                  <a:schemeClr val="tx1"/>
                </a:solidFill>
              </a:rPr>
              <a:t>Data errors</a:t>
            </a:r>
          </a:p>
          <a:p>
            <a:pPr lvl="1"/>
            <a:r>
              <a:rPr lang="en-US" sz="2800" dirty="0" smtClean="0">
                <a:solidFill>
                  <a:schemeClr val="tx1"/>
                </a:solidFill>
              </a:rPr>
              <a:t>Duplicate publications</a:t>
            </a:r>
          </a:p>
          <a:p>
            <a:pPr lvl="1"/>
            <a:endParaRPr lang="en-US" sz="1600" dirty="0" smtClean="0">
              <a:solidFill>
                <a:schemeClr val="tx1"/>
              </a:solidFill>
            </a:endParaRPr>
          </a:p>
          <a:p>
            <a:pPr marL="0" indent="0">
              <a:buNone/>
            </a:pPr>
            <a:r>
              <a:rPr lang="en-US" dirty="0" smtClean="0">
                <a:solidFill>
                  <a:schemeClr val="tx1"/>
                </a:solidFill>
              </a:rPr>
              <a:t>Contact the paper’s corresponding author and the editor of the journal</a:t>
            </a:r>
            <a:endParaRPr lang="en-US" dirty="0">
              <a:solidFill>
                <a:schemeClr val="tx1"/>
              </a:solidFill>
            </a:endParaRPr>
          </a:p>
        </p:txBody>
      </p:sp>
    </p:spTree>
    <p:extLst>
      <p:ext uri="{BB962C8B-B14F-4D97-AF65-F5344CB8AC3E}">
        <p14:creationId xmlns:p14="http://schemas.microsoft.com/office/powerpoint/2010/main" val="1527527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609600"/>
            <a:ext cx="6897063" cy="4563112"/>
          </a:xfrm>
          <a:prstGeom prst="rect">
            <a:avLst/>
          </a:prstGeom>
        </p:spPr>
      </p:pic>
      <p:sp>
        <p:nvSpPr>
          <p:cNvPr id="3" name="TextBox 2"/>
          <p:cNvSpPr txBox="1"/>
          <p:nvPr/>
        </p:nvSpPr>
        <p:spPr>
          <a:xfrm>
            <a:off x="838200" y="5257800"/>
            <a:ext cx="4769254" cy="923330"/>
          </a:xfrm>
          <a:prstGeom prst="rect">
            <a:avLst/>
          </a:prstGeom>
          <a:noFill/>
        </p:spPr>
        <p:txBody>
          <a:bodyPr wrap="none" rtlCol="0">
            <a:spAutoFit/>
          </a:bodyPr>
          <a:lstStyle/>
          <a:p>
            <a:r>
              <a:rPr lang="en-US" sz="5400" dirty="0">
                <a:latin typeface="+mj-lt"/>
              </a:rPr>
              <a:t>Error Disclosure</a:t>
            </a:r>
          </a:p>
        </p:txBody>
      </p:sp>
      <p:sp>
        <p:nvSpPr>
          <p:cNvPr id="4" name="TextBox 3"/>
          <p:cNvSpPr txBox="1"/>
          <p:nvPr/>
        </p:nvSpPr>
        <p:spPr>
          <a:xfrm>
            <a:off x="2743200" y="6194778"/>
            <a:ext cx="6354100" cy="646331"/>
          </a:xfrm>
          <a:prstGeom prst="rect">
            <a:avLst/>
          </a:prstGeom>
          <a:noFill/>
        </p:spPr>
        <p:txBody>
          <a:bodyPr wrap="square" rtlCol="0">
            <a:spAutoFit/>
          </a:bodyPr>
          <a:lstStyle/>
          <a:p>
            <a:pPr algn="r"/>
            <a:r>
              <a:rPr lang="en-US" sz="1200" dirty="0" smtClean="0"/>
              <a:t>Proceedings of the National Academy of Sciences</a:t>
            </a:r>
            <a:r>
              <a:rPr lang="en-US" sz="1200" dirty="0" smtClean="0">
                <a:hlinkClick r:id="rId4"/>
              </a:rPr>
              <a:t> http</a:t>
            </a:r>
            <a:r>
              <a:rPr lang="en-US" sz="1200" dirty="0">
                <a:hlinkClick r:id="rId4"/>
              </a:rPr>
              <a:t>://</a:t>
            </a:r>
            <a:r>
              <a:rPr lang="en-US" sz="1200" dirty="0" smtClean="0">
                <a:hlinkClick r:id="rId4"/>
              </a:rPr>
              <a:t>www.pnas.org/content/110/3/1137.full.pdf+html?sid=6b3ca88e-95df-4073-9e2c-c9ff125c2bbf</a:t>
            </a:r>
            <a:r>
              <a:rPr lang="en-US" sz="1200" dirty="0" smtClean="0"/>
              <a:t>  Accessed July 9, 2013</a:t>
            </a:r>
            <a:endParaRPr lang="en-US" sz="1200" dirty="0"/>
          </a:p>
        </p:txBody>
      </p:sp>
    </p:spTree>
    <p:extLst>
      <p:ext uri="{BB962C8B-B14F-4D97-AF65-F5344CB8AC3E}">
        <p14:creationId xmlns:p14="http://schemas.microsoft.com/office/powerpoint/2010/main" val="2868202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Disclosure</a:t>
            </a:r>
          </a:p>
        </p:txBody>
      </p:sp>
      <p:sp>
        <p:nvSpPr>
          <p:cNvPr id="3" name="Content Placeholder 2"/>
          <p:cNvSpPr>
            <a:spLocks noGrp="1"/>
          </p:cNvSpPr>
          <p:nvPr>
            <p:ph idx="1"/>
          </p:nvPr>
        </p:nvSpPr>
        <p:spPr>
          <a:xfrm>
            <a:off x="609600" y="2053113"/>
            <a:ext cx="7543800" cy="3886200"/>
          </a:xfrm>
        </p:spPr>
        <p:txBody>
          <a:bodyPr/>
          <a:lstStyle/>
          <a:p>
            <a:r>
              <a:rPr lang="en-US" dirty="0">
                <a:hlinkClick r:id="rId3"/>
              </a:rPr>
              <a:t>http://</a:t>
            </a:r>
            <a:r>
              <a:rPr lang="en-US" dirty="0" smtClean="0">
                <a:hlinkClick r:id="rId3"/>
              </a:rPr>
              <a:t>publicationethics.org/resources/flowcharts</a:t>
            </a:r>
            <a:endParaRPr lang="en-US" dirty="0" smtClean="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8077200" cy="136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257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Error Disclosure</a:t>
            </a:r>
            <a:endParaRPr lang="en-US" dirty="0"/>
          </a:p>
        </p:txBody>
      </p:sp>
      <p:sp>
        <p:nvSpPr>
          <p:cNvPr id="3" name="Content Placeholder 2"/>
          <p:cNvSpPr>
            <a:spLocks noGrp="1"/>
          </p:cNvSpPr>
          <p:nvPr>
            <p:ph idx="1"/>
          </p:nvPr>
        </p:nvSpPr>
        <p:spPr>
          <a:xfrm>
            <a:off x="609600" y="762000"/>
            <a:ext cx="7924800" cy="4419600"/>
          </a:xfrm>
        </p:spPr>
        <p:txBody>
          <a:bodyPr>
            <a:normAutofit/>
          </a:bodyPr>
          <a:lstStyle/>
          <a:p>
            <a:pPr marL="0" lvl="1" indent="0">
              <a:buNone/>
            </a:pPr>
            <a:r>
              <a:rPr lang="en-US" sz="2800" i="1" dirty="0">
                <a:solidFill>
                  <a:schemeClr val="tx1"/>
                </a:solidFill>
              </a:rPr>
              <a:t>T</a:t>
            </a:r>
            <a:r>
              <a:rPr lang="en-US" sz="2800" i="1" dirty="0" smtClean="0">
                <a:solidFill>
                  <a:schemeClr val="tx1"/>
                </a:solidFill>
              </a:rPr>
              <a:t>o avoid citing retracted publications</a:t>
            </a:r>
            <a:r>
              <a:rPr lang="en-US" sz="2800" dirty="0" smtClean="0">
                <a:solidFill>
                  <a:schemeClr val="tx1"/>
                </a:solidFill>
              </a:rPr>
              <a:t>:</a:t>
            </a:r>
          </a:p>
          <a:p>
            <a:pPr marL="0" lvl="1" indent="0">
              <a:buNone/>
            </a:pPr>
            <a:r>
              <a:rPr lang="en-US" sz="2800" dirty="0" smtClean="0">
                <a:solidFill>
                  <a:schemeClr val="tx1"/>
                </a:solidFill>
              </a:rPr>
              <a:t> </a:t>
            </a:r>
            <a:endParaRPr lang="en-US" sz="1600" dirty="0" smtClean="0">
              <a:solidFill>
                <a:schemeClr val="tx1"/>
              </a:solidFill>
            </a:endParaRPr>
          </a:p>
          <a:p>
            <a:pPr lvl="1"/>
            <a:r>
              <a:rPr lang="en-US" sz="2800" dirty="0" smtClean="0">
                <a:solidFill>
                  <a:schemeClr val="tx1"/>
                </a:solidFill>
              </a:rPr>
              <a:t>Do a search in PubMed for your topic,  plus the  </a:t>
            </a:r>
            <a:r>
              <a:rPr lang="en-US" sz="2800" dirty="0" err="1" smtClean="0">
                <a:solidFill>
                  <a:schemeClr val="tx1"/>
                </a:solidFill>
              </a:rPr>
              <a:t>MeSH</a:t>
            </a:r>
            <a:r>
              <a:rPr lang="en-US" sz="2800" dirty="0" smtClean="0">
                <a:solidFill>
                  <a:schemeClr val="tx1"/>
                </a:solidFill>
              </a:rPr>
              <a:t> headings for retraction</a:t>
            </a:r>
          </a:p>
          <a:p>
            <a:pPr lvl="1"/>
            <a:endParaRPr lang="en-US" sz="1200" dirty="0" smtClean="0">
              <a:solidFill>
                <a:schemeClr val="tx1"/>
              </a:solidFill>
            </a:endParaRPr>
          </a:p>
          <a:p>
            <a:pPr marL="640080" lvl="2" indent="0">
              <a:buNone/>
            </a:pPr>
            <a:r>
              <a:rPr lang="en-US" sz="2800" dirty="0" smtClean="0">
                <a:solidFill>
                  <a:schemeClr val="tx1"/>
                </a:solidFill>
              </a:rPr>
              <a:t>	</a:t>
            </a:r>
            <a:r>
              <a:rPr lang="en-US" sz="2800" i="1" dirty="0" smtClean="0">
                <a:solidFill>
                  <a:schemeClr val="tx1"/>
                </a:solidFill>
              </a:rPr>
              <a:t>Example</a:t>
            </a:r>
            <a:r>
              <a:rPr lang="en-US" sz="2800" dirty="0" smtClean="0">
                <a:solidFill>
                  <a:schemeClr val="tx1"/>
                </a:solidFill>
              </a:rPr>
              <a:t>:  Multiple sclerosis AND (retracted 	publication OR retraction of publication) </a:t>
            </a:r>
          </a:p>
          <a:p>
            <a:pPr marL="640080" lvl="2" indent="0">
              <a:buNone/>
            </a:pPr>
            <a:endParaRPr lang="en-US" sz="1600" dirty="0" smtClean="0">
              <a:solidFill>
                <a:schemeClr val="tx1"/>
              </a:solidFill>
            </a:endParaRPr>
          </a:p>
          <a:p>
            <a:pPr lvl="1"/>
            <a:r>
              <a:rPr lang="en-US" sz="2800" dirty="0" smtClean="0">
                <a:solidFill>
                  <a:schemeClr val="tx1"/>
                </a:solidFill>
              </a:rPr>
              <a:t>Retractions can be tracked in real time with email alerts</a:t>
            </a:r>
            <a:endParaRPr lang="en-US" dirty="0">
              <a:solidFill>
                <a:schemeClr val="tx1"/>
              </a:solidFill>
            </a:endParaRPr>
          </a:p>
        </p:txBody>
      </p:sp>
    </p:spTree>
    <p:extLst>
      <p:ext uri="{BB962C8B-B14F-4D97-AF65-F5344CB8AC3E}">
        <p14:creationId xmlns:p14="http://schemas.microsoft.com/office/powerpoint/2010/main" val="918658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Error Disclosure</a:t>
            </a:r>
            <a:endParaRPr lang="en-US" dirty="0"/>
          </a:p>
        </p:txBody>
      </p:sp>
      <p:sp>
        <p:nvSpPr>
          <p:cNvPr id="3" name="Content Placeholder 2"/>
          <p:cNvSpPr>
            <a:spLocks noGrp="1"/>
          </p:cNvSpPr>
          <p:nvPr>
            <p:ph idx="1"/>
          </p:nvPr>
        </p:nvSpPr>
        <p:spPr>
          <a:xfrm>
            <a:off x="609600" y="762000"/>
            <a:ext cx="7924800" cy="4419600"/>
          </a:xfrm>
        </p:spPr>
        <p:txBody>
          <a:bodyPr>
            <a:normAutofit fontScale="92500" lnSpcReduction="10000"/>
          </a:bodyPr>
          <a:lstStyle/>
          <a:p>
            <a:pPr marL="0" lvl="1" indent="0">
              <a:buNone/>
            </a:pPr>
            <a:r>
              <a:rPr lang="en-US" sz="2800" i="1" dirty="0">
                <a:solidFill>
                  <a:schemeClr val="tx1"/>
                </a:solidFill>
              </a:rPr>
              <a:t>T</a:t>
            </a:r>
            <a:r>
              <a:rPr lang="en-US" sz="2800" i="1" dirty="0" smtClean="0">
                <a:solidFill>
                  <a:schemeClr val="tx1"/>
                </a:solidFill>
              </a:rPr>
              <a:t>o avoid citing retracted publications</a:t>
            </a:r>
            <a:r>
              <a:rPr lang="en-US" sz="2800" dirty="0" smtClean="0">
                <a:solidFill>
                  <a:schemeClr val="tx1"/>
                </a:solidFill>
              </a:rPr>
              <a:t>:</a:t>
            </a:r>
          </a:p>
          <a:p>
            <a:pPr marL="0" lvl="1" indent="0">
              <a:buNone/>
            </a:pPr>
            <a:r>
              <a:rPr lang="en-US" sz="2800" dirty="0" smtClean="0">
                <a:solidFill>
                  <a:schemeClr val="tx1"/>
                </a:solidFill>
              </a:rPr>
              <a:t>Search in PubMed for your topic,  plus the </a:t>
            </a:r>
            <a:r>
              <a:rPr lang="en-US" sz="2800" dirty="0" err="1" smtClean="0">
                <a:solidFill>
                  <a:schemeClr val="tx1"/>
                </a:solidFill>
              </a:rPr>
              <a:t>MeSH</a:t>
            </a:r>
            <a:r>
              <a:rPr lang="en-US" sz="2800" dirty="0" smtClean="0">
                <a:solidFill>
                  <a:schemeClr val="tx1"/>
                </a:solidFill>
              </a:rPr>
              <a:t> headings for retraction</a:t>
            </a:r>
          </a:p>
          <a:p>
            <a:pPr lvl="3"/>
            <a:r>
              <a:rPr lang="en-US" sz="2400" dirty="0" smtClean="0">
                <a:solidFill>
                  <a:schemeClr val="tx1"/>
                </a:solidFill>
              </a:rPr>
              <a:t>Retraction of publication (retrieves notices of retraction)</a:t>
            </a:r>
          </a:p>
          <a:p>
            <a:pPr lvl="3"/>
            <a:r>
              <a:rPr lang="en-US" sz="2400" dirty="0" smtClean="0">
                <a:solidFill>
                  <a:schemeClr val="tx1"/>
                </a:solidFill>
              </a:rPr>
              <a:t>Retracted publication (retrieves original articles that were subsequently retracted)</a:t>
            </a:r>
            <a:endParaRPr lang="en-US" sz="1200" dirty="0" smtClean="0">
              <a:solidFill>
                <a:schemeClr val="tx1"/>
              </a:solidFill>
            </a:endParaRPr>
          </a:p>
          <a:p>
            <a:pPr marL="640080" lvl="2" indent="0">
              <a:buNone/>
            </a:pPr>
            <a:r>
              <a:rPr lang="en-US" sz="2800" dirty="0" smtClean="0">
                <a:solidFill>
                  <a:schemeClr val="tx1"/>
                </a:solidFill>
              </a:rPr>
              <a:t>	</a:t>
            </a:r>
            <a:r>
              <a:rPr lang="en-US" sz="2800" i="1" dirty="0" smtClean="0">
                <a:solidFill>
                  <a:schemeClr val="tx1"/>
                </a:solidFill>
              </a:rPr>
              <a:t>Example</a:t>
            </a:r>
            <a:r>
              <a:rPr lang="en-US" sz="2800" dirty="0" smtClean="0">
                <a:solidFill>
                  <a:schemeClr val="tx1"/>
                </a:solidFill>
              </a:rPr>
              <a:t>:  Multiple sclerosis AND (retracted 	publication OR retraction of publication) </a:t>
            </a:r>
          </a:p>
          <a:p>
            <a:pPr marL="640080" lvl="2" indent="0">
              <a:buNone/>
            </a:pPr>
            <a:endParaRPr lang="en-US" sz="1600" dirty="0" smtClean="0">
              <a:solidFill>
                <a:schemeClr val="tx1"/>
              </a:solidFill>
            </a:endParaRPr>
          </a:p>
          <a:p>
            <a:pPr lvl="1"/>
            <a:r>
              <a:rPr lang="en-US" sz="2800" dirty="0" smtClean="0">
                <a:solidFill>
                  <a:schemeClr val="tx1"/>
                </a:solidFill>
              </a:rPr>
              <a:t>Retractions can be tracked in real time with email alerts</a:t>
            </a:r>
            <a:endParaRPr lang="en-US" dirty="0">
              <a:solidFill>
                <a:schemeClr val="tx1"/>
              </a:solidFill>
            </a:endParaRPr>
          </a:p>
        </p:txBody>
      </p:sp>
    </p:spTree>
    <p:extLst>
      <p:ext uri="{BB962C8B-B14F-4D97-AF65-F5344CB8AC3E}">
        <p14:creationId xmlns:p14="http://schemas.microsoft.com/office/powerpoint/2010/main" val="1668886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38600"/>
            <a:ext cx="8229600" cy="2087562"/>
          </a:xfrm>
        </p:spPr>
        <p:txBody>
          <a:bodyPr>
            <a:normAutofit/>
          </a:bodyPr>
          <a:lstStyle/>
          <a:p>
            <a:r>
              <a:rPr lang="en-US" dirty="0" smtClean="0"/>
              <a:t/>
            </a:r>
            <a:br>
              <a:rPr lang="en-US" dirty="0" smtClean="0"/>
            </a:br>
            <a:r>
              <a:rPr lang="en-US" dirty="0" smtClean="0"/>
              <a:t>Error Disclosure</a:t>
            </a:r>
            <a:endParaRPr lang="en-US" dirty="0"/>
          </a:p>
        </p:txBody>
      </p:sp>
      <p:sp>
        <p:nvSpPr>
          <p:cNvPr id="3" name="Content Placeholder 2"/>
          <p:cNvSpPr>
            <a:spLocks noGrp="1"/>
          </p:cNvSpPr>
          <p:nvPr>
            <p:ph idx="1"/>
          </p:nvPr>
        </p:nvSpPr>
        <p:spPr>
          <a:xfrm>
            <a:off x="304800" y="2133600"/>
            <a:ext cx="8229600" cy="3733800"/>
          </a:xfrm>
        </p:spPr>
        <p:txBody>
          <a:bodyPr>
            <a:normAutofit/>
          </a:bodyPr>
          <a:lstStyle/>
          <a:p>
            <a:r>
              <a:rPr lang="en-US" sz="2800" dirty="0" smtClean="0">
                <a:hlinkClick r:id="rId3"/>
              </a:rPr>
              <a:t>http</a:t>
            </a:r>
            <a:r>
              <a:rPr lang="en-US" sz="2800" dirty="0">
                <a:hlinkClick r:id="rId3"/>
              </a:rPr>
              <a:t>://retractionwatch.wordpress.com</a:t>
            </a:r>
            <a:endParaRPr lang="en-US" sz="28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09600"/>
            <a:ext cx="65532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540" t="30640" r="22740" b="60960"/>
          <a:stretch/>
        </p:blipFill>
        <p:spPr bwMode="auto">
          <a:xfrm>
            <a:off x="3055620" y="586740"/>
            <a:ext cx="466344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954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p:spPr>
        <p:txBody>
          <a:bodyPr>
            <a:normAutofit fontScale="90000"/>
          </a:bodyPr>
          <a:lstStyle/>
          <a:p>
            <a:pPr lvl="0"/>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Error Disclosure</a:t>
            </a:r>
            <a:endParaRPr lang="en-US" dirty="0"/>
          </a:p>
        </p:txBody>
      </p:sp>
      <p:sp>
        <p:nvSpPr>
          <p:cNvPr id="3" name="Content Placeholder 2"/>
          <p:cNvSpPr>
            <a:spLocks noGrp="1"/>
          </p:cNvSpPr>
          <p:nvPr>
            <p:ph idx="1"/>
          </p:nvPr>
        </p:nvSpPr>
        <p:spPr>
          <a:xfrm>
            <a:off x="762000" y="762000"/>
            <a:ext cx="7543800" cy="3657600"/>
          </a:xfrm>
        </p:spPr>
        <p:txBody>
          <a:bodyPr>
            <a:normAutofit/>
          </a:bodyPr>
          <a:lstStyle/>
          <a:p>
            <a:pPr marL="0" indent="0">
              <a:buNone/>
            </a:pPr>
            <a:r>
              <a:rPr lang="en-US" sz="2800" i="1" dirty="0" smtClean="0">
                <a:solidFill>
                  <a:schemeClr val="tx1"/>
                </a:solidFill>
              </a:rPr>
              <a:t>Citing retracted publications</a:t>
            </a:r>
          </a:p>
          <a:p>
            <a:pPr marL="0" indent="0">
              <a:buNone/>
            </a:pPr>
            <a:endParaRPr lang="en-US" sz="1600" i="1" dirty="0" smtClean="0">
              <a:solidFill>
                <a:schemeClr val="tx1"/>
              </a:solidFill>
            </a:endParaRPr>
          </a:p>
          <a:p>
            <a:pPr lvl="1"/>
            <a:r>
              <a:rPr lang="en-US" sz="2800" dirty="0" smtClean="0">
                <a:solidFill>
                  <a:schemeClr val="tx1"/>
                </a:solidFill>
              </a:rPr>
              <a:t>Determine the reason for the retraction of the research.</a:t>
            </a:r>
          </a:p>
          <a:p>
            <a:pPr lvl="1"/>
            <a:endParaRPr lang="en-US" sz="1600" dirty="0" smtClean="0">
              <a:solidFill>
                <a:schemeClr val="tx1"/>
              </a:solidFill>
            </a:endParaRPr>
          </a:p>
          <a:p>
            <a:pPr lvl="1"/>
            <a:r>
              <a:rPr lang="en-US" sz="2800" dirty="0" smtClean="0">
                <a:solidFill>
                  <a:schemeClr val="tx1"/>
                </a:solidFill>
              </a:rPr>
              <a:t>Carefully explain the use of retracted work in the text of your paper</a:t>
            </a:r>
            <a:endParaRPr lang="en-US" dirty="0" smtClean="0">
              <a:solidFill>
                <a:schemeClr val="tx1"/>
              </a:solidFill>
            </a:endParaRPr>
          </a:p>
        </p:txBody>
      </p:sp>
    </p:spTree>
    <p:extLst>
      <p:ext uri="{BB962C8B-B14F-4D97-AF65-F5344CB8AC3E}">
        <p14:creationId xmlns:p14="http://schemas.microsoft.com/office/powerpoint/2010/main" val="32816676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
            </a:r>
            <a:br>
              <a:rPr lang="en-US" dirty="0"/>
            </a:br>
            <a:r>
              <a:rPr lang="en-US" dirty="0" smtClean="0"/>
              <a:t>Error Disclosure</a:t>
            </a:r>
            <a:endParaRPr lang="en-US" dirty="0"/>
          </a:p>
        </p:txBody>
      </p:sp>
      <p:sp>
        <p:nvSpPr>
          <p:cNvPr id="3" name="Content Placeholder 2"/>
          <p:cNvSpPr>
            <a:spLocks noGrp="1"/>
          </p:cNvSpPr>
          <p:nvPr>
            <p:ph idx="1"/>
          </p:nvPr>
        </p:nvSpPr>
        <p:spPr>
          <a:xfrm>
            <a:off x="838200" y="533400"/>
            <a:ext cx="7543800" cy="4724400"/>
          </a:xfrm>
        </p:spPr>
        <p:txBody>
          <a:bodyPr>
            <a:normAutofit fontScale="85000" lnSpcReduction="20000"/>
          </a:bodyPr>
          <a:lstStyle/>
          <a:p>
            <a:pPr marL="0" lvl="1" indent="0">
              <a:buNone/>
            </a:pPr>
            <a:r>
              <a:rPr lang="en-US" sz="3000" b="1" dirty="0" smtClean="0">
                <a:solidFill>
                  <a:schemeClr val="tx1"/>
                </a:solidFill>
              </a:rPr>
              <a:t>Organizations and Resources</a:t>
            </a:r>
          </a:p>
          <a:p>
            <a:pPr marL="0" lvl="1" indent="0">
              <a:buNone/>
            </a:pPr>
            <a:endParaRPr lang="en-US" sz="2100" b="1" dirty="0" smtClean="0">
              <a:solidFill>
                <a:schemeClr val="tx1"/>
              </a:solidFill>
            </a:endParaRPr>
          </a:p>
          <a:p>
            <a:pPr marL="342900" lvl="1" indent="-342900">
              <a:buFont typeface="Arial" pitchFamily="34" charset="0"/>
              <a:buChar char="•"/>
            </a:pPr>
            <a:r>
              <a:rPr lang="en-US" sz="3000" dirty="0" smtClean="0">
                <a:solidFill>
                  <a:schemeClr val="tx1"/>
                </a:solidFill>
              </a:rPr>
              <a:t>The </a:t>
            </a:r>
            <a:r>
              <a:rPr lang="en-US" sz="3000" dirty="0">
                <a:solidFill>
                  <a:schemeClr val="tx1"/>
                </a:solidFill>
              </a:rPr>
              <a:t>Committee on Publication Ethics (</a:t>
            </a:r>
            <a:r>
              <a:rPr lang="en-US" sz="3000" dirty="0">
                <a:hlinkClick r:id="rId3"/>
              </a:rPr>
              <a:t>http://publicationethics.org/ </a:t>
            </a:r>
            <a:r>
              <a:rPr lang="en-US" sz="3000" dirty="0">
                <a:solidFill>
                  <a:schemeClr val="tx1"/>
                </a:solidFill>
              </a:rPr>
              <a:t>)</a:t>
            </a:r>
            <a:r>
              <a:rPr lang="en-US" sz="3000" dirty="0"/>
              <a:t> </a:t>
            </a:r>
            <a:r>
              <a:rPr lang="en-US" sz="3000" dirty="0">
                <a:solidFill>
                  <a:schemeClr val="tx1"/>
                </a:solidFill>
              </a:rPr>
              <a:t>(Elsevier, Wiley-Blackwell, and Wolters Kluwer)</a:t>
            </a:r>
          </a:p>
          <a:p>
            <a:pPr marL="342900" lvl="1" indent="-342900">
              <a:buFont typeface="Arial" pitchFamily="34" charset="0"/>
              <a:buChar char="•"/>
            </a:pPr>
            <a:r>
              <a:rPr lang="en-US" sz="3000" dirty="0">
                <a:solidFill>
                  <a:schemeClr val="tx1"/>
                </a:solidFill>
              </a:rPr>
              <a:t>The International Committee of Medical Journal Editors</a:t>
            </a:r>
            <a:r>
              <a:rPr lang="en-US" sz="3000" dirty="0"/>
              <a:t> </a:t>
            </a:r>
            <a:r>
              <a:rPr lang="en-US" sz="3000" dirty="0">
                <a:solidFill>
                  <a:schemeClr val="tx1"/>
                </a:solidFill>
              </a:rPr>
              <a:t>(</a:t>
            </a:r>
            <a:r>
              <a:rPr lang="en-US" sz="3000" dirty="0">
                <a:hlinkClick r:id="rId4"/>
              </a:rPr>
              <a:t>http://www.icmje.org</a:t>
            </a:r>
            <a:r>
              <a:rPr lang="en-US" sz="3000" dirty="0" smtClean="0">
                <a:solidFill>
                  <a:schemeClr val="tx1"/>
                </a:solidFill>
                <a:hlinkClick r:id="rId4"/>
              </a:rPr>
              <a:t>/</a:t>
            </a:r>
            <a:r>
              <a:rPr lang="en-US" sz="3000" dirty="0">
                <a:solidFill>
                  <a:schemeClr val="tx1"/>
                </a:solidFill>
              </a:rPr>
              <a:t>)</a:t>
            </a:r>
            <a:r>
              <a:rPr lang="en-US" sz="3000" dirty="0" smtClean="0">
                <a:solidFill>
                  <a:schemeClr val="tx1"/>
                </a:solidFill>
              </a:rPr>
              <a:t>(</a:t>
            </a:r>
            <a:r>
              <a:rPr lang="en-US" sz="3000" dirty="0">
                <a:solidFill>
                  <a:schemeClr val="tx1"/>
                </a:solidFill>
              </a:rPr>
              <a:t>JAMA)</a:t>
            </a:r>
          </a:p>
          <a:p>
            <a:pPr marL="342900" lvl="1" indent="-342900">
              <a:buFont typeface="Arial" pitchFamily="34" charset="0"/>
              <a:buChar char="•"/>
            </a:pPr>
            <a:r>
              <a:rPr lang="en-US" sz="3000" dirty="0">
                <a:solidFill>
                  <a:schemeClr val="tx1"/>
                </a:solidFill>
              </a:rPr>
              <a:t>Department of Health and Human Services’ Office of Research Integrity </a:t>
            </a:r>
            <a:r>
              <a:rPr lang="en-US" sz="3000" dirty="0" smtClean="0">
                <a:solidFill>
                  <a:schemeClr val="tx1"/>
                </a:solidFill>
              </a:rPr>
              <a:t>(</a:t>
            </a:r>
            <a:r>
              <a:rPr lang="en-US" sz="3000" dirty="0" smtClean="0">
                <a:hlinkClick r:id="rId5"/>
              </a:rPr>
              <a:t>http://ori.hhs.gov</a:t>
            </a:r>
            <a:r>
              <a:rPr lang="en-US" sz="3000" dirty="0" smtClean="0">
                <a:solidFill>
                  <a:schemeClr val="tx1"/>
                </a:solidFill>
                <a:hlinkClick r:id="rId5"/>
              </a:rPr>
              <a:t>/</a:t>
            </a:r>
            <a:r>
              <a:rPr lang="en-US" sz="3000" dirty="0" smtClean="0">
                <a:solidFill>
                  <a:schemeClr val="tx1"/>
                </a:solidFill>
              </a:rPr>
              <a:t>)</a:t>
            </a:r>
            <a:endParaRPr lang="en-US" sz="3000" dirty="0">
              <a:solidFill>
                <a:schemeClr val="tx1"/>
              </a:solidFill>
            </a:endParaRPr>
          </a:p>
          <a:p>
            <a:pPr marL="342900" lvl="1" indent="-342900">
              <a:buFont typeface="Arial" pitchFamily="34" charset="0"/>
              <a:buChar char="•"/>
            </a:pPr>
            <a:r>
              <a:rPr lang="en-US" sz="3000" dirty="0">
                <a:solidFill>
                  <a:schemeClr val="tx1"/>
                </a:solidFill>
              </a:rPr>
              <a:t>Association of Clinical Research Professionals (</a:t>
            </a:r>
            <a:r>
              <a:rPr lang="en-US" sz="3000" u="sng" dirty="0">
                <a:hlinkClick r:id="rId6"/>
              </a:rPr>
              <a:t>http://www.acrpnet.org</a:t>
            </a:r>
            <a:r>
              <a:rPr lang="en-US" sz="3000" u="sng" dirty="0">
                <a:solidFill>
                  <a:schemeClr val="tx1"/>
                </a:solidFill>
                <a:hlinkClick r:id="rId6"/>
              </a:rPr>
              <a:t>/</a:t>
            </a:r>
            <a:r>
              <a:rPr lang="en-US" sz="3000" dirty="0">
                <a:solidFill>
                  <a:schemeClr val="tx1"/>
                </a:solidFill>
              </a:rPr>
              <a:t>)</a:t>
            </a:r>
          </a:p>
          <a:p>
            <a:pPr marL="342900" lvl="1" indent="-342900">
              <a:buFont typeface="Arial" pitchFamily="34" charset="0"/>
              <a:buChar char="•"/>
            </a:pPr>
            <a:r>
              <a:rPr lang="en-US" sz="3000" dirty="0">
                <a:solidFill>
                  <a:schemeClr val="tx1"/>
                </a:solidFill>
              </a:rPr>
              <a:t>Weblog: Retraction Watch (</a:t>
            </a:r>
            <a:r>
              <a:rPr lang="en-US" sz="3000" u="sng" dirty="0">
                <a:hlinkClick r:id="rId7"/>
              </a:rPr>
              <a:t>http://retractionwatch.wordpress.com</a:t>
            </a:r>
            <a:r>
              <a:rPr lang="en-US" sz="3000" u="sng" dirty="0">
                <a:solidFill>
                  <a:schemeClr val="tx1"/>
                </a:solidFill>
                <a:hlinkClick r:id="rId7"/>
              </a:rPr>
              <a:t>/</a:t>
            </a:r>
            <a:r>
              <a:rPr lang="en-US" sz="3000" dirty="0">
                <a:solidFill>
                  <a:schemeClr val="tx1"/>
                </a:solidFill>
              </a:rPr>
              <a:t>)</a:t>
            </a:r>
          </a:p>
          <a:p>
            <a:endParaRPr lang="en-US" dirty="0"/>
          </a:p>
        </p:txBody>
      </p:sp>
    </p:spTree>
    <p:extLst>
      <p:ext uri="{BB962C8B-B14F-4D97-AF65-F5344CB8AC3E}">
        <p14:creationId xmlns:p14="http://schemas.microsoft.com/office/powerpoint/2010/main" val="35484168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Copyright</a:t>
            </a:r>
            <a:endParaRPr lang="en-US" dirty="0"/>
          </a:p>
        </p:txBody>
      </p:sp>
    </p:spTree>
    <p:extLst>
      <p:ext uri="{BB962C8B-B14F-4D97-AF65-F5344CB8AC3E}">
        <p14:creationId xmlns:p14="http://schemas.microsoft.com/office/powerpoint/2010/main" val="3232983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bIns="0">
            <a:normAutofit fontScale="90000"/>
          </a:bodyPr>
          <a:lstStyle/>
          <a:p>
            <a:pPr lvl="0"/>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sz="6000" dirty="0" smtClean="0"/>
              <a:t/>
            </a:r>
            <a:br>
              <a:rPr lang="en-US" sz="6000" dirty="0" smtClean="0"/>
            </a:br>
            <a:r>
              <a:rPr lang="en-US" sz="6000" dirty="0" smtClean="0"/>
              <a:t>Copyright</a:t>
            </a:r>
            <a:endParaRPr lang="en-US" sz="6000" dirty="0"/>
          </a:p>
        </p:txBody>
      </p:sp>
      <p:sp>
        <p:nvSpPr>
          <p:cNvPr id="5" name="Content Placeholder 4"/>
          <p:cNvSpPr>
            <a:spLocks noGrp="1"/>
          </p:cNvSpPr>
          <p:nvPr>
            <p:ph idx="1"/>
          </p:nvPr>
        </p:nvSpPr>
        <p:spPr>
          <a:xfrm>
            <a:off x="762000" y="838200"/>
            <a:ext cx="7543800" cy="3733800"/>
          </a:xfrm>
        </p:spPr>
        <p:txBody>
          <a:bodyPr>
            <a:normAutofit fontScale="92500" lnSpcReduction="20000"/>
          </a:bodyPr>
          <a:lstStyle/>
          <a:p>
            <a:pPr marL="0" indent="0">
              <a:spcBef>
                <a:spcPts val="0"/>
              </a:spcBef>
              <a:buNone/>
            </a:pPr>
            <a:r>
              <a:rPr lang="en-US" sz="2800" dirty="0" smtClean="0">
                <a:solidFill>
                  <a:schemeClr val="tx1"/>
                </a:solidFill>
              </a:rPr>
              <a:t>The exclusive right of a creator of certain works to use, control, and protect that work as desired. This right is governed by:</a:t>
            </a:r>
          </a:p>
          <a:p>
            <a:pPr marL="0" indent="0">
              <a:spcBef>
                <a:spcPts val="0"/>
              </a:spcBef>
              <a:buNone/>
            </a:pPr>
            <a:endParaRPr lang="en-US" sz="1600" dirty="0" smtClean="0">
              <a:solidFill>
                <a:schemeClr val="tx1"/>
              </a:solidFill>
            </a:endParaRPr>
          </a:p>
          <a:p>
            <a:pPr lvl="2">
              <a:spcBef>
                <a:spcPts val="0"/>
              </a:spcBef>
            </a:pPr>
            <a:r>
              <a:rPr lang="en-US" sz="2800" dirty="0" smtClean="0">
                <a:solidFill>
                  <a:schemeClr val="tx1"/>
                </a:solidFill>
              </a:rPr>
              <a:t>Copyright Act of 1977</a:t>
            </a:r>
          </a:p>
          <a:p>
            <a:pPr lvl="3">
              <a:spcBef>
                <a:spcPts val="0"/>
              </a:spcBef>
            </a:pPr>
            <a:r>
              <a:rPr lang="en-US" sz="2600" dirty="0" smtClean="0">
                <a:solidFill>
                  <a:schemeClr val="tx1"/>
                </a:solidFill>
              </a:rPr>
              <a:t>Applies to works created but not published before 1/1/78 and all works created thereafter:</a:t>
            </a:r>
          </a:p>
          <a:p>
            <a:pPr lvl="4">
              <a:spcBef>
                <a:spcPts val="0"/>
              </a:spcBef>
            </a:pPr>
            <a:r>
              <a:rPr lang="en-US" sz="2600" dirty="0" smtClean="0">
                <a:solidFill>
                  <a:schemeClr val="tx1"/>
                </a:solidFill>
              </a:rPr>
              <a:t>Author’s life + 70 years</a:t>
            </a:r>
          </a:p>
          <a:p>
            <a:pPr lvl="4">
              <a:spcBef>
                <a:spcPts val="0"/>
              </a:spcBef>
            </a:pPr>
            <a:r>
              <a:rPr lang="en-US" sz="2600" dirty="0" smtClean="0">
                <a:solidFill>
                  <a:schemeClr val="tx1"/>
                </a:solidFill>
              </a:rPr>
              <a:t>95/120 years for anonymous works</a:t>
            </a:r>
          </a:p>
          <a:p>
            <a:pPr lvl="2">
              <a:spcBef>
                <a:spcPts val="0"/>
              </a:spcBef>
            </a:pPr>
            <a:endParaRPr lang="en-US" sz="1600" dirty="0" smtClean="0">
              <a:solidFill>
                <a:schemeClr val="tx1"/>
              </a:solidFill>
            </a:endParaRPr>
          </a:p>
          <a:p>
            <a:pPr lvl="2">
              <a:spcBef>
                <a:spcPts val="0"/>
              </a:spcBef>
            </a:pPr>
            <a:r>
              <a:rPr lang="en-US" sz="2800" dirty="0" smtClean="0">
                <a:solidFill>
                  <a:schemeClr val="tx1"/>
                </a:solidFill>
              </a:rPr>
              <a:t>Public Law 105-298 (1998)</a:t>
            </a:r>
          </a:p>
          <a:p>
            <a:pPr lvl="3">
              <a:spcBef>
                <a:spcPts val="0"/>
              </a:spcBef>
            </a:pPr>
            <a:r>
              <a:rPr lang="en-US" sz="2600" dirty="0" smtClean="0">
                <a:solidFill>
                  <a:schemeClr val="tx1"/>
                </a:solidFill>
              </a:rPr>
              <a:t>Extended renewal term of pre-1978 copyrights</a:t>
            </a:r>
          </a:p>
        </p:txBody>
      </p:sp>
    </p:spTree>
    <p:extLst>
      <p:ext uri="{BB962C8B-B14F-4D97-AF65-F5344CB8AC3E}">
        <p14:creationId xmlns:p14="http://schemas.microsoft.com/office/powerpoint/2010/main" val="1806918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Authorship</a:t>
            </a:r>
            <a:endParaRPr lang="en-US" dirty="0"/>
          </a:p>
        </p:txBody>
      </p:sp>
      <p:sp>
        <p:nvSpPr>
          <p:cNvPr id="3" name="Content Placeholder 2"/>
          <p:cNvSpPr>
            <a:spLocks noGrp="1"/>
          </p:cNvSpPr>
          <p:nvPr>
            <p:ph idx="1"/>
          </p:nvPr>
        </p:nvSpPr>
        <p:spPr>
          <a:xfrm>
            <a:off x="762000" y="838200"/>
            <a:ext cx="7543800" cy="4038600"/>
          </a:xfrm>
        </p:spPr>
        <p:txBody>
          <a:bodyPr>
            <a:normAutofit/>
          </a:bodyPr>
          <a:lstStyle/>
          <a:p>
            <a:r>
              <a:rPr lang="en-US" sz="2800" dirty="0" smtClean="0">
                <a:solidFill>
                  <a:schemeClr val="tx1"/>
                </a:solidFill>
              </a:rPr>
              <a:t>To collect data and draft documents under careful supervision may merit acknowledgement rather than authorship.</a:t>
            </a:r>
          </a:p>
          <a:p>
            <a:r>
              <a:rPr lang="en-US" sz="2800" dirty="0" smtClean="0">
                <a:solidFill>
                  <a:schemeClr val="tx1"/>
                </a:solidFill>
              </a:rPr>
              <a:t>Acknowledgement signifies important participation.</a:t>
            </a:r>
          </a:p>
          <a:p>
            <a:r>
              <a:rPr lang="en-US" sz="2800" dirty="0" smtClean="0">
                <a:solidFill>
                  <a:schemeClr val="tx1"/>
                </a:solidFill>
              </a:rPr>
              <a:t>An acknowledged party is not  responsible for content or defense of intellectual merit if challenges arise.</a:t>
            </a:r>
            <a:endParaRPr lang="en-US" sz="2800" dirty="0">
              <a:solidFill>
                <a:schemeClr val="tx1"/>
              </a:solidFill>
            </a:endParaRPr>
          </a:p>
        </p:txBody>
      </p:sp>
    </p:spTree>
    <p:extLst>
      <p:ext uri="{BB962C8B-B14F-4D97-AF65-F5344CB8AC3E}">
        <p14:creationId xmlns:p14="http://schemas.microsoft.com/office/powerpoint/2010/main" val="21068043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4" name="Content Placeholder 2"/>
          <p:cNvSpPr>
            <a:spLocks noGrp="1"/>
          </p:cNvSpPr>
          <p:nvPr>
            <p:ph idx="1"/>
          </p:nvPr>
        </p:nvSpPr>
        <p:spPr>
          <a:xfrm>
            <a:off x="685800" y="457200"/>
            <a:ext cx="8077200" cy="4876800"/>
          </a:xfrm>
        </p:spPr>
        <p:txBody>
          <a:bodyPr>
            <a:normAutofit fontScale="70000" lnSpcReduction="20000"/>
          </a:bodyPr>
          <a:lstStyle/>
          <a:p>
            <a:pPr marL="0" lvl="1" indent="0">
              <a:buNone/>
            </a:pPr>
            <a:r>
              <a:rPr lang="en-US" sz="4500" i="1" dirty="0" smtClean="0">
                <a:solidFill>
                  <a:schemeClr val="tx1"/>
                </a:solidFill>
              </a:rPr>
              <a:t>Copyright can apply to</a:t>
            </a:r>
            <a:r>
              <a:rPr lang="en-US" sz="4500" dirty="0" smtClean="0">
                <a:solidFill>
                  <a:schemeClr val="tx1"/>
                </a:solidFill>
              </a:rPr>
              <a:t>:</a:t>
            </a:r>
          </a:p>
          <a:p>
            <a:pPr marL="0" lvl="1" indent="0">
              <a:buNone/>
            </a:pPr>
            <a:endParaRPr lang="en-US" sz="1700" dirty="0">
              <a:solidFill>
                <a:schemeClr val="tx1"/>
              </a:solidFill>
            </a:endParaRPr>
          </a:p>
          <a:p>
            <a:pPr marL="901700" lvl="2" indent="-342900"/>
            <a:r>
              <a:rPr lang="en-US" sz="4000" dirty="0" smtClean="0">
                <a:solidFill>
                  <a:schemeClr val="tx1"/>
                </a:solidFill>
              </a:rPr>
              <a:t>literary works</a:t>
            </a:r>
          </a:p>
          <a:p>
            <a:pPr marL="901700" lvl="2" indent="-342900"/>
            <a:r>
              <a:rPr lang="en-US" sz="4000" dirty="0" smtClean="0">
                <a:solidFill>
                  <a:schemeClr val="tx1"/>
                </a:solidFill>
              </a:rPr>
              <a:t>musical </a:t>
            </a:r>
            <a:r>
              <a:rPr lang="en-US" sz="4000" dirty="0">
                <a:solidFill>
                  <a:schemeClr val="tx1"/>
                </a:solidFill>
              </a:rPr>
              <a:t>works, including any accompanying </a:t>
            </a:r>
            <a:r>
              <a:rPr lang="en-US" sz="4000" dirty="0" smtClean="0">
                <a:solidFill>
                  <a:schemeClr val="tx1"/>
                </a:solidFill>
              </a:rPr>
              <a:t>words</a:t>
            </a:r>
          </a:p>
          <a:p>
            <a:pPr marL="901700" lvl="2" indent="-342900"/>
            <a:r>
              <a:rPr lang="en-US" sz="4000" dirty="0" smtClean="0">
                <a:solidFill>
                  <a:schemeClr val="tx1"/>
                </a:solidFill>
              </a:rPr>
              <a:t>dramatic </a:t>
            </a:r>
            <a:r>
              <a:rPr lang="en-US" sz="4000" dirty="0">
                <a:solidFill>
                  <a:schemeClr val="tx1"/>
                </a:solidFill>
              </a:rPr>
              <a:t>works, including any accompanying </a:t>
            </a:r>
            <a:r>
              <a:rPr lang="en-US" sz="4000" dirty="0" smtClean="0">
                <a:solidFill>
                  <a:schemeClr val="tx1"/>
                </a:solidFill>
              </a:rPr>
              <a:t>music</a:t>
            </a:r>
          </a:p>
          <a:p>
            <a:pPr marL="901700" lvl="2" indent="-342900"/>
            <a:r>
              <a:rPr lang="en-US" sz="4000" dirty="0" smtClean="0">
                <a:solidFill>
                  <a:schemeClr val="tx1"/>
                </a:solidFill>
              </a:rPr>
              <a:t>pantomimes </a:t>
            </a:r>
            <a:r>
              <a:rPr lang="en-US" sz="4000" dirty="0">
                <a:solidFill>
                  <a:schemeClr val="tx1"/>
                </a:solidFill>
              </a:rPr>
              <a:t>and choreographic </a:t>
            </a:r>
            <a:r>
              <a:rPr lang="en-US" sz="4000" dirty="0" smtClean="0">
                <a:solidFill>
                  <a:schemeClr val="tx1"/>
                </a:solidFill>
              </a:rPr>
              <a:t>works</a:t>
            </a:r>
          </a:p>
          <a:p>
            <a:pPr marL="901700" lvl="2" indent="-342900"/>
            <a:r>
              <a:rPr lang="en-US" sz="4000" dirty="0" smtClean="0">
                <a:solidFill>
                  <a:schemeClr val="tx1"/>
                </a:solidFill>
              </a:rPr>
              <a:t>pictorial</a:t>
            </a:r>
            <a:r>
              <a:rPr lang="en-US" sz="4000" dirty="0">
                <a:solidFill>
                  <a:schemeClr val="tx1"/>
                </a:solidFill>
              </a:rPr>
              <a:t>, graphic, and sculptural </a:t>
            </a:r>
            <a:r>
              <a:rPr lang="en-US" sz="4000" dirty="0" smtClean="0">
                <a:solidFill>
                  <a:schemeClr val="tx1"/>
                </a:solidFill>
              </a:rPr>
              <a:t>works</a:t>
            </a:r>
          </a:p>
          <a:p>
            <a:pPr marL="901700" lvl="2" indent="-342900"/>
            <a:r>
              <a:rPr lang="en-US" sz="4000" dirty="0" smtClean="0">
                <a:solidFill>
                  <a:schemeClr val="tx1"/>
                </a:solidFill>
              </a:rPr>
              <a:t>motion </a:t>
            </a:r>
            <a:r>
              <a:rPr lang="en-US" sz="4000" dirty="0">
                <a:solidFill>
                  <a:schemeClr val="tx1"/>
                </a:solidFill>
              </a:rPr>
              <a:t>pictures and other audiovisual </a:t>
            </a:r>
            <a:r>
              <a:rPr lang="en-US" sz="4000" dirty="0" smtClean="0">
                <a:solidFill>
                  <a:schemeClr val="tx1"/>
                </a:solidFill>
              </a:rPr>
              <a:t>works</a:t>
            </a:r>
          </a:p>
          <a:p>
            <a:pPr marL="901700" lvl="2" indent="-342900"/>
            <a:r>
              <a:rPr lang="en-US" sz="4000" dirty="0" smtClean="0">
                <a:solidFill>
                  <a:schemeClr val="tx1"/>
                </a:solidFill>
              </a:rPr>
              <a:t>sound recordings</a:t>
            </a:r>
          </a:p>
          <a:p>
            <a:pPr marL="901700" lvl="2" indent="-342900"/>
            <a:r>
              <a:rPr lang="en-US" sz="4000" dirty="0" smtClean="0">
                <a:solidFill>
                  <a:schemeClr val="tx1"/>
                </a:solidFill>
              </a:rPr>
              <a:t>architectural works</a:t>
            </a:r>
            <a:endParaRPr lang="en-US" sz="4000" dirty="0">
              <a:solidFill>
                <a:schemeClr val="tx1"/>
              </a:solidFill>
            </a:endParaRPr>
          </a:p>
        </p:txBody>
      </p:sp>
    </p:spTree>
    <p:extLst>
      <p:ext uri="{BB962C8B-B14F-4D97-AF65-F5344CB8AC3E}">
        <p14:creationId xmlns:p14="http://schemas.microsoft.com/office/powerpoint/2010/main" val="13359323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Content Placeholder 2"/>
          <p:cNvSpPr>
            <a:spLocks noGrp="1"/>
          </p:cNvSpPr>
          <p:nvPr>
            <p:ph idx="1"/>
          </p:nvPr>
        </p:nvSpPr>
        <p:spPr>
          <a:xfrm>
            <a:off x="609600" y="685800"/>
            <a:ext cx="8001000" cy="4191000"/>
          </a:xfrm>
        </p:spPr>
        <p:txBody>
          <a:bodyPr>
            <a:noAutofit/>
          </a:bodyPr>
          <a:lstStyle/>
          <a:p>
            <a:pPr marL="0" indent="0">
              <a:buNone/>
            </a:pPr>
            <a:r>
              <a:rPr lang="en-US" sz="2800" i="1" dirty="0" smtClean="0">
                <a:solidFill>
                  <a:schemeClr val="tx1"/>
                </a:solidFill>
              </a:rPr>
              <a:t>Copyright does not apply to</a:t>
            </a:r>
            <a:r>
              <a:rPr lang="en-US" sz="2800" dirty="0" smtClean="0">
                <a:solidFill>
                  <a:schemeClr val="tx1"/>
                </a:solidFill>
              </a:rPr>
              <a:t>:</a:t>
            </a:r>
          </a:p>
          <a:p>
            <a:pPr marL="0" indent="0">
              <a:buNone/>
            </a:pPr>
            <a:endParaRPr lang="en-US" sz="1200" dirty="0" smtClean="0">
              <a:solidFill>
                <a:schemeClr val="tx1"/>
              </a:solidFill>
            </a:endParaRPr>
          </a:p>
          <a:p>
            <a:pPr lvl="1"/>
            <a:r>
              <a:rPr lang="en-US" sz="2800" dirty="0" smtClean="0">
                <a:solidFill>
                  <a:schemeClr val="tx1"/>
                </a:solidFill>
              </a:rPr>
              <a:t>works that have not been written, notated, or recorded in some form</a:t>
            </a:r>
          </a:p>
          <a:p>
            <a:pPr lvl="1"/>
            <a:r>
              <a:rPr lang="en-US" sz="2800" dirty="0" smtClean="0">
                <a:solidFill>
                  <a:schemeClr val="tx1"/>
                </a:solidFill>
              </a:rPr>
              <a:t>lettering, colors, slogans, names, familiar symbols</a:t>
            </a:r>
          </a:p>
          <a:p>
            <a:pPr lvl="1"/>
            <a:r>
              <a:rPr lang="en-US" sz="2800" dirty="0" smtClean="0">
                <a:solidFill>
                  <a:schemeClr val="tx1"/>
                </a:solidFill>
              </a:rPr>
              <a:t>ideas, procedures, methods, systems, processes, concepts, principles, discoveries, devices (as distinguished from a description), or explanations</a:t>
            </a:r>
          </a:p>
          <a:p>
            <a:pPr lvl="1"/>
            <a:r>
              <a:rPr lang="en-US" sz="2800" dirty="0" smtClean="0">
                <a:solidFill>
                  <a:schemeClr val="tx1"/>
                </a:solidFill>
              </a:rPr>
              <a:t>common knowledge without original authorship</a:t>
            </a:r>
            <a:endParaRPr lang="en-US" sz="2800" dirty="0">
              <a:solidFill>
                <a:schemeClr val="tx1"/>
              </a:solidFill>
            </a:endParaRPr>
          </a:p>
        </p:txBody>
      </p:sp>
    </p:spTree>
    <p:extLst>
      <p:ext uri="{BB962C8B-B14F-4D97-AF65-F5344CB8AC3E}">
        <p14:creationId xmlns:p14="http://schemas.microsoft.com/office/powerpoint/2010/main" val="24938026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Copyright </a:t>
            </a:r>
            <a:endParaRPr lang="en-US" dirty="0"/>
          </a:p>
        </p:txBody>
      </p:sp>
      <p:sp>
        <p:nvSpPr>
          <p:cNvPr id="3" name="Content Placeholder 2"/>
          <p:cNvSpPr>
            <a:spLocks noGrp="1"/>
          </p:cNvSpPr>
          <p:nvPr>
            <p:ph idx="1"/>
          </p:nvPr>
        </p:nvSpPr>
        <p:spPr>
          <a:xfrm>
            <a:off x="685800" y="838200"/>
            <a:ext cx="7848600" cy="2438400"/>
          </a:xfrm>
        </p:spPr>
        <p:txBody>
          <a:bodyPr/>
          <a:lstStyle/>
          <a:p>
            <a:pPr marL="0" lvl="1" indent="0">
              <a:spcBef>
                <a:spcPts val="0"/>
              </a:spcBef>
              <a:buNone/>
            </a:pPr>
            <a:r>
              <a:rPr lang="en-US" sz="2800" dirty="0" smtClean="0">
                <a:solidFill>
                  <a:schemeClr val="tx1"/>
                </a:solidFill>
              </a:rPr>
              <a:t>The United States Copyright Office is the most current source for copyright information.</a:t>
            </a:r>
          </a:p>
          <a:p>
            <a:pPr marL="0" lvl="1" indent="0">
              <a:spcBef>
                <a:spcPts val="0"/>
              </a:spcBef>
              <a:buNone/>
            </a:pPr>
            <a:endParaRPr lang="en-US" sz="1600" dirty="0" smtClean="0">
              <a:solidFill>
                <a:schemeClr val="tx1"/>
              </a:solidFill>
            </a:endParaRPr>
          </a:p>
          <a:p>
            <a:pPr marL="0" lvl="1" indent="0">
              <a:buNone/>
            </a:pPr>
            <a:r>
              <a:rPr lang="en-US" sz="2800" dirty="0" smtClean="0">
                <a:solidFill>
                  <a:schemeClr val="tx1"/>
                </a:solidFill>
              </a:rPr>
              <a:t> For copyright basics go to </a:t>
            </a:r>
            <a:r>
              <a:rPr lang="en-US" sz="2600" dirty="0" smtClean="0">
                <a:hlinkClick r:id="rId3"/>
              </a:rPr>
              <a:t>http://www.copyright.gov/</a:t>
            </a:r>
            <a:endParaRPr lang="en-US" sz="2600" dirty="0" smtClean="0"/>
          </a:p>
          <a:p>
            <a:endParaRPr lang="en-US" sz="28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200400"/>
            <a:ext cx="6629400" cy="149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6919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Content Placeholder 2"/>
          <p:cNvSpPr>
            <a:spLocks noGrp="1"/>
          </p:cNvSpPr>
          <p:nvPr>
            <p:ph idx="1"/>
          </p:nvPr>
        </p:nvSpPr>
        <p:spPr>
          <a:xfrm>
            <a:off x="762000" y="914400"/>
            <a:ext cx="8077200" cy="4191000"/>
          </a:xfrm>
        </p:spPr>
        <p:txBody>
          <a:bodyPr>
            <a:noAutofit/>
          </a:bodyPr>
          <a:lstStyle/>
          <a:p>
            <a:pPr marL="0" indent="0">
              <a:buNone/>
            </a:pPr>
            <a:r>
              <a:rPr lang="en-US" sz="2800" i="1" dirty="0" smtClean="0">
                <a:solidFill>
                  <a:schemeClr val="tx1"/>
                </a:solidFill>
              </a:rPr>
              <a:t>Good practice assumes material is copyrighted</a:t>
            </a:r>
          </a:p>
          <a:p>
            <a:pPr marL="0" indent="0">
              <a:buNone/>
            </a:pPr>
            <a:endParaRPr lang="en-US" sz="1600" dirty="0" smtClean="0">
              <a:solidFill>
                <a:schemeClr val="tx1"/>
              </a:solidFill>
            </a:endParaRPr>
          </a:p>
          <a:p>
            <a:r>
              <a:rPr lang="en-US" sz="2800" dirty="0" smtClean="0">
                <a:solidFill>
                  <a:schemeClr val="tx1"/>
                </a:solidFill>
              </a:rPr>
              <a:t>This includes tables, graphs, figures, photographs and other images</a:t>
            </a:r>
          </a:p>
          <a:p>
            <a:r>
              <a:rPr lang="en-US" sz="2800" dirty="0" smtClean="0">
                <a:solidFill>
                  <a:schemeClr val="tx1"/>
                </a:solidFill>
              </a:rPr>
              <a:t>Acknowledgment does not </a:t>
            </a:r>
            <a:r>
              <a:rPr lang="en-US" sz="2800" dirty="0">
                <a:solidFill>
                  <a:schemeClr val="tx1"/>
                </a:solidFill>
              </a:rPr>
              <a:t>substitute for permission.</a:t>
            </a:r>
          </a:p>
          <a:p>
            <a:r>
              <a:rPr lang="en-US" sz="2800" dirty="0">
                <a:solidFill>
                  <a:schemeClr val="tx1"/>
                </a:solidFill>
              </a:rPr>
              <a:t>It is </a:t>
            </a:r>
            <a:r>
              <a:rPr lang="en-US" sz="2800" dirty="0" smtClean="0">
                <a:solidFill>
                  <a:schemeClr val="tx1"/>
                </a:solidFill>
              </a:rPr>
              <a:t>always safest </a:t>
            </a:r>
            <a:r>
              <a:rPr lang="en-US" sz="2800" dirty="0">
                <a:solidFill>
                  <a:schemeClr val="tx1"/>
                </a:solidFill>
              </a:rPr>
              <a:t>to obtain permission from the copyright </a:t>
            </a:r>
            <a:r>
              <a:rPr lang="en-US" sz="2800" dirty="0" smtClean="0">
                <a:solidFill>
                  <a:schemeClr val="tx1"/>
                </a:solidFill>
              </a:rPr>
              <a:t>owner  (most often the publisher)</a:t>
            </a:r>
            <a:endParaRPr lang="en-US" sz="2800" dirty="0">
              <a:solidFill>
                <a:schemeClr val="tx1"/>
              </a:solidFill>
            </a:endParaRPr>
          </a:p>
          <a:p>
            <a:endParaRPr lang="en-US" sz="2800" dirty="0"/>
          </a:p>
        </p:txBody>
      </p:sp>
    </p:spTree>
    <p:extLst>
      <p:ext uri="{BB962C8B-B14F-4D97-AF65-F5344CB8AC3E}">
        <p14:creationId xmlns:p14="http://schemas.microsoft.com/office/powerpoint/2010/main" val="40363031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bIns="0">
            <a:normAutofit fontScale="90000"/>
          </a:bodyPr>
          <a:lstStyle/>
          <a:p>
            <a:pPr lvl="0"/>
            <a:r>
              <a:rPr lang="en-US" dirty="0"/>
              <a:t/>
            </a:r>
            <a:br>
              <a:rPr lang="en-US" dirty="0"/>
            </a:br>
            <a:r>
              <a:rPr lang="en-US" sz="6000" dirty="0" smtClean="0"/>
              <a:t>Copyright</a:t>
            </a:r>
            <a:endParaRPr lang="en-US" sz="6000" dirty="0"/>
          </a:p>
        </p:txBody>
      </p:sp>
      <p:sp>
        <p:nvSpPr>
          <p:cNvPr id="3" name="Content Placeholder 2"/>
          <p:cNvSpPr>
            <a:spLocks noGrp="1"/>
          </p:cNvSpPr>
          <p:nvPr>
            <p:ph idx="1"/>
          </p:nvPr>
        </p:nvSpPr>
        <p:spPr>
          <a:xfrm>
            <a:off x="381000" y="838200"/>
            <a:ext cx="8763000" cy="4038600"/>
          </a:xfrm>
        </p:spPr>
        <p:txBody>
          <a:bodyPr>
            <a:normAutofit/>
          </a:bodyPr>
          <a:lstStyle/>
          <a:p>
            <a:pPr marL="0" lvl="1" indent="0">
              <a:buNone/>
            </a:pPr>
            <a:endParaRPr lang="en-US" sz="900" dirty="0" smtClean="0"/>
          </a:p>
          <a:p>
            <a:pPr marL="0" lvl="1" indent="0">
              <a:buNone/>
            </a:pPr>
            <a:r>
              <a:rPr lang="en-US" sz="3000" i="1" dirty="0" smtClean="0">
                <a:solidFill>
                  <a:schemeClr val="tx1"/>
                </a:solidFill>
              </a:rPr>
              <a:t>Accessing the Copyright </a:t>
            </a:r>
            <a:r>
              <a:rPr lang="en-US" sz="3000" i="1" dirty="0">
                <a:solidFill>
                  <a:schemeClr val="tx1"/>
                </a:solidFill>
              </a:rPr>
              <a:t>Clearance </a:t>
            </a:r>
            <a:r>
              <a:rPr lang="en-US" sz="3000" i="1" dirty="0" smtClean="0">
                <a:solidFill>
                  <a:schemeClr val="tx1"/>
                </a:solidFill>
              </a:rPr>
              <a:t>Center</a:t>
            </a:r>
          </a:p>
          <a:p>
            <a:pPr marL="0" lvl="1" indent="0">
              <a:buNone/>
            </a:pPr>
            <a:endParaRPr lang="en-US" sz="1700" dirty="0" smtClean="0"/>
          </a:p>
          <a:p>
            <a:pPr marL="742950" lvl="2" indent="-342900"/>
            <a:r>
              <a:rPr lang="en-US" sz="3000" dirty="0" smtClean="0">
                <a:hlinkClick r:id="rId3"/>
              </a:rPr>
              <a:t>http://www.copyright.com/</a:t>
            </a:r>
            <a:endParaRPr lang="en-US" sz="3000" dirty="0" smtClean="0"/>
          </a:p>
          <a:p>
            <a:pPr marL="742950" lvl="2" indent="-342900"/>
            <a:r>
              <a:rPr lang="en-US" sz="3000" dirty="0" smtClean="0">
                <a:solidFill>
                  <a:schemeClr val="tx1"/>
                </a:solidFill>
              </a:rPr>
              <a:t>allows you to obtain permission to use materials.</a:t>
            </a:r>
          </a:p>
          <a:p>
            <a:pPr marL="742950" lvl="2" indent="-342900"/>
            <a:r>
              <a:rPr lang="en-US" sz="3000" dirty="0" smtClean="0">
                <a:solidFill>
                  <a:schemeClr val="tx1"/>
                </a:solidFill>
              </a:rPr>
              <a:t>can search by ISBN/ISSN + author or publisher.</a:t>
            </a:r>
          </a:p>
          <a:p>
            <a:pPr marL="742950" lvl="2" indent="-342900"/>
            <a:endParaRPr lang="en-US" sz="1600" dirty="0">
              <a:solidFill>
                <a:schemeClr val="tx1"/>
              </a:solidFill>
            </a:endParaRPr>
          </a:p>
          <a:p>
            <a:pPr marL="0" lvl="1" indent="0">
              <a:buNone/>
            </a:pPr>
            <a:r>
              <a:rPr lang="en-US" sz="3000" dirty="0" smtClean="0">
                <a:solidFill>
                  <a:schemeClr val="tx1"/>
                </a:solidFill>
              </a:rPr>
              <a:t>Examine </a:t>
            </a:r>
            <a:r>
              <a:rPr lang="en-US" sz="3000" dirty="0">
                <a:solidFill>
                  <a:schemeClr val="tx1"/>
                </a:solidFill>
              </a:rPr>
              <a:t>web pages carefully for copyright information.</a:t>
            </a:r>
          </a:p>
          <a:p>
            <a:pPr marL="0" indent="0">
              <a:buNone/>
            </a:pPr>
            <a:endParaRPr lang="en-US" dirty="0"/>
          </a:p>
        </p:txBody>
      </p:sp>
    </p:spTree>
    <p:extLst>
      <p:ext uri="{BB962C8B-B14F-4D97-AF65-F5344CB8AC3E}">
        <p14:creationId xmlns:p14="http://schemas.microsoft.com/office/powerpoint/2010/main" val="26566936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bIns="0">
            <a:noAutofit/>
          </a:bodyPr>
          <a:lstStyle/>
          <a:p>
            <a:pPr lvl="0"/>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Fair Use</a:t>
            </a:r>
            <a:endParaRPr lang="en-US" dirty="0"/>
          </a:p>
        </p:txBody>
      </p:sp>
      <p:sp>
        <p:nvSpPr>
          <p:cNvPr id="5" name="Content Placeholder 2"/>
          <p:cNvSpPr>
            <a:spLocks noGrp="1"/>
          </p:cNvSpPr>
          <p:nvPr>
            <p:ph idx="1"/>
          </p:nvPr>
        </p:nvSpPr>
        <p:spPr>
          <a:xfrm>
            <a:off x="762000" y="838200"/>
            <a:ext cx="7543800" cy="3886200"/>
          </a:xfrm>
        </p:spPr>
        <p:txBody>
          <a:bodyPr>
            <a:normAutofit/>
          </a:bodyPr>
          <a:lstStyle/>
          <a:p>
            <a:pPr marL="0" indent="0">
              <a:spcBef>
                <a:spcPts val="0"/>
              </a:spcBef>
              <a:buNone/>
            </a:pPr>
            <a:r>
              <a:rPr lang="en-US" sz="2800" i="1" dirty="0" smtClean="0">
                <a:solidFill>
                  <a:schemeClr val="tx1"/>
                </a:solidFill>
              </a:rPr>
              <a:t>Very short excerpts </a:t>
            </a:r>
            <a:r>
              <a:rPr lang="en-US" sz="2800" dirty="0" smtClean="0">
                <a:solidFill>
                  <a:schemeClr val="tx1"/>
                </a:solidFill>
              </a:rPr>
              <a:t>of copyrighted material may be used without the   holder’s permission for some limited applications</a:t>
            </a:r>
          </a:p>
          <a:p>
            <a:pPr lvl="1">
              <a:lnSpc>
                <a:spcPct val="90000"/>
              </a:lnSpc>
              <a:spcBef>
                <a:spcPts val="0"/>
              </a:spcBef>
            </a:pPr>
            <a:endParaRPr lang="en-US" sz="1600" dirty="0">
              <a:solidFill>
                <a:schemeClr val="tx1"/>
              </a:solidFill>
            </a:endParaRPr>
          </a:p>
          <a:p>
            <a:pPr lvl="1">
              <a:lnSpc>
                <a:spcPct val="90000"/>
              </a:lnSpc>
              <a:spcBef>
                <a:spcPts val="0"/>
              </a:spcBef>
            </a:pPr>
            <a:r>
              <a:rPr lang="en-US" sz="2800" dirty="0" smtClean="0">
                <a:solidFill>
                  <a:schemeClr val="tx1"/>
                </a:solidFill>
              </a:rPr>
              <a:t>certain educational pursuits</a:t>
            </a:r>
          </a:p>
          <a:p>
            <a:pPr lvl="1">
              <a:lnSpc>
                <a:spcPct val="90000"/>
              </a:lnSpc>
              <a:spcBef>
                <a:spcPts val="0"/>
              </a:spcBef>
            </a:pPr>
            <a:r>
              <a:rPr lang="en-US" sz="2800" dirty="0" smtClean="0">
                <a:solidFill>
                  <a:schemeClr val="tx1"/>
                </a:solidFill>
              </a:rPr>
              <a:t>news reporting</a:t>
            </a:r>
          </a:p>
          <a:p>
            <a:pPr lvl="1">
              <a:lnSpc>
                <a:spcPct val="90000"/>
              </a:lnSpc>
              <a:spcBef>
                <a:spcPts val="0"/>
              </a:spcBef>
            </a:pPr>
            <a:r>
              <a:rPr lang="en-US" sz="2800" dirty="0" smtClean="0">
                <a:solidFill>
                  <a:schemeClr val="tx1"/>
                </a:solidFill>
              </a:rPr>
              <a:t>criticism</a:t>
            </a:r>
          </a:p>
          <a:p>
            <a:pPr lvl="1">
              <a:lnSpc>
                <a:spcPct val="90000"/>
              </a:lnSpc>
              <a:spcBef>
                <a:spcPts val="0"/>
              </a:spcBef>
            </a:pPr>
            <a:r>
              <a:rPr lang="en-US" sz="2800" dirty="0" smtClean="0">
                <a:solidFill>
                  <a:schemeClr val="tx1"/>
                </a:solidFill>
              </a:rPr>
              <a:t>research</a:t>
            </a:r>
          </a:p>
          <a:p>
            <a:pPr lvl="1">
              <a:lnSpc>
                <a:spcPct val="90000"/>
              </a:lnSpc>
              <a:spcBef>
                <a:spcPts val="0"/>
              </a:spcBef>
            </a:pPr>
            <a:r>
              <a:rPr lang="en-US" sz="2800" dirty="0" smtClean="0">
                <a:solidFill>
                  <a:schemeClr val="tx1"/>
                </a:solidFill>
              </a:rPr>
              <a:t>library archiving</a:t>
            </a:r>
          </a:p>
        </p:txBody>
      </p:sp>
    </p:spTree>
    <p:extLst>
      <p:ext uri="{BB962C8B-B14F-4D97-AF65-F5344CB8AC3E}">
        <p14:creationId xmlns:p14="http://schemas.microsoft.com/office/powerpoint/2010/main" val="37015916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bIns="0">
            <a:noAutofit/>
          </a:bodyPr>
          <a:lstStyle/>
          <a:p>
            <a:pPr lvl="0"/>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Fair Use</a:t>
            </a:r>
            <a:endParaRPr lang="en-US" dirty="0"/>
          </a:p>
        </p:txBody>
      </p:sp>
      <p:sp>
        <p:nvSpPr>
          <p:cNvPr id="5" name="Content Placeholder 2"/>
          <p:cNvSpPr>
            <a:spLocks noGrp="1"/>
          </p:cNvSpPr>
          <p:nvPr>
            <p:ph idx="1"/>
          </p:nvPr>
        </p:nvSpPr>
        <p:spPr>
          <a:xfrm>
            <a:off x="762000" y="914400"/>
            <a:ext cx="7543800" cy="3886200"/>
          </a:xfrm>
        </p:spPr>
        <p:txBody>
          <a:bodyPr>
            <a:normAutofit/>
          </a:bodyPr>
          <a:lstStyle/>
          <a:p>
            <a:pPr marL="0" lvl="0" indent="0">
              <a:buClr>
                <a:srgbClr val="A5B592"/>
              </a:buClr>
              <a:buNone/>
            </a:pPr>
            <a:r>
              <a:rPr lang="en-US" sz="2800" i="1" dirty="0">
                <a:solidFill>
                  <a:schemeClr val="tx1"/>
                </a:solidFill>
              </a:rPr>
              <a:t>Factors in determining </a:t>
            </a:r>
            <a:r>
              <a:rPr lang="en-US" sz="2800" i="1" dirty="0" smtClean="0">
                <a:solidFill>
                  <a:schemeClr val="tx1"/>
                </a:solidFill>
              </a:rPr>
              <a:t>“Fair Use”</a:t>
            </a:r>
          </a:p>
          <a:p>
            <a:pPr marL="0" lvl="0" indent="0">
              <a:buClr>
                <a:srgbClr val="A5B592"/>
              </a:buClr>
              <a:buNone/>
            </a:pPr>
            <a:endParaRPr lang="en-US" sz="1600" dirty="0">
              <a:solidFill>
                <a:schemeClr val="tx1"/>
              </a:solidFill>
            </a:endParaRPr>
          </a:p>
          <a:p>
            <a:pPr lvl="1">
              <a:buClr>
                <a:srgbClr val="A5B592"/>
              </a:buClr>
            </a:pPr>
            <a:r>
              <a:rPr lang="en-US" sz="2800" dirty="0">
                <a:solidFill>
                  <a:schemeClr val="tx1"/>
                </a:solidFill>
              </a:rPr>
              <a:t>purpose of </a:t>
            </a:r>
            <a:r>
              <a:rPr lang="en-US" sz="2800" dirty="0" smtClean="0">
                <a:solidFill>
                  <a:schemeClr val="tx1"/>
                </a:solidFill>
              </a:rPr>
              <a:t>the use</a:t>
            </a:r>
            <a:endParaRPr lang="en-US" sz="2800" dirty="0">
              <a:solidFill>
                <a:schemeClr val="tx1"/>
              </a:solidFill>
            </a:endParaRPr>
          </a:p>
          <a:p>
            <a:pPr lvl="1">
              <a:buClr>
                <a:srgbClr val="A5B592"/>
              </a:buClr>
            </a:pPr>
            <a:r>
              <a:rPr lang="en-US" sz="2800" dirty="0">
                <a:solidFill>
                  <a:schemeClr val="tx1"/>
                </a:solidFill>
              </a:rPr>
              <a:t>nature of the work</a:t>
            </a:r>
          </a:p>
          <a:p>
            <a:pPr lvl="1">
              <a:buClr>
                <a:srgbClr val="A5B592"/>
              </a:buClr>
            </a:pPr>
            <a:r>
              <a:rPr lang="en-US" sz="2800" dirty="0">
                <a:solidFill>
                  <a:schemeClr val="tx1"/>
                </a:solidFill>
              </a:rPr>
              <a:t>effect of the use on the owner</a:t>
            </a:r>
          </a:p>
          <a:p>
            <a:pPr lvl="1">
              <a:buClr>
                <a:srgbClr val="A5B592"/>
              </a:buClr>
            </a:pPr>
            <a:r>
              <a:rPr lang="en-US" sz="2800" dirty="0">
                <a:solidFill>
                  <a:schemeClr val="tx1"/>
                </a:solidFill>
              </a:rPr>
              <a:t>amount used</a:t>
            </a:r>
          </a:p>
          <a:p>
            <a:pPr lvl="1">
              <a:buClr>
                <a:srgbClr val="A5B592"/>
              </a:buClr>
            </a:pPr>
            <a:endParaRPr lang="en-US" sz="2400" dirty="0">
              <a:solidFill>
                <a:srgbClr val="444D26"/>
              </a:solidFill>
            </a:endParaRPr>
          </a:p>
          <a:p>
            <a:pPr>
              <a:lnSpc>
                <a:spcPct val="90000"/>
              </a:lnSpc>
            </a:pPr>
            <a:endParaRPr lang="en-US" sz="2400" dirty="0" smtClean="0"/>
          </a:p>
        </p:txBody>
      </p:sp>
    </p:spTree>
    <p:extLst>
      <p:ext uri="{BB962C8B-B14F-4D97-AF65-F5344CB8AC3E}">
        <p14:creationId xmlns:p14="http://schemas.microsoft.com/office/powerpoint/2010/main" val="31804363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Fair Use</a:t>
            </a:r>
            <a:endParaRPr lang="en-US" dirty="0"/>
          </a:p>
        </p:txBody>
      </p:sp>
      <p:sp>
        <p:nvSpPr>
          <p:cNvPr id="3" name="Content Placeholder 2"/>
          <p:cNvSpPr>
            <a:spLocks noGrp="1"/>
          </p:cNvSpPr>
          <p:nvPr>
            <p:ph idx="1"/>
          </p:nvPr>
        </p:nvSpPr>
        <p:spPr>
          <a:xfrm>
            <a:off x="304800" y="685800"/>
            <a:ext cx="8458200" cy="4572000"/>
          </a:xfrm>
        </p:spPr>
        <p:txBody>
          <a:bodyPr>
            <a:normAutofit fontScale="85000" lnSpcReduction="10000"/>
          </a:bodyPr>
          <a:lstStyle/>
          <a:p>
            <a:pPr marL="320040" lvl="1" indent="0">
              <a:lnSpc>
                <a:spcPct val="90000"/>
              </a:lnSpc>
              <a:buNone/>
            </a:pPr>
            <a:endParaRPr lang="en-US" sz="2800" i="1" dirty="0" smtClean="0"/>
          </a:p>
          <a:p>
            <a:pPr marL="320040" lvl="1" indent="0">
              <a:lnSpc>
                <a:spcPct val="90000"/>
              </a:lnSpc>
              <a:buNone/>
            </a:pPr>
            <a:r>
              <a:rPr lang="en-US" sz="2800" i="1" dirty="0" smtClean="0">
                <a:solidFill>
                  <a:schemeClr val="tx1"/>
                </a:solidFill>
              </a:rPr>
              <a:t>The following examples show a good faith effort to abide by the principles of “Fair Use”; however, they are not legally binding! </a:t>
            </a:r>
          </a:p>
          <a:p>
            <a:pPr marL="320040" lvl="1" indent="0">
              <a:lnSpc>
                <a:spcPct val="90000"/>
              </a:lnSpc>
              <a:buNone/>
            </a:pPr>
            <a:endParaRPr lang="en-US" sz="1000" i="1" dirty="0" smtClean="0">
              <a:solidFill>
                <a:schemeClr val="tx1"/>
              </a:solidFill>
            </a:endParaRPr>
          </a:p>
          <a:p>
            <a:pPr marL="971550" lvl="1" indent="-514350">
              <a:lnSpc>
                <a:spcPct val="90000"/>
              </a:lnSpc>
            </a:pPr>
            <a:r>
              <a:rPr lang="en-US" sz="2800" b="1" dirty="0" smtClean="0">
                <a:solidFill>
                  <a:schemeClr val="tx1"/>
                </a:solidFill>
              </a:rPr>
              <a:t>Prose</a:t>
            </a:r>
            <a:r>
              <a:rPr lang="en-US" sz="2800" dirty="0" smtClean="0">
                <a:solidFill>
                  <a:schemeClr val="tx1"/>
                </a:solidFill>
              </a:rPr>
              <a:t>:  10% of an entire work</a:t>
            </a:r>
            <a:r>
              <a:rPr lang="en-US" sz="2800" dirty="0">
                <a:solidFill>
                  <a:schemeClr val="tx1"/>
                </a:solidFill>
              </a:rPr>
              <a:t> </a:t>
            </a:r>
            <a:r>
              <a:rPr lang="en-US" sz="2800" i="1" dirty="0" smtClean="0">
                <a:solidFill>
                  <a:schemeClr val="tx1"/>
                </a:solidFill>
              </a:rPr>
              <a:t>or</a:t>
            </a:r>
            <a:r>
              <a:rPr lang="en-US" sz="2800" dirty="0" smtClean="0">
                <a:solidFill>
                  <a:schemeClr val="tx1"/>
                </a:solidFill>
              </a:rPr>
              <a:t> fewer  </a:t>
            </a:r>
            <a:r>
              <a:rPr lang="en-US" sz="2800" dirty="0">
                <a:solidFill>
                  <a:schemeClr val="tx1"/>
                </a:solidFill>
              </a:rPr>
              <a:t>than 1,000 </a:t>
            </a:r>
            <a:r>
              <a:rPr lang="en-US" sz="2800" dirty="0" smtClean="0">
                <a:solidFill>
                  <a:schemeClr val="tx1"/>
                </a:solidFill>
              </a:rPr>
              <a:t>words, </a:t>
            </a:r>
            <a:r>
              <a:rPr lang="en-US" sz="2800" i="1" dirty="0" smtClean="0">
                <a:solidFill>
                  <a:schemeClr val="tx1"/>
                </a:solidFill>
              </a:rPr>
              <a:t>whichever is less</a:t>
            </a:r>
          </a:p>
          <a:p>
            <a:pPr marL="971550" lvl="1" indent="-514350">
              <a:lnSpc>
                <a:spcPct val="90000"/>
              </a:lnSpc>
            </a:pPr>
            <a:endParaRPr lang="en-US" sz="1300" i="1" dirty="0" smtClean="0">
              <a:solidFill>
                <a:schemeClr val="tx1"/>
              </a:solidFill>
            </a:endParaRPr>
          </a:p>
          <a:p>
            <a:pPr marL="971550" lvl="1" indent="-514350">
              <a:lnSpc>
                <a:spcPct val="90000"/>
              </a:lnSpc>
            </a:pPr>
            <a:r>
              <a:rPr lang="en-US" sz="2800" b="1" dirty="0" smtClean="0">
                <a:solidFill>
                  <a:schemeClr val="tx1"/>
                </a:solidFill>
              </a:rPr>
              <a:t>Poetry</a:t>
            </a:r>
            <a:r>
              <a:rPr lang="en-US" sz="2800" dirty="0" smtClean="0">
                <a:solidFill>
                  <a:schemeClr val="tx1"/>
                </a:solidFill>
              </a:rPr>
              <a:t>:  An entire </a:t>
            </a:r>
            <a:r>
              <a:rPr lang="en-US" sz="2800" dirty="0">
                <a:solidFill>
                  <a:schemeClr val="tx1"/>
                </a:solidFill>
              </a:rPr>
              <a:t>poem </a:t>
            </a:r>
            <a:r>
              <a:rPr lang="en-US" sz="2800" dirty="0" smtClean="0">
                <a:solidFill>
                  <a:schemeClr val="tx1"/>
                </a:solidFill>
              </a:rPr>
              <a:t>of no more than </a:t>
            </a:r>
            <a:r>
              <a:rPr lang="en-US" sz="2800" dirty="0">
                <a:solidFill>
                  <a:schemeClr val="tx1"/>
                </a:solidFill>
              </a:rPr>
              <a:t>250 </a:t>
            </a:r>
            <a:r>
              <a:rPr lang="en-US" sz="2800" dirty="0" smtClean="0">
                <a:solidFill>
                  <a:schemeClr val="tx1"/>
                </a:solidFill>
              </a:rPr>
              <a:t>words; no </a:t>
            </a:r>
            <a:r>
              <a:rPr lang="en-US" sz="2800" dirty="0">
                <a:solidFill>
                  <a:schemeClr val="tx1"/>
                </a:solidFill>
              </a:rPr>
              <a:t>more than 3 poems </a:t>
            </a:r>
            <a:r>
              <a:rPr lang="en-US" sz="2800" dirty="0" smtClean="0">
                <a:solidFill>
                  <a:schemeClr val="tx1"/>
                </a:solidFill>
              </a:rPr>
              <a:t>by a single poet. </a:t>
            </a:r>
          </a:p>
          <a:p>
            <a:pPr marL="971550" lvl="1" indent="-514350">
              <a:lnSpc>
                <a:spcPct val="90000"/>
              </a:lnSpc>
            </a:pPr>
            <a:endParaRPr lang="en-US" sz="1200" dirty="0">
              <a:solidFill>
                <a:schemeClr val="tx1"/>
              </a:solidFill>
            </a:endParaRPr>
          </a:p>
          <a:p>
            <a:pPr marL="971550" lvl="1" indent="-514350">
              <a:lnSpc>
                <a:spcPct val="90000"/>
              </a:lnSpc>
            </a:pPr>
            <a:r>
              <a:rPr lang="en-US" sz="2800" b="1" dirty="0" smtClean="0">
                <a:solidFill>
                  <a:schemeClr val="tx1"/>
                </a:solidFill>
              </a:rPr>
              <a:t>Audio</a:t>
            </a:r>
            <a:r>
              <a:rPr lang="en-US" sz="2800" dirty="0" smtClean="0">
                <a:solidFill>
                  <a:schemeClr val="tx1"/>
                </a:solidFill>
              </a:rPr>
              <a:t> (music, lyrics, music video, etc.): 10% of a recording, </a:t>
            </a:r>
            <a:r>
              <a:rPr lang="en-US" sz="2800" i="1" dirty="0" smtClean="0">
                <a:solidFill>
                  <a:schemeClr val="tx1"/>
                </a:solidFill>
              </a:rPr>
              <a:t>but</a:t>
            </a:r>
            <a:r>
              <a:rPr lang="en-US" sz="2800" dirty="0" smtClean="0">
                <a:solidFill>
                  <a:schemeClr val="tx1"/>
                </a:solidFill>
              </a:rPr>
              <a:t> no more than a 30 second excerpt from an individual work (this excerpt may not comprise an entire movement or aria).</a:t>
            </a:r>
          </a:p>
          <a:p>
            <a:pPr marL="320040" lvl="1" indent="0">
              <a:lnSpc>
                <a:spcPct val="90000"/>
              </a:lnSpc>
              <a:buNone/>
            </a:pPr>
            <a:endParaRPr lang="en-US" sz="1300" dirty="0" smtClean="0">
              <a:solidFill>
                <a:schemeClr val="tx1"/>
              </a:solidFill>
            </a:endParaRPr>
          </a:p>
          <a:p>
            <a:pPr marL="320040" lvl="1" indent="0" algn="r">
              <a:lnSpc>
                <a:spcPct val="90000"/>
              </a:lnSpc>
              <a:buClr>
                <a:srgbClr val="A5B592"/>
              </a:buClr>
              <a:buNone/>
            </a:pPr>
            <a:r>
              <a:rPr lang="en-US" sz="1800" dirty="0" smtClean="0">
                <a:solidFill>
                  <a:schemeClr val="tx1"/>
                </a:solidFill>
              </a:rPr>
              <a:t>     (Fair </a:t>
            </a:r>
            <a:r>
              <a:rPr lang="en-US" sz="1800" dirty="0">
                <a:solidFill>
                  <a:schemeClr val="tx1"/>
                </a:solidFill>
              </a:rPr>
              <a:t>Use Guidelines for Educational Multimedia, 1996, pp. 9-10)</a:t>
            </a:r>
          </a:p>
          <a:p>
            <a:pPr lvl="1">
              <a:lnSpc>
                <a:spcPct val="90000"/>
              </a:lnSpc>
            </a:pPr>
            <a:endParaRPr lang="en-US" sz="2800" dirty="0" smtClean="0"/>
          </a:p>
        </p:txBody>
      </p:sp>
    </p:spTree>
    <p:extLst>
      <p:ext uri="{BB962C8B-B14F-4D97-AF65-F5344CB8AC3E}">
        <p14:creationId xmlns:p14="http://schemas.microsoft.com/office/powerpoint/2010/main" val="9306532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t>
            </a:r>
            <a:r>
              <a:rPr lang="en-US" dirty="0" smtClean="0"/>
              <a:t>Domain</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1"/>
                </a:solidFill>
              </a:rPr>
              <a:t>Works in public domain are available for unrestricted public use; they are unavailable for private ownership.</a:t>
            </a:r>
          </a:p>
          <a:p>
            <a:pPr marL="0" indent="0">
              <a:buNone/>
            </a:pPr>
            <a:endParaRPr lang="en-US" sz="1600" dirty="0" smtClean="0">
              <a:solidFill>
                <a:schemeClr val="tx1"/>
              </a:solidFill>
            </a:endParaRPr>
          </a:p>
          <a:p>
            <a:r>
              <a:rPr lang="en-US" sz="2800" dirty="0" smtClean="0">
                <a:solidFill>
                  <a:schemeClr val="tx1"/>
                </a:solidFill>
              </a:rPr>
              <a:t>Materials for which copyright has expired or left un-renewed reside in the public domain.</a:t>
            </a:r>
            <a:endParaRPr lang="en-US" sz="2800" dirty="0">
              <a:solidFill>
                <a:schemeClr val="tx1"/>
              </a:solidFill>
            </a:endParaRPr>
          </a:p>
        </p:txBody>
      </p:sp>
    </p:spTree>
    <p:extLst>
      <p:ext uri="{BB962C8B-B14F-4D97-AF65-F5344CB8AC3E}">
        <p14:creationId xmlns:p14="http://schemas.microsoft.com/office/powerpoint/2010/main" val="829088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Use</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875" t="21601" r="28375" b="22599"/>
          <a:stretch/>
        </p:blipFill>
        <p:spPr bwMode="auto">
          <a:xfrm>
            <a:off x="936796" y="609600"/>
            <a:ext cx="5768804"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419600" y="5257800"/>
            <a:ext cx="4572000" cy="861774"/>
          </a:xfrm>
          <a:prstGeom prst="rect">
            <a:avLst/>
          </a:prstGeom>
        </p:spPr>
        <p:txBody>
          <a:bodyPr>
            <a:spAutoFit/>
          </a:bodyPr>
          <a:lstStyle/>
          <a:p>
            <a:r>
              <a:rPr lang="en-US" sz="1600" dirty="0">
                <a:hlinkClick r:id="rId4"/>
              </a:rPr>
              <a:t>http://</a:t>
            </a:r>
            <a:r>
              <a:rPr lang="en-US" sz="1600" dirty="0" smtClean="0">
                <a:hlinkClick r:id="rId4"/>
              </a:rPr>
              <a:t>www.umc.edu/Library/Copyright_Portal.aspx</a:t>
            </a:r>
            <a:endParaRPr lang="en-US" sz="1600" dirty="0" smtClean="0"/>
          </a:p>
          <a:p>
            <a:endParaRPr lang="en-US" sz="1600" dirty="0"/>
          </a:p>
          <a:p>
            <a:endParaRPr lang="en-US" dirty="0"/>
          </a:p>
        </p:txBody>
      </p:sp>
    </p:spTree>
    <p:extLst>
      <p:ext uri="{BB962C8B-B14F-4D97-AF65-F5344CB8AC3E}">
        <p14:creationId xmlns:p14="http://schemas.microsoft.com/office/powerpoint/2010/main" val="282630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dirty="0">
                <a:solidFill>
                  <a:prstClr val="black">
                    <a:lumMod val="85000"/>
                    <a:lumOff val="15000"/>
                  </a:prstClr>
                </a:solidFill>
              </a:rPr>
              <a:t>Authorship</a:t>
            </a:r>
            <a:endParaRPr lang="en-US" dirty="0"/>
          </a:p>
        </p:txBody>
      </p:sp>
      <p:sp>
        <p:nvSpPr>
          <p:cNvPr id="5" name="Rectangle 4"/>
          <p:cNvSpPr/>
          <p:nvPr/>
        </p:nvSpPr>
        <p:spPr>
          <a:xfrm>
            <a:off x="838200" y="1066800"/>
            <a:ext cx="7924800" cy="4278094"/>
          </a:xfrm>
          <a:prstGeom prst="rect">
            <a:avLst/>
          </a:prstGeom>
        </p:spPr>
        <p:txBody>
          <a:bodyPr wrap="square">
            <a:spAutoFit/>
          </a:bodyPr>
          <a:lstStyle/>
          <a:p>
            <a:r>
              <a:rPr lang="en-US" sz="2800" dirty="0" smtClean="0">
                <a:solidFill>
                  <a:prstClr val="black"/>
                </a:solidFill>
              </a:rPr>
              <a:t>Common designations of authorship: </a:t>
            </a:r>
          </a:p>
          <a:p>
            <a:endParaRPr lang="en-US" sz="1200" dirty="0"/>
          </a:p>
          <a:p>
            <a:pPr marL="742950" lvl="1" indent="-285750">
              <a:buFont typeface="Arial" pitchFamily="34" charset="0"/>
              <a:buChar char="•"/>
            </a:pPr>
            <a:r>
              <a:rPr lang="en-US" sz="2800" dirty="0" smtClean="0">
                <a:solidFill>
                  <a:prstClr val="black"/>
                </a:solidFill>
              </a:rPr>
              <a:t>Conceived </a:t>
            </a:r>
            <a:r>
              <a:rPr lang="en-US" sz="2800" dirty="0">
                <a:solidFill>
                  <a:prstClr val="black"/>
                </a:solidFill>
              </a:rPr>
              <a:t>s</a:t>
            </a:r>
            <a:r>
              <a:rPr lang="en-US" sz="2800" dirty="0" smtClean="0">
                <a:solidFill>
                  <a:prstClr val="black"/>
                </a:solidFill>
              </a:rPr>
              <a:t>tudy</a:t>
            </a:r>
          </a:p>
          <a:p>
            <a:pPr marL="742950" lvl="1" indent="-285750">
              <a:buFont typeface="Arial" pitchFamily="34" charset="0"/>
              <a:buChar char="•"/>
            </a:pPr>
            <a:r>
              <a:rPr lang="en-US" sz="2800" dirty="0" smtClean="0">
                <a:solidFill>
                  <a:prstClr val="black"/>
                </a:solidFill>
              </a:rPr>
              <a:t>Designed trial</a:t>
            </a:r>
            <a:r>
              <a:rPr lang="en-US" sz="2800" dirty="0">
                <a:solidFill>
                  <a:prstClr val="black"/>
                </a:solidFill>
              </a:rPr>
              <a:t>	</a:t>
            </a:r>
            <a:endParaRPr lang="en-US" sz="2800" dirty="0" smtClean="0">
              <a:solidFill>
                <a:prstClr val="black"/>
              </a:solidFill>
            </a:endParaRPr>
          </a:p>
          <a:p>
            <a:pPr marL="742950" lvl="1" indent="-285750">
              <a:buFont typeface="Arial" pitchFamily="34" charset="0"/>
              <a:buChar char="•"/>
            </a:pPr>
            <a:r>
              <a:rPr lang="en-US" sz="2800" dirty="0" smtClean="0">
                <a:solidFill>
                  <a:prstClr val="black"/>
                </a:solidFill>
              </a:rPr>
              <a:t>Obtained research </a:t>
            </a:r>
            <a:r>
              <a:rPr lang="en-US" sz="2800" dirty="0">
                <a:solidFill>
                  <a:prstClr val="black"/>
                </a:solidFill>
              </a:rPr>
              <a:t>f</a:t>
            </a:r>
            <a:r>
              <a:rPr lang="en-US" sz="2800" dirty="0" smtClean="0">
                <a:solidFill>
                  <a:prstClr val="black"/>
                </a:solidFill>
              </a:rPr>
              <a:t>unding</a:t>
            </a:r>
          </a:p>
          <a:p>
            <a:pPr marL="742950" lvl="1" indent="-285750">
              <a:buFont typeface="Arial" pitchFamily="34" charset="0"/>
              <a:buChar char="•"/>
            </a:pPr>
            <a:r>
              <a:rPr lang="en-US" sz="2800" dirty="0" smtClean="0">
                <a:solidFill>
                  <a:prstClr val="black"/>
                </a:solidFill>
              </a:rPr>
              <a:t>Collected or managed data</a:t>
            </a:r>
          </a:p>
          <a:p>
            <a:pPr marL="742950" lvl="1" indent="-285750">
              <a:buFont typeface="Arial" pitchFamily="34" charset="0"/>
              <a:buChar char="•"/>
            </a:pPr>
            <a:r>
              <a:rPr lang="en-US" sz="2800" dirty="0" smtClean="0">
                <a:solidFill>
                  <a:prstClr val="black"/>
                </a:solidFill>
              </a:rPr>
              <a:t>Analyzed data</a:t>
            </a:r>
            <a:r>
              <a:rPr lang="en-US" sz="2800" dirty="0">
                <a:solidFill>
                  <a:prstClr val="black"/>
                </a:solidFill>
              </a:rPr>
              <a:t>	</a:t>
            </a:r>
            <a:endParaRPr lang="en-US" sz="2800" dirty="0" smtClean="0">
              <a:solidFill>
                <a:prstClr val="black"/>
              </a:solidFill>
            </a:endParaRPr>
          </a:p>
          <a:p>
            <a:pPr marL="742950" lvl="1" indent="-285750">
              <a:buFont typeface="Arial" pitchFamily="34" charset="0"/>
              <a:buChar char="•"/>
            </a:pPr>
            <a:r>
              <a:rPr lang="en-US" sz="2800" dirty="0" smtClean="0">
                <a:solidFill>
                  <a:prstClr val="black"/>
                </a:solidFill>
              </a:rPr>
              <a:t>Gave statistical advice for study design</a:t>
            </a:r>
          </a:p>
          <a:p>
            <a:pPr marL="742950" lvl="1" indent="-285750">
              <a:buFont typeface="Arial" pitchFamily="34" charset="0"/>
              <a:buChar char="•"/>
            </a:pPr>
            <a:r>
              <a:rPr lang="en-US" sz="2800" dirty="0" smtClean="0">
                <a:solidFill>
                  <a:prstClr val="black"/>
                </a:solidFill>
              </a:rPr>
              <a:t>Drafted or revised </a:t>
            </a:r>
            <a:r>
              <a:rPr lang="en-US" sz="2800" dirty="0">
                <a:solidFill>
                  <a:prstClr val="black"/>
                </a:solidFill>
              </a:rPr>
              <a:t>manuscript	</a:t>
            </a:r>
          </a:p>
          <a:p>
            <a:pPr marL="742950" lvl="1" indent="-285750">
              <a:buFont typeface="Arial" pitchFamily="34" charset="0"/>
              <a:buChar char="•"/>
            </a:pPr>
            <a:endParaRPr lang="en-US" sz="3200" dirty="0" smtClean="0">
              <a:solidFill>
                <a:prstClr val="black"/>
              </a:solidFill>
            </a:endParaRPr>
          </a:p>
        </p:txBody>
      </p:sp>
    </p:spTree>
    <p:extLst>
      <p:ext uri="{BB962C8B-B14F-4D97-AF65-F5344CB8AC3E}">
        <p14:creationId xmlns:p14="http://schemas.microsoft.com/office/powerpoint/2010/main" val="27263430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t>
            </a:r>
            <a:r>
              <a:rPr lang="en-US" dirty="0" smtClean="0"/>
              <a:t>Domain</a:t>
            </a:r>
            <a:endParaRPr lang="en-US" dirty="0"/>
          </a:p>
        </p:txBody>
      </p:sp>
      <p:sp>
        <p:nvSpPr>
          <p:cNvPr id="3" name="Content Placeholder 2"/>
          <p:cNvSpPr>
            <a:spLocks noGrp="1"/>
          </p:cNvSpPr>
          <p:nvPr>
            <p:ph idx="1"/>
          </p:nvPr>
        </p:nvSpPr>
        <p:spPr>
          <a:xfrm>
            <a:off x="685800" y="838200"/>
            <a:ext cx="7772400" cy="4495800"/>
          </a:xfrm>
        </p:spPr>
        <p:txBody>
          <a:bodyPr>
            <a:noAutofit/>
          </a:bodyPr>
          <a:lstStyle/>
          <a:p>
            <a:pPr marL="0" indent="0">
              <a:buNone/>
            </a:pPr>
            <a:r>
              <a:rPr lang="en-US" sz="2800" dirty="0">
                <a:solidFill>
                  <a:schemeClr val="tx1"/>
                </a:solidFill>
              </a:rPr>
              <a:t>Works </a:t>
            </a:r>
            <a:r>
              <a:rPr lang="en-US" sz="2800" dirty="0" smtClean="0">
                <a:solidFill>
                  <a:schemeClr val="tx1"/>
                </a:solidFill>
              </a:rPr>
              <a:t>published:</a:t>
            </a:r>
          </a:p>
          <a:p>
            <a:pPr marL="1371600" indent="-514350">
              <a:spcBef>
                <a:spcPts val="0"/>
              </a:spcBef>
            </a:pPr>
            <a:r>
              <a:rPr lang="en-US" sz="2800" dirty="0" smtClean="0">
                <a:solidFill>
                  <a:schemeClr val="tx1"/>
                </a:solidFill>
              </a:rPr>
              <a:t>in </a:t>
            </a:r>
            <a:r>
              <a:rPr lang="en-US" sz="2800" dirty="0">
                <a:solidFill>
                  <a:schemeClr val="tx1"/>
                </a:solidFill>
              </a:rPr>
              <a:t>the U.S. before </a:t>
            </a:r>
            <a:r>
              <a:rPr lang="en-US" sz="2800" dirty="0" smtClean="0">
                <a:solidFill>
                  <a:schemeClr val="tx1"/>
                </a:solidFill>
              </a:rPr>
              <a:t>1923</a:t>
            </a:r>
          </a:p>
          <a:p>
            <a:pPr marL="1371600" indent="-514350">
              <a:spcBef>
                <a:spcPts val="0"/>
              </a:spcBef>
            </a:pPr>
            <a:r>
              <a:rPr lang="en-US" sz="2800" dirty="0" smtClean="0">
                <a:solidFill>
                  <a:schemeClr val="tx1"/>
                </a:solidFill>
              </a:rPr>
              <a:t>from 1923 to 1977 without copyright</a:t>
            </a:r>
            <a:endParaRPr lang="en-US" sz="2800" dirty="0">
              <a:solidFill>
                <a:schemeClr val="tx1"/>
              </a:solidFill>
            </a:endParaRPr>
          </a:p>
          <a:p>
            <a:pPr marL="1371600" indent="-514350">
              <a:spcBef>
                <a:spcPts val="0"/>
              </a:spcBef>
            </a:pPr>
            <a:r>
              <a:rPr lang="en-US" sz="2800" dirty="0" smtClean="0">
                <a:solidFill>
                  <a:schemeClr val="tx1"/>
                </a:solidFill>
              </a:rPr>
              <a:t>abroad  from 1923 to 1997; in the public 		domain where they originated</a:t>
            </a:r>
            <a:endParaRPr lang="en-US" sz="2800" dirty="0">
              <a:solidFill>
                <a:schemeClr val="tx1"/>
              </a:solidFill>
            </a:endParaRPr>
          </a:p>
          <a:p>
            <a:pPr marL="114300" indent="0">
              <a:spcBef>
                <a:spcPts val="0"/>
              </a:spcBef>
              <a:buNone/>
            </a:pPr>
            <a:r>
              <a:rPr lang="en-US" sz="2800" dirty="0" smtClean="0">
                <a:solidFill>
                  <a:schemeClr val="tx1"/>
                </a:solidFill>
              </a:rPr>
              <a:t>Unpublished works: </a:t>
            </a:r>
          </a:p>
          <a:p>
            <a:pPr marL="1371600" indent="-514350"/>
            <a:r>
              <a:rPr lang="en-US" sz="2800" dirty="0">
                <a:solidFill>
                  <a:schemeClr val="tx1"/>
                </a:solidFill>
              </a:rPr>
              <a:t> </a:t>
            </a:r>
            <a:r>
              <a:rPr lang="en-US" sz="2800" dirty="0" smtClean="0">
                <a:solidFill>
                  <a:schemeClr val="tx1"/>
                </a:solidFill>
              </a:rPr>
              <a:t>anonymous and composed before 1893</a:t>
            </a:r>
          </a:p>
          <a:p>
            <a:pPr marL="1371600" indent="-514350">
              <a:spcBef>
                <a:spcPts val="0"/>
              </a:spcBef>
            </a:pPr>
            <a:r>
              <a:rPr lang="en-US" sz="2800" dirty="0" smtClean="0">
                <a:solidFill>
                  <a:schemeClr val="tx1"/>
                </a:solidFill>
              </a:rPr>
              <a:t> author(s</a:t>
            </a:r>
            <a:r>
              <a:rPr lang="en-US" sz="2800" dirty="0">
                <a:solidFill>
                  <a:schemeClr val="tx1"/>
                </a:solidFill>
              </a:rPr>
              <a:t>) </a:t>
            </a:r>
            <a:r>
              <a:rPr lang="en-US" sz="2800" dirty="0" smtClean="0">
                <a:solidFill>
                  <a:schemeClr val="tx1"/>
                </a:solidFill>
              </a:rPr>
              <a:t>dead before </a:t>
            </a:r>
            <a:r>
              <a:rPr lang="en-US" sz="2800" dirty="0">
                <a:solidFill>
                  <a:schemeClr val="tx1"/>
                </a:solidFill>
              </a:rPr>
              <a:t>1943</a:t>
            </a:r>
          </a:p>
          <a:p>
            <a:pPr marL="0" indent="0">
              <a:spcBef>
                <a:spcPts val="0"/>
              </a:spcBef>
              <a:buNone/>
            </a:pPr>
            <a:r>
              <a:rPr lang="en-US" sz="800" dirty="0" smtClean="0"/>
              <a:t>	</a:t>
            </a:r>
          </a:p>
          <a:p>
            <a:pPr marL="0" indent="0" algn="r">
              <a:spcBef>
                <a:spcPts val="0"/>
              </a:spcBef>
              <a:buNone/>
            </a:pPr>
            <a:r>
              <a:rPr lang="en-US" sz="2800" dirty="0"/>
              <a:t>	</a:t>
            </a:r>
            <a:r>
              <a:rPr lang="en-US" sz="2000" dirty="0">
                <a:solidFill>
                  <a:srgbClr val="FF0000"/>
                </a:solidFill>
              </a:rPr>
              <a:t>(</a:t>
            </a:r>
            <a:r>
              <a:rPr lang="en-US" sz="2000" dirty="0" smtClean="0">
                <a:solidFill>
                  <a:srgbClr val="FF0000"/>
                </a:solidFill>
              </a:rPr>
              <a:t>copyright.cornell.edu/resources/</a:t>
            </a:r>
            <a:r>
              <a:rPr lang="en-US" sz="2000" dirty="0" err="1" smtClean="0">
                <a:solidFill>
                  <a:srgbClr val="FF0000"/>
                </a:solidFill>
              </a:rPr>
              <a:t>publicdomain.cfm</a:t>
            </a:r>
            <a:r>
              <a:rPr lang="en-US" sz="2000" dirty="0" smtClean="0">
                <a:solidFill>
                  <a:srgbClr val="FF0000"/>
                </a:solidFill>
              </a:rPr>
              <a:t>) </a:t>
            </a:r>
            <a:endParaRPr lang="en-US" sz="2800" dirty="0" smtClean="0">
              <a:solidFill>
                <a:srgbClr val="FF0000"/>
              </a:solidFill>
            </a:endParaRPr>
          </a:p>
          <a:p>
            <a:endParaRPr lang="en-US" sz="2800" dirty="0">
              <a:solidFill>
                <a:srgbClr val="FF0000"/>
              </a:solidFill>
            </a:endParaRPr>
          </a:p>
        </p:txBody>
      </p:sp>
    </p:spTree>
    <p:extLst>
      <p:ext uri="{BB962C8B-B14F-4D97-AF65-F5344CB8AC3E}">
        <p14:creationId xmlns:p14="http://schemas.microsoft.com/office/powerpoint/2010/main" val="40955982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200400"/>
            <a:ext cx="7543800" cy="1371600"/>
          </a:xfrm>
        </p:spPr>
        <p:txBody>
          <a:bodyPr/>
          <a:lstStyle/>
          <a:p>
            <a:r>
              <a:rPr lang="en-US" dirty="0" smtClean="0"/>
              <a:t>References</a:t>
            </a:r>
            <a:endParaRPr lang="en-US" dirty="0"/>
          </a:p>
        </p:txBody>
      </p:sp>
    </p:spTree>
    <p:extLst>
      <p:ext uri="{BB962C8B-B14F-4D97-AF65-F5344CB8AC3E}">
        <p14:creationId xmlns:p14="http://schemas.microsoft.com/office/powerpoint/2010/main" val="31055337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28600" y="381000"/>
            <a:ext cx="8534400" cy="5029200"/>
          </a:xfrm>
        </p:spPr>
        <p:txBody>
          <a:bodyPr>
            <a:normAutofit/>
          </a:bodyPr>
          <a:lstStyle/>
          <a:p>
            <a:pPr marL="0" indent="0">
              <a:buNone/>
            </a:pPr>
            <a:r>
              <a:rPr lang="en-US" sz="2800" i="1" dirty="0" smtClean="0">
                <a:solidFill>
                  <a:schemeClr val="tx1"/>
                </a:solidFill>
              </a:rPr>
              <a:t>Authorship and its Responsibilities</a:t>
            </a:r>
          </a:p>
          <a:p>
            <a:pPr marL="0" indent="0">
              <a:buNone/>
            </a:pPr>
            <a:endParaRPr lang="en-US" sz="900" i="1" dirty="0" smtClean="0">
              <a:solidFill>
                <a:schemeClr val="tx1"/>
              </a:solidFill>
            </a:endParaRPr>
          </a:p>
          <a:p>
            <a:r>
              <a:rPr lang="en-US" sz="2800" dirty="0" smtClean="0">
                <a:solidFill>
                  <a:schemeClr val="tx1"/>
                </a:solidFill>
              </a:rPr>
              <a:t>Journal of the American Medical Association.  </a:t>
            </a:r>
            <a:r>
              <a:rPr lang="en-US" sz="2800" i="1" dirty="0" smtClean="0">
                <a:solidFill>
                  <a:schemeClr val="tx1"/>
                </a:solidFill>
              </a:rPr>
              <a:t>Authorship</a:t>
            </a:r>
            <a:r>
              <a:rPr lang="en-US" sz="2800" i="1" dirty="0">
                <a:solidFill>
                  <a:schemeClr val="tx1"/>
                </a:solidFill>
              </a:rPr>
              <a:t>, Responsibility, Criteria, and Contributions </a:t>
            </a:r>
            <a:r>
              <a:rPr lang="en-US" sz="2800" i="1" dirty="0" smtClean="0">
                <a:solidFill>
                  <a:schemeClr val="tx1"/>
                </a:solidFill>
              </a:rPr>
              <a:t>Checklist</a:t>
            </a:r>
            <a:r>
              <a:rPr lang="en-US" sz="2800" dirty="0" smtClean="0">
                <a:solidFill>
                  <a:schemeClr val="tx1"/>
                </a:solidFill>
              </a:rPr>
              <a:t>. </a:t>
            </a:r>
            <a:r>
              <a:rPr lang="en-US" dirty="0" smtClean="0">
                <a:solidFill>
                  <a:schemeClr val="tx1"/>
                </a:solidFill>
              </a:rPr>
              <a:t>(Slide 7) </a:t>
            </a:r>
            <a:r>
              <a:rPr lang="en-US" sz="2800" dirty="0" smtClean="0">
                <a:solidFill>
                  <a:schemeClr val="tx1"/>
                </a:solidFill>
              </a:rPr>
              <a:t>Accessed July 9, 2013 at:  </a:t>
            </a:r>
            <a:r>
              <a:rPr lang="en-US" dirty="0" smtClean="0">
                <a:hlinkClick r:id="rId3"/>
              </a:rPr>
              <a:t>http</a:t>
            </a:r>
            <a:r>
              <a:rPr lang="en-US" dirty="0">
                <a:hlinkClick r:id="rId3"/>
              </a:rPr>
              <a:t>://</a:t>
            </a:r>
            <a:r>
              <a:rPr lang="en-US" dirty="0" smtClean="0">
                <a:hlinkClick r:id="rId3"/>
              </a:rPr>
              <a:t>jama.jamanetwork.com/data/iforaforms/jama/auinst_crit.pdf</a:t>
            </a:r>
            <a:r>
              <a:rPr lang="en-US" dirty="0" smtClean="0"/>
              <a:t>  </a:t>
            </a:r>
          </a:p>
          <a:p>
            <a:pPr marL="0" indent="0">
              <a:buNone/>
            </a:pPr>
            <a:endParaRPr lang="en-US" sz="900" dirty="0" smtClean="0"/>
          </a:p>
          <a:p>
            <a:pPr marL="304800" indent="-287338"/>
            <a:r>
              <a:rPr lang="en-US" sz="2800" dirty="0" smtClean="0">
                <a:solidFill>
                  <a:schemeClr val="tx1"/>
                </a:solidFill>
              </a:rPr>
              <a:t>Journal of the American Medical Association. </a:t>
            </a:r>
            <a:r>
              <a:rPr lang="en-US" sz="2800" i="1" dirty="0" smtClean="0">
                <a:solidFill>
                  <a:schemeClr val="tx1"/>
                </a:solidFill>
              </a:rPr>
              <a:t>JAMA Instructions for Authors: Article Information</a:t>
            </a:r>
            <a:r>
              <a:rPr lang="en-US" sz="2800" dirty="0" smtClean="0">
                <a:solidFill>
                  <a:schemeClr val="tx1"/>
                </a:solidFill>
              </a:rPr>
              <a:t>.  </a:t>
            </a:r>
            <a:r>
              <a:rPr lang="en-US" dirty="0" smtClean="0">
                <a:solidFill>
                  <a:schemeClr val="tx1"/>
                </a:solidFill>
              </a:rPr>
              <a:t>(</a:t>
            </a:r>
            <a:r>
              <a:rPr lang="en-US" dirty="0">
                <a:solidFill>
                  <a:schemeClr val="tx1"/>
                </a:solidFill>
              </a:rPr>
              <a:t>Slide </a:t>
            </a:r>
            <a:r>
              <a:rPr lang="en-US" dirty="0" smtClean="0">
                <a:solidFill>
                  <a:schemeClr val="tx1"/>
                </a:solidFill>
              </a:rPr>
              <a:t>8) </a:t>
            </a:r>
            <a:r>
              <a:rPr lang="en-US" sz="2800" dirty="0" smtClean="0">
                <a:solidFill>
                  <a:schemeClr val="tx1"/>
                </a:solidFill>
              </a:rPr>
              <a:t>Accessed July 9, 2013 at: </a:t>
            </a:r>
            <a:r>
              <a:rPr lang="en-US" dirty="0" smtClean="0">
                <a:hlinkClick r:id="rId4"/>
              </a:rPr>
              <a:t>http</a:t>
            </a:r>
            <a:r>
              <a:rPr lang="en-US" dirty="0">
                <a:hlinkClick r:id="rId4"/>
              </a:rPr>
              <a:t>://jama.jamanetwork.com/article.aspx?articleid=1696098#ArticleInformation</a:t>
            </a:r>
            <a:r>
              <a:rPr lang="en-US" dirty="0"/>
              <a:t> </a:t>
            </a:r>
          </a:p>
        </p:txBody>
      </p:sp>
    </p:spTree>
    <p:extLst>
      <p:ext uri="{BB962C8B-B14F-4D97-AF65-F5344CB8AC3E}">
        <p14:creationId xmlns:p14="http://schemas.microsoft.com/office/powerpoint/2010/main" val="12294865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685800"/>
            <a:ext cx="7772400" cy="4495800"/>
          </a:xfrm>
        </p:spPr>
        <p:txBody>
          <a:bodyPr>
            <a:normAutofit/>
          </a:bodyPr>
          <a:lstStyle/>
          <a:p>
            <a:pPr marL="0" indent="0">
              <a:buNone/>
            </a:pPr>
            <a:r>
              <a:rPr lang="en-US" sz="3000" i="1" dirty="0" smtClean="0">
                <a:solidFill>
                  <a:schemeClr val="tx1"/>
                </a:solidFill>
              </a:rPr>
              <a:t>Plagiarism</a:t>
            </a:r>
          </a:p>
          <a:p>
            <a:r>
              <a:rPr lang="en-US" sz="2800" dirty="0" err="1" smtClean="0">
                <a:solidFill>
                  <a:schemeClr val="tx1"/>
                </a:solidFill>
              </a:rPr>
              <a:t>Roig</a:t>
            </a:r>
            <a:r>
              <a:rPr lang="en-US" sz="2800" dirty="0" smtClean="0">
                <a:solidFill>
                  <a:schemeClr val="tx1"/>
                </a:solidFill>
              </a:rPr>
              <a:t>, Miguel. (2006). Avoiding plagiarism, self-plagiarism, and other questionable writing practices: A guide to ethical writing. Retrieved from </a:t>
            </a:r>
            <a:r>
              <a:rPr lang="en-US" dirty="0" smtClean="0">
                <a:hlinkClick r:id="rId3"/>
              </a:rPr>
              <a:t>http://www.cse.msu.edu/~alexliu/plagiarism.pdf</a:t>
            </a:r>
            <a:r>
              <a:rPr lang="en-US" dirty="0" smtClean="0"/>
              <a:t> </a:t>
            </a:r>
            <a:r>
              <a:rPr lang="en-US" dirty="0" smtClean="0">
                <a:solidFill>
                  <a:schemeClr val="tx1"/>
                </a:solidFill>
              </a:rPr>
              <a:t>(Slide 16)</a:t>
            </a:r>
          </a:p>
          <a:p>
            <a:pPr marL="0" indent="0">
              <a:buNone/>
            </a:pPr>
            <a:endParaRPr lang="en-US" sz="1100" dirty="0" smtClean="0"/>
          </a:p>
          <a:p>
            <a:r>
              <a:rPr lang="en-US" sz="2800" dirty="0" err="1" smtClean="0">
                <a:solidFill>
                  <a:schemeClr val="tx1"/>
                </a:solidFill>
              </a:rPr>
              <a:t>Rachal</a:t>
            </a:r>
            <a:r>
              <a:rPr lang="en-US" sz="2800" dirty="0">
                <a:solidFill>
                  <a:schemeClr val="tx1"/>
                </a:solidFill>
              </a:rPr>
              <a:t>, J. R. (2009). REF 889: The dissertation process.  Course Manual.  Hattiesburg, MS:  The University of Southern Mississippi</a:t>
            </a:r>
            <a:r>
              <a:rPr lang="en-US" dirty="0" smtClean="0">
                <a:solidFill>
                  <a:schemeClr val="tx1"/>
                </a:solidFill>
              </a:rPr>
              <a:t>.  (Slide 22)</a:t>
            </a:r>
            <a:endParaRPr lang="en-US" dirty="0">
              <a:solidFill>
                <a:schemeClr val="tx1"/>
              </a:solidFill>
            </a:endParaRPr>
          </a:p>
        </p:txBody>
      </p:sp>
    </p:spTree>
    <p:extLst>
      <p:ext uri="{BB962C8B-B14F-4D97-AF65-F5344CB8AC3E}">
        <p14:creationId xmlns:p14="http://schemas.microsoft.com/office/powerpoint/2010/main" val="18253083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62000" y="838200"/>
            <a:ext cx="7924800" cy="3886200"/>
          </a:xfrm>
        </p:spPr>
        <p:txBody>
          <a:bodyPr>
            <a:normAutofit/>
          </a:bodyPr>
          <a:lstStyle/>
          <a:p>
            <a:pPr marL="0" indent="0">
              <a:buNone/>
            </a:pPr>
            <a:r>
              <a:rPr lang="en-US" sz="3000" i="1" dirty="0" smtClean="0">
                <a:solidFill>
                  <a:schemeClr val="tx1"/>
                </a:solidFill>
              </a:rPr>
              <a:t>Copyright</a:t>
            </a:r>
          </a:p>
          <a:p>
            <a:pPr marL="0" indent="0">
              <a:buNone/>
            </a:pPr>
            <a:endParaRPr lang="en-US" sz="900" dirty="0" smtClean="0">
              <a:solidFill>
                <a:schemeClr val="tx1"/>
              </a:solidFill>
            </a:endParaRPr>
          </a:p>
          <a:p>
            <a:r>
              <a:rPr lang="en-US" sz="2800" dirty="0" smtClean="0">
                <a:solidFill>
                  <a:schemeClr val="tx1"/>
                </a:solidFill>
              </a:rPr>
              <a:t>United States Congress. (1996). </a:t>
            </a:r>
            <a:r>
              <a:rPr lang="en-US" sz="2800" i="1" dirty="0" smtClean="0">
                <a:solidFill>
                  <a:schemeClr val="tx1"/>
                </a:solidFill>
              </a:rPr>
              <a:t>Fair use guidelines for educational multimedia</a:t>
            </a:r>
            <a:r>
              <a:rPr lang="en-US" sz="2800" dirty="0" smtClean="0">
                <a:solidFill>
                  <a:schemeClr val="tx1"/>
                </a:solidFill>
              </a:rPr>
              <a:t>.</a:t>
            </a:r>
          </a:p>
          <a:p>
            <a:r>
              <a:rPr lang="en-US" sz="2800" dirty="0">
                <a:solidFill>
                  <a:schemeClr val="tx1"/>
                </a:solidFill>
              </a:rPr>
              <a:t> Copyright Term and the Public Domain in the United States 1 January 2013</a:t>
            </a:r>
            <a:r>
              <a:rPr lang="en-US" sz="2800" dirty="0" smtClean="0">
                <a:solidFill>
                  <a:schemeClr val="tx1"/>
                </a:solidFill>
              </a:rPr>
              <a:t>. Available </a:t>
            </a:r>
            <a:r>
              <a:rPr lang="en-US" sz="2800" dirty="0">
                <a:solidFill>
                  <a:schemeClr val="tx1"/>
                </a:solidFill>
              </a:rPr>
              <a:t>from: </a:t>
            </a:r>
            <a:endParaRPr lang="en-US" sz="2800" dirty="0" smtClean="0">
              <a:solidFill>
                <a:schemeClr val="tx1"/>
              </a:solidFill>
            </a:endParaRPr>
          </a:p>
          <a:p>
            <a:pPr marL="341313" indent="0">
              <a:buNone/>
            </a:pPr>
            <a:r>
              <a:rPr lang="en-US" sz="2800" dirty="0" smtClean="0">
                <a:hlinkClick r:id="rId3"/>
              </a:rPr>
              <a:t>http</a:t>
            </a:r>
            <a:r>
              <a:rPr lang="en-US" sz="2800" dirty="0">
                <a:hlinkClick r:id="rId3"/>
              </a:rPr>
              <a:t>://</a:t>
            </a:r>
            <a:r>
              <a:rPr lang="en-US" sz="2800" dirty="0" smtClean="0">
                <a:hlinkClick r:id="rId3"/>
              </a:rPr>
              <a:t>copyright.cornell.edu/resources/publicdomain.cfm</a:t>
            </a:r>
            <a:r>
              <a:rPr lang="en-US" sz="2800" dirty="0" smtClean="0"/>
              <a:t>   </a:t>
            </a:r>
            <a:endParaRPr lang="en-US" sz="2800" dirty="0"/>
          </a:p>
          <a:p>
            <a:endParaRPr lang="en-US" dirty="0"/>
          </a:p>
        </p:txBody>
      </p:sp>
    </p:spTree>
    <p:extLst>
      <p:ext uri="{BB962C8B-B14F-4D97-AF65-F5344CB8AC3E}">
        <p14:creationId xmlns:p14="http://schemas.microsoft.com/office/powerpoint/2010/main" val="18744623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066800" y="838200"/>
            <a:ext cx="6705600" cy="3886200"/>
          </a:xfrm>
        </p:spPr>
        <p:txBody>
          <a:bodyPr>
            <a:normAutofit/>
          </a:bodyPr>
          <a:lstStyle/>
          <a:p>
            <a:pPr marL="0" indent="0">
              <a:buNone/>
            </a:pPr>
            <a:endParaRPr lang="en-US" sz="900" dirty="0" smtClean="0"/>
          </a:p>
          <a:p>
            <a:r>
              <a:rPr lang="en-US" sz="2800" dirty="0" smtClean="0">
                <a:solidFill>
                  <a:schemeClr val="tx1"/>
                </a:solidFill>
              </a:rPr>
              <a:t>United States Congress. (1996). </a:t>
            </a:r>
            <a:r>
              <a:rPr lang="en-US" sz="2800" i="1" dirty="0" smtClean="0">
                <a:solidFill>
                  <a:schemeClr val="tx1"/>
                </a:solidFill>
              </a:rPr>
              <a:t>Fair use guidelines for educational multimedia</a:t>
            </a:r>
            <a:r>
              <a:rPr lang="en-US" sz="2800" dirty="0" smtClean="0">
                <a:solidFill>
                  <a:schemeClr val="tx1"/>
                </a:solidFill>
              </a:rPr>
              <a:t>.</a:t>
            </a:r>
          </a:p>
          <a:p>
            <a:r>
              <a:rPr lang="en-US" sz="2800" dirty="0">
                <a:solidFill>
                  <a:schemeClr val="tx1"/>
                </a:solidFill>
              </a:rPr>
              <a:t> Copyright Term and the Public Domain in the United States 1 January 2013</a:t>
            </a:r>
            <a:r>
              <a:rPr lang="en-US" sz="2800" dirty="0" smtClean="0">
                <a:solidFill>
                  <a:schemeClr val="tx1"/>
                </a:solidFill>
              </a:rPr>
              <a:t>. Available </a:t>
            </a:r>
            <a:r>
              <a:rPr lang="en-US" sz="2800" dirty="0">
                <a:solidFill>
                  <a:schemeClr val="tx1"/>
                </a:solidFill>
              </a:rPr>
              <a:t>from: </a:t>
            </a:r>
            <a:endParaRPr lang="en-US" sz="2800" dirty="0" smtClean="0">
              <a:solidFill>
                <a:schemeClr val="tx1"/>
              </a:solidFill>
            </a:endParaRPr>
          </a:p>
          <a:p>
            <a:pPr marL="341313" indent="0">
              <a:buNone/>
            </a:pPr>
            <a:r>
              <a:rPr lang="en-US" sz="2800" dirty="0" smtClean="0">
                <a:hlinkClick r:id="rId3"/>
              </a:rPr>
              <a:t>http</a:t>
            </a:r>
            <a:r>
              <a:rPr lang="en-US" sz="2800" dirty="0">
                <a:hlinkClick r:id="rId3"/>
              </a:rPr>
              <a:t>://</a:t>
            </a:r>
            <a:r>
              <a:rPr lang="en-US" sz="2800" dirty="0" smtClean="0">
                <a:hlinkClick r:id="rId3"/>
              </a:rPr>
              <a:t>copyright.cornell.edu/resources/publicdomain.cfm</a:t>
            </a:r>
            <a:r>
              <a:rPr lang="en-US" sz="2800" dirty="0" smtClean="0"/>
              <a:t>   </a:t>
            </a:r>
            <a:endParaRPr lang="en-US" sz="2800" dirty="0"/>
          </a:p>
          <a:p>
            <a:endParaRPr lang="en-US" dirty="0"/>
          </a:p>
        </p:txBody>
      </p:sp>
    </p:spTree>
    <p:extLst>
      <p:ext uri="{BB962C8B-B14F-4D97-AF65-F5344CB8AC3E}">
        <p14:creationId xmlns:p14="http://schemas.microsoft.com/office/powerpoint/2010/main" val="39059737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62000" y="1295400"/>
            <a:ext cx="7543800" cy="3886200"/>
          </a:xfrm>
        </p:spPr>
        <p:txBody>
          <a:bodyPr>
            <a:normAutofit/>
          </a:bodyPr>
          <a:lstStyle/>
          <a:p>
            <a:pPr indent="-457200"/>
            <a:endParaRPr lang="en-US" dirty="0" smtClean="0"/>
          </a:p>
          <a:p>
            <a:pPr marL="0" indent="0">
              <a:buNone/>
            </a:pPr>
            <a:endParaRPr lang="en-US" sz="1100" dirty="0" smtClean="0"/>
          </a:p>
        </p:txBody>
      </p:sp>
      <p:sp>
        <p:nvSpPr>
          <p:cNvPr id="4" name="Rectangle 3"/>
          <p:cNvSpPr/>
          <p:nvPr/>
        </p:nvSpPr>
        <p:spPr>
          <a:xfrm>
            <a:off x="762000" y="533400"/>
            <a:ext cx="7772400" cy="4555093"/>
          </a:xfrm>
          <a:prstGeom prst="rect">
            <a:avLst/>
          </a:prstGeom>
        </p:spPr>
        <p:txBody>
          <a:bodyPr wrap="square">
            <a:spAutoFit/>
          </a:bodyPr>
          <a:lstStyle/>
          <a:p>
            <a:r>
              <a:rPr lang="en-US" sz="2900" i="1" dirty="0" smtClean="0"/>
              <a:t>Sources: APA Citation</a:t>
            </a:r>
          </a:p>
          <a:p>
            <a:endParaRPr lang="en-US" sz="1200" dirty="0" smtClean="0"/>
          </a:p>
          <a:p>
            <a:r>
              <a:rPr lang="en-US" dirty="0" smtClean="0"/>
              <a:t>The American </a:t>
            </a:r>
            <a:r>
              <a:rPr lang="en-US" dirty="0"/>
              <a:t>Psychological </a:t>
            </a:r>
            <a:r>
              <a:rPr lang="en-US" dirty="0" smtClean="0"/>
              <a:t>Association produces the style sheet most frequently used in the </a:t>
            </a:r>
            <a:r>
              <a:rPr lang="en-US" dirty="0"/>
              <a:t>social </a:t>
            </a:r>
            <a:r>
              <a:rPr lang="en-US" dirty="0" smtClean="0"/>
              <a:t>sciences.</a:t>
            </a:r>
          </a:p>
          <a:p>
            <a:endParaRPr lang="en-US" sz="1100" dirty="0"/>
          </a:p>
          <a:p>
            <a:r>
              <a:rPr lang="en-US" dirty="0" smtClean="0"/>
              <a:t>A book chapter in an edited book, cited by using the APA format:</a:t>
            </a:r>
          </a:p>
          <a:p>
            <a:endParaRPr lang="en-US" sz="1100" dirty="0"/>
          </a:p>
          <a:p>
            <a:pPr lvl="1">
              <a:spcBef>
                <a:spcPts val="600"/>
              </a:spcBef>
            </a:pPr>
            <a:r>
              <a:rPr lang="en-US" sz="2200" dirty="0"/>
              <a:t>Hogue, C. W. V. (2001). Structure Databases. In A. D. </a:t>
            </a:r>
            <a:r>
              <a:rPr lang="en-US" sz="2200" dirty="0" err="1"/>
              <a:t>Baxevanis</a:t>
            </a:r>
            <a:r>
              <a:rPr lang="en-US" sz="2200" dirty="0"/>
              <a:t> &amp; B. F. F. Ouellette (Eds.), </a:t>
            </a:r>
            <a:r>
              <a:rPr lang="en-US" sz="2200" i="1" dirty="0"/>
              <a:t>Bioinformatics</a:t>
            </a:r>
            <a:r>
              <a:rPr lang="en-US" sz="2200" dirty="0"/>
              <a:t> (2nd ed., pp. 83–109). New York, NY: Wiley-</a:t>
            </a:r>
            <a:r>
              <a:rPr lang="en-US" sz="2200" dirty="0" err="1"/>
              <a:t>Interscience</a:t>
            </a:r>
            <a:r>
              <a:rPr lang="en-US" dirty="0" smtClean="0"/>
              <a:t>.</a:t>
            </a:r>
          </a:p>
          <a:p>
            <a:pPr lvl="1">
              <a:spcBef>
                <a:spcPts val="600"/>
              </a:spcBef>
            </a:pPr>
            <a:endParaRPr lang="en-US" sz="1100" dirty="0"/>
          </a:p>
          <a:p>
            <a:pPr marL="6350" lvl="1">
              <a:spcBef>
                <a:spcPts val="600"/>
              </a:spcBef>
            </a:pPr>
            <a:r>
              <a:rPr lang="en-US" dirty="0" smtClean="0"/>
              <a:t>For a complete list of reference types, please see:</a:t>
            </a:r>
          </a:p>
          <a:p>
            <a:pPr lvl="1">
              <a:spcBef>
                <a:spcPts val="600"/>
              </a:spcBef>
            </a:pPr>
            <a:r>
              <a:rPr lang="en-US" dirty="0"/>
              <a:t>American Psychological Association. (2010). </a:t>
            </a:r>
            <a:r>
              <a:rPr lang="en-US" i="1" dirty="0"/>
              <a:t>Publication manual of the American Psychological Association</a:t>
            </a:r>
            <a:r>
              <a:rPr lang="en-US" dirty="0"/>
              <a:t> (6</a:t>
            </a:r>
            <a:r>
              <a:rPr lang="en-US" baseline="30000" dirty="0"/>
              <a:t>th</a:t>
            </a:r>
            <a:r>
              <a:rPr lang="en-US" dirty="0"/>
              <a:t> ed.). Washington, DC.</a:t>
            </a:r>
          </a:p>
          <a:p>
            <a:pPr lvl="1" algn="r">
              <a:spcBef>
                <a:spcPts val="600"/>
              </a:spcBef>
            </a:pPr>
            <a:r>
              <a:rPr lang="en-US" dirty="0">
                <a:solidFill>
                  <a:prstClr val="black"/>
                </a:solidFill>
                <a:hlinkClick r:id="rId3"/>
              </a:rPr>
              <a:t>http://</a:t>
            </a:r>
            <a:r>
              <a:rPr lang="en-US" dirty="0" smtClean="0">
                <a:solidFill>
                  <a:prstClr val="black"/>
                </a:solidFill>
                <a:hlinkClick r:id="rId3"/>
              </a:rPr>
              <a:t>www.apa.org/pubs/books/4200066.aspx</a:t>
            </a:r>
            <a:r>
              <a:rPr lang="en-US"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36483398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62000" y="1295400"/>
            <a:ext cx="7543800" cy="3886200"/>
          </a:xfrm>
        </p:spPr>
        <p:txBody>
          <a:bodyPr>
            <a:normAutofit/>
          </a:bodyPr>
          <a:lstStyle/>
          <a:p>
            <a:pPr indent="-457200"/>
            <a:endParaRPr lang="en-US" dirty="0" smtClean="0"/>
          </a:p>
          <a:p>
            <a:pPr indent="-457200"/>
            <a:endParaRPr lang="en-US" dirty="0" smtClean="0"/>
          </a:p>
        </p:txBody>
      </p:sp>
      <p:sp>
        <p:nvSpPr>
          <p:cNvPr id="4" name="Rectangle 3"/>
          <p:cNvSpPr/>
          <p:nvPr/>
        </p:nvSpPr>
        <p:spPr>
          <a:xfrm>
            <a:off x="685800" y="507999"/>
            <a:ext cx="8229600" cy="4708981"/>
          </a:xfrm>
          <a:prstGeom prst="rect">
            <a:avLst/>
          </a:prstGeom>
        </p:spPr>
        <p:txBody>
          <a:bodyPr wrap="square">
            <a:spAutoFit/>
          </a:bodyPr>
          <a:lstStyle/>
          <a:p>
            <a:r>
              <a:rPr lang="en-US" sz="2900" i="1" dirty="0"/>
              <a:t>Sources: </a:t>
            </a:r>
            <a:r>
              <a:rPr lang="en-US" sz="2900" i="1" dirty="0" smtClean="0"/>
              <a:t>CMS Citation</a:t>
            </a:r>
            <a:endParaRPr lang="en-US" sz="2900" i="1" dirty="0"/>
          </a:p>
          <a:p>
            <a:endParaRPr lang="en-US" sz="1200" dirty="0"/>
          </a:p>
          <a:p>
            <a:r>
              <a:rPr lang="en-US" dirty="0"/>
              <a:t>The </a:t>
            </a:r>
            <a:r>
              <a:rPr lang="en-US" dirty="0" smtClean="0"/>
              <a:t>Chicago Manual of Style furnishes the style </a:t>
            </a:r>
            <a:r>
              <a:rPr lang="en-US" dirty="0"/>
              <a:t>sheet most frequently used in </a:t>
            </a:r>
            <a:r>
              <a:rPr lang="en-US" dirty="0" smtClean="0"/>
              <a:t>history.</a:t>
            </a:r>
            <a:endParaRPr lang="en-US" dirty="0"/>
          </a:p>
          <a:p>
            <a:endParaRPr lang="en-US" sz="1000" dirty="0"/>
          </a:p>
          <a:p>
            <a:r>
              <a:rPr lang="en-US" dirty="0"/>
              <a:t>A book chapter in an edited book, cited by using the </a:t>
            </a:r>
            <a:r>
              <a:rPr lang="en-US" dirty="0" smtClean="0"/>
              <a:t>CMS format:</a:t>
            </a:r>
          </a:p>
          <a:p>
            <a:endParaRPr lang="en-US" sz="900" dirty="0"/>
          </a:p>
          <a:p>
            <a:pPr marL="338138" lvl="1"/>
            <a:r>
              <a:rPr lang="en-US" sz="2200" dirty="0" smtClean="0"/>
              <a:t>Hogue</a:t>
            </a:r>
            <a:r>
              <a:rPr lang="en-US" sz="2200" dirty="0"/>
              <a:t>, Christopher W. V. “Structure Databases.” In </a:t>
            </a:r>
            <a:r>
              <a:rPr lang="en-US" sz="2200" i="1" dirty="0"/>
              <a:t>Bioinformatics</a:t>
            </a:r>
            <a:r>
              <a:rPr lang="en-US" sz="2200" dirty="0"/>
              <a:t>, edited by Andreas D. </a:t>
            </a:r>
            <a:r>
              <a:rPr lang="en-US" sz="2200" dirty="0" err="1"/>
              <a:t>Baxevanis</a:t>
            </a:r>
            <a:r>
              <a:rPr lang="en-US" sz="2200" dirty="0"/>
              <a:t> and B. F. Francis Ouellette, 83–109. 2nd ed. Life Sciences Series. New York, NY: Wiley-</a:t>
            </a:r>
            <a:r>
              <a:rPr lang="en-US" sz="2200" dirty="0" err="1"/>
              <a:t>Interscience</a:t>
            </a:r>
            <a:r>
              <a:rPr lang="en-US" sz="2200" dirty="0"/>
              <a:t>, 2001</a:t>
            </a:r>
            <a:r>
              <a:rPr lang="en-US" dirty="0" smtClean="0"/>
              <a:t>.</a:t>
            </a:r>
          </a:p>
          <a:p>
            <a:pPr lvl="1"/>
            <a:endParaRPr lang="en-US" sz="1200" dirty="0" smtClean="0"/>
          </a:p>
          <a:p>
            <a:pPr marL="6350" lvl="1">
              <a:spcBef>
                <a:spcPts val="600"/>
              </a:spcBef>
            </a:pPr>
            <a:r>
              <a:rPr lang="en-US" dirty="0" smtClean="0"/>
              <a:t>For </a:t>
            </a:r>
            <a:r>
              <a:rPr lang="en-US" dirty="0"/>
              <a:t>a complete list of reference types, please see:</a:t>
            </a:r>
          </a:p>
          <a:p>
            <a:pPr lvl="1">
              <a:spcBef>
                <a:spcPts val="600"/>
              </a:spcBef>
            </a:pPr>
            <a:r>
              <a:rPr lang="en-US" i="1" dirty="0" smtClean="0"/>
              <a:t>The Chicago Manual of Style</a:t>
            </a:r>
            <a:r>
              <a:rPr lang="en-US" dirty="0" smtClean="0"/>
              <a:t>, 15</a:t>
            </a:r>
            <a:r>
              <a:rPr lang="en-US" baseline="30000" dirty="0" smtClean="0"/>
              <a:t>th</a:t>
            </a:r>
            <a:r>
              <a:rPr lang="en-US" dirty="0" smtClean="0"/>
              <a:t> Edition. Chicago: University of Chicago Press, 2010.</a:t>
            </a:r>
          </a:p>
          <a:p>
            <a:pPr lvl="1" algn="r">
              <a:spcBef>
                <a:spcPts val="600"/>
              </a:spcBef>
            </a:pPr>
            <a:r>
              <a:rPr lang="en-US" dirty="0">
                <a:solidFill>
                  <a:prstClr val="black"/>
                </a:solidFill>
                <a:hlinkClick r:id="rId3"/>
              </a:rPr>
              <a:t>http://</a:t>
            </a:r>
            <a:r>
              <a:rPr lang="en-US" dirty="0" smtClean="0">
                <a:solidFill>
                  <a:prstClr val="black"/>
                </a:solidFill>
                <a:hlinkClick r:id="rId3"/>
              </a:rPr>
              <a:t>www.chicagomanualofstyle.org/16/contents.html</a:t>
            </a:r>
            <a:r>
              <a:rPr lang="en-US" dirty="0" smtClean="0">
                <a:solidFill>
                  <a:prstClr val="black"/>
                </a:solidFill>
              </a:rPr>
              <a:t> </a:t>
            </a: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1908781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62000" y="1295400"/>
            <a:ext cx="7543800" cy="3886200"/>
          </a:xfrm>
        </p:spPr>
        <p:txBody>
          <a:bodyPr>
            <a:normAutofit/>
          </a:bodyPr>
          <a:lstStyle/>
          <a:p>
            <a:pPr indent="-457200"/>
            <a:endParaRPr lang="en-US" dirty="0" smtClean="0"/>
          </a:p>
          <a:p>
            <a:pPr marL="0" indent="0">
              <a:buNone/>
            </a:pPr>
            <a:endParaRPr lang="en-US" dirty="0" smtClean="0"/>
          </a:p>
        </p:txBody>
      </p:sp>
      <p:sp>
        <p:nvSpPr>
          <p:cNvPr id="4" name="Rectangle 3"/>
          <p:cNvSpPr/>
          <p:nvPr/>
        </p:nvSpPr>
        <p:spPr>
          <a:xfrm>
            <a:off x="762000" y="693760"/>
            <a:ext cx="8077200" cy="4785926"/>
          </a:xfrm>
          <a:prstGeom prst="rect">
            <a:avLst/>
          </a:prstGeom>
        </p:spPr>
        <p:txBody>
          <a:bodyPr wrap="square">
            <a:spAutoFit/>
          </a:bodyPr>
          <a:lstStyle/>
          <a:p>
            <a:r>
              <a:rPr lang="en-US" sz="2900" i="1" dirty="0"/>
              <a:t>Sources: </a:t>
            </a:r>
            <a:r>
              <a:rPr lang="en-US" sz="2900" i="1" dirty="0" smtClean="0"/>
              <a:t>MLA Citation</a:t>
            </a:r>
            <a:endParaRPr lang="en-US" sz="2900" i="1" dirty="0"/>
          </a:p>
          <a:p>
            <a:endParaRPr lang="en-US" sz="1100" dirty="0"/>
          </a:p>
          <a:p>
            <a:r>
              <a:rPr lang="en-US" dirty="0"/>
              <a:t>The </a:t>
            </a:r>
            <a:r>
              <a:rPr lang="en-US" dirty="0" smtClean="0"/>
              <a:t>Modern Languages Association </a:t>
            </a:r>
            <a:r>
              <a:rPr lang="en-US" dirty="0"/>
              <a:t>produces the style sheet most frequently used in the </a:t>
            </a:r>
            <a:r>
              <a:rPr lang="en-US" dirty="0" smtClean="0"/>
              <a:t>humanities.</a:t>
            </a:r>
            <a:endParaRPr lang="en-US" dirty="0"/>
          </a:p>
          <a:p>
            <a:endParaRPr lang="en-US" sz="1200" dirty="0"/>
          </a:p>
          <a:p>
            <a:r>
              <a:rPr lang="en-US" dirty="0"/>
              <a:t>A book chapter in an edited book, cited by using the </a:t>
            </a:r>
            <a:r>
              <a:rPr lang="en-US" dirty="0" smtClean="0"/>
              <a:t>MLA format</a:t>
            </a:r>
            <a:r>
              <a:rPr lang="en-US" dirty="0"/>
              <a:t>:</a:t>
            </a:r>
          </a:p>
          <a:p>
            <a:pPr lvl="1"/>
            <a:endParaRPr lang="en-US" sz="900" dirty="0" smtClean="0"/>
          </a:p>
          <a:p>
            <a:pPr lvl="1"/>
            <a:r>
              <a:rPr lang="en-US" sz="2200" dirty="0" smtClean="0"/>
              <a:t>Hogue</a:t>
            </a:r>
            <a:r>
              <a:rPr lang="en-US" sz="2200" dirty="0"/>
              <a:t>, Christopher W. V. “Structure Databases.” </a:t>
            </a:r>
            <a:r>
              <a:rPr lang="en-US" sz="2200" i="1" dirty="0"/>
              <a:t>Bioinformatics</a:t>
            </a:r>
            <a:r>
              <a:rPr lang="en-US" sz="2200" dirty="0"/>
              <a:t>. 2nd ed. Ed. Andreas D. </a:t>
            </a:r>
            <a:r>
              <a:rPr lang="en-US" sz="2200" dirty="0" err="1"/>
              <a:t>Baxevanis</a:t>
            </a:r>
            <a:r>
              <a:rPr lang="en-US" sz="2200" dirty="0"/>
              <a:t> &amp; B. F. Francis Ouellette. New York, NY: Wiley-</a:t>
            </a:r>
            <a:r>
              <a:rPr lang="en-US" sz="2200" dirty="0" err="1"/>
              <a:t>Interscience</a:t>
            </a:r>
            <a:r>
              <a:rPr lang="en-US" sz="2200" dirty="0"/>
              <a:t>, 2001. 83–109. Print. Life Sciences Series</a:t>
            </a:r>
            <a:r>
              <a:rPr lang="en-US" dirty="0" smtClean="0"/>
              <a:t>.</a:t>
            </a:r>
          </a:p>
          <a:p>
            <a:pPr lvl="1"/>
            <a:endParaRPr lang="en-US" sz="800" dirty="0" smtClean="0"/>
          </a:p>
          <a:p>
            <a:pPr marL="6350" lvl="1">
              <a:spcBef>
                <a:spcPts val="600"/>
              </a:spcBef>
            </a:pPr>
            <a:r>
              <a:rPr lang="en-US" dirty="0" smtClean="0"/>
              <a:t>For </a:t>
            </a:r>
            <a:r>
              <a:rPr lang="en-US" dirty="0"/>
              <a:t>a complete list of reference types, please see:</a:t>
            </a:r>
          </a:p>
          <a:p>
            <a:pPr lvl="1">
              <a:spcBef>
                <a:spcPts val="600"/>
              </a:spcBef>
            </a:pPr>
            <a:r>
              <a:rPr lang="en-US" dirty="0" smtClean="0"/>
              <a:t>Modern Language Association</a:t>
            </a:r>
            <a:r>
              <a:rPr lang="en-US" i="1" dirty="0" smtClean="0"/>
              <a:t>. MLA Handbook for Writers of Research Papers</a:t>
            </a:r>
            <a:r>
              <a:rPr lang="en-US" dirty="0" smtClean="0"/>
              <a:t>, 7</a:t>
            </a:r>
            <a:r>
              <a:rPr lang="en-US" baseline="30000" dirty="0" smtClean="0"/>
              <a:t>th</a:t>
            </a:r>
            <a:r>
              <a:rPr lang="en-US" dirty="0" smtClean="0"/>
              <a:t> </a:t>
            </a:r>
            <a:r>
              <a:rPr lang="en-US" dirty="0"/>
              <a:t>Edition. </a:t>
            </a:r>
            <a:r>
              <a:rPr lang="en-US" dirty="0" smtClean="0"/>
              <a:t>New York: Modern Language Association, 2009.</a:t>
            </a:r>
            <a:endParaRPr lang="en-US" dirty="0"/>
          </a:p>
          <a:p>
            <a:pPr lvl="1" algn="r">
              <a:spcBef>
                <a:spcPts val="600"/>
              </a:spcBef>
            </a:pPr>
            <a:r>
              <a:rPr lang="en-US" dirty="0">
                <a:solidFill>
                  <a:prstClr val="black"/>
                </a:solidFill>
                <a:hlinkClick r:id="rId3"/>
              </a:rPr>
              <a:t>http://</a:t>
            </a:r>
            <a:r>
              <a:rPr lang="en-US" dirty="0" smtClean="0">
                <a:solidFill>
                  <a:prstClr val="black"/>
                </a:solidFill>
                <a:hlinkClick r:id="rId3"/>
              </a:rPr>
              <a:t>www.mlahandbook.org/private/handbook</a:t>
            </a:r>
            <a:r>
              <a:rPr lang="en-US"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10498400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
            </a:r>
            <a:br>
              <a:rPr lang="en-US" dirty="0"/>
            </a:br>
            <a:r>
              <a:rPr lang="en-US" dirty="0" smtClean="0"/>
              <a:t>References</a:t>
            </a:r>
            <a:endParaRPr lang="en-US" dirty="0"/>
          </a:p>
        </p:txBody>
      </p:sp>
      <p:sp>
        <p:nvSpPr>
          <p:cNvPr id="3" name="Content Placeholder 2"/>
          <p:cNvSpPr>
            <a:spLocks noGrp="1"/>
          </p:cNvSpPr>
          <p:nvPr>
            <p:ph idx="1"/>
          </p:nvPr>
        </p:nvSpPr>
        <p:spPr>
          <a:xfrm>
            <a:off x="762000" y="685800"/>
            <a:ext cx="7543800" cy="4800600"/>
          </a:xfrm>
        </p:spPr>
        <p:txBody>
          <a:bodyPr>
            <a:normAutofit/>
          </a:bodyPr>
          <a:lstStyle/>
          <a:p>
            <a:pPr marL="0" lvl="1" indent="0">
              <a:buNone/>
            </a:pPr>
            <a:r>
              <a:rPr lang="en-US" sz="2900" i="1" dirty="0" smtClean="0">
                <a:solidFill>
                  <a:schemeClr val="tx1"/>
                </a:solidFill>
              </a:rPr>
              <a:t>Organizations and Resources</a:t>
            </a:r>
          </a:p>
          <a:p>
            <a:pPr marL="0" lvl="1" indent="0">
              <a:buNone/>
            </a:pPr>
            <a:endParaRPr lang="en-US" sz="1500" dirty="0" smtClean="0">
              <a:solidFill>
                <a:schemeClr val="tx1"/>
              </a:solidFill>
            </a:endParaRPr>
          </a:p>
          <a:p>
            <a:pPr marL="342900" lvl="1" indent="-342900">
              <a:buFont typeface="Arial" pitchFamily="34" charset="0"/>
              <a:buChar char="•"/>
            </a:pPr>
            <a:r>
              <a:rPr lang="en-US" sz="2400" dirty="0" smtClean="0">
                <a:solidFill>
                  <a:schemeClr val="tx1"/>
                </a:solidFill>
              </a:rPr>
              <a:t>The </a:t>
            </a:r>
            <a:r>
              <a:rPr lang="en-US" sz="2400" dirty="0">
                <a:solidFill>
                  <a:schemeClr val="tx1"/>
                </a:solidFill>
              </a:rPr>
              <a:t>Committee on Publication Ethics 	</a:t>
            </a:r>
            <a:endParaRPr lang="en-US" sz="2400" dirty="0" smtClean="0">
              <a:solidFill>
                <a:schemeClr val="tx1"/>
              </a:solidFill>
            </a:endParaRPr>
          </a:p>
          <a:p>
            <a:pPr marL="0" lvl="1" indent="0">
              <a:buNone/>
            </a:pPr>
            <a:r>
              <a:rPr lang="en-US" sz="2400" dirty="0">
                <a:solidFill>
                  <a:schemeClr val="tx1"/>
                </a:solidFill>
              </a:rPr>
              <a:t>	</a:t>
            </a:r>
            <a:r>
              <a:rPr lang="en-US" sz="2400" dirty="0" smtClean="0">
                <a:solidFill>
                  <a:schemeClr val="tx1"/>
                </a:solidFill>
              </a:rPr>
              <a:t>Elsevier</a:t>
            </a:r>
            <a:r>
              <a:rPr lang="en-US" sz="2400" dirty="0">
                <a:solidFill>
                  <a:schemeClr val="tx1"/>
                </a:solidFill>
              </a:rPr>
              <a:t>, Wiley-Blackwell, and </a:t>
            </a:r>
            <a:r>
              <a:rPr lang="en-US" sz="2400" dirty="0" err="1">
                <a:solidFill>
                  <a:schemeClr val="tx1"/>
                </a:solidFill>
              </a:rPr>
              <a:t>Wolters</a:t>
            </a:r>
            <a:r>
              <a:rPr lang="en-US" sz="2400" dirty="0">
                <a:solidFill>
                  <a:schemeClr val="tx1"/>
                </a:solidFill>
              </a:rPr>
              <a:t> </a:t>
            </a:r>
            <a:r>
              <a:rPr lang="en-US" sz="2400" dirty="0" smtClean="0">
                <a:solidFill>
                  <a:schemeClr val="tx1"/>
                </a:solidFill>
              </a:rPr>
              <a:t>Kluwer</a:t>
            </a:r>
          </a:p>
          <a:p>
            <a:pPr marL="0" lvl="1" indent="0">
              <a:buNone/>
            </a:pPr>
            <a:r>
              <a:rPr lang="en-US" sz="2400" dirty="0"/>
              <a:t>	</a:t>
            </a:r>
            <a:r>
              <a:rPr lang="en-US" sz="2400" dirty="0" smtClean="0">
                <a:hlinkClick r:id="rId3"/>
              </a:rPr>
              <a:t>http</a:t>
            </a:r>
            <a:r>
              <a:rPr lang="en-US" sz="2400" dirty="0">
                <a:hlinkClick r:id="rId3"/>
              </a:rPr>
              <a:t>://publicationethics.org/ </a:t>
            </a:r>
            <a:endParaRPr lang="en-US" sz="2400" dirty="0"/>
          </a:p>
          <a:p>
            <a:pPr marL="0" lvl="1" indent="0">
              <a:buNone/>
            </a:pPr>
            <a:endParaRPr lang="en-US" sz="1200" dirty="0"/>
          </a:p>
          <a:p>
            <a:pPr marL="342900" lvl="1" indent="-342900">
              <a:buFont typeface="Arial" pitchFamily="34" charset="0"/>
              <a:buChar char="•"/>
            </a:pPr>
            <a:r>
              <a:rPr lang="en-US" sz="2400" dirty="0">
                <a:solidFill>
                  <a:schemeClr val="tx1"/>
                </a:solidFill>
              </a:rPr>
              <a:t>The International Committee of Medical Journal </a:t>
            </a:r>
            <a:r>
              <a:rPr lang="en-US" sz="2400" dirty="0" smtClean="0">
                <a:solidFill>
                  <a:schemeClr val="tx1"/>
                </a:solidFill>
              </a:rPr>
              <a:t>Editors</a:t>
            </a:r>
          </a:p>
          <a:p>
            <a:pPr marL="914400" lvl="1" indent="0">
              <a:buNone/>
            </a:pPr>
            <a:r>
              <a:rPr lang="en-US" sz="2400" dirty="0" smtClean="0">
                <a:hlinkClick r:id="rId4"/>
              </a:rPr>
              <a:t>http</a:t>
            </a:r>
            <a:r>
              <a:rPr lang="en-US" sz="2400" dirty="0">
                <a:hlinkClick r:id="rId4"/>
              </a:rPr>
              <a:t>://www.icmje.org</a:t>
            </a:r>
            <a:r>
              <a:rPr lang="en-US" sz="2400" dirty="0" smtClean="0">
                <a:hlinkClick r:id="rId4"/>
              </a:rPr>
              <a:t>/</a:t>
            </a:r>
            <a:endParaRPr lang="en-US" sz="2400" dirty="0" smtClean="0"/>
          </a:p>
          <a:p>
            <a:pPr marL="914400" lvl="1" indent="0">
              <a:buNone/>
            </a:pPr>
            <a:endParaRPr lang="en-US" sz="1300" dirty="0" smtClean="0"/>
          </a:p>
          <a:p>
            <a:pPr marL="342900" lvl="1" indent="-342900">
              <a:buFont typeface="Arial" pitchFamily="34" charset="0"/>
              <a:buChar char="•"/>
            </a:pPr>
            <a:r>
              <a:rPr lang="en-US" sz="2400" dirty="0" smtClean="0">
                <a:solidFill>
                  <a:schemeClr val="tx1"/>
                </a:solidFill>
              </a:rPr>
              <a:t>Journal of the American Medical Association (JAMA)</a:t>
            </a:r>
          </a:p>
          <a:p>
            <a:pPr marL="914400" lvl="1" indent="50800">
              <a:buNone/>
            </a:pPr>
            <a:r>
              <a:rPr lang="en-US" sz="2400" dirty="0">
                <a:hlinkClick r:id="rId5"/>
              </a:rPr>
              <a:t>http://</a:t>
            </a:r>
            <a:r>
              <a:rPr lang="en-US" sz="2400" dirty="0" smtClean="0">
                <a:hlinkClick r:id="rId5"/>
              </a:rPr>
              <a:t>jama.jamanetwork.com/public/about.aspx</a:t>
            </a:r>
            <a:r>
              <a:rPr lang="en-US" sz="2400" dirty="0" smtClean="0"/>
              <a:t> </a:t>
            </a:r>
          </a:p>
          <a:p>
            <a:pPr marL="0" lvl="1" indent="0">
              <a:buNone/>
            </a:pPr>
            <a:endParaRPr lang="en-US" sz="1300" dirty="0"/>
          </a:p>
        </p:txBody>
      </p:sp>
    </p:spTree>
    <p:extLst>
      <p:ext uri="{BB962C8B-B14F-4D97-AF65-F5344CB8AC3E}">
        <p14:creationId xmlns:p14="http://schemas.microsoft.com/office/powerpoint/2010/main" val="1852163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dirty="0">
                <a:solidFill>
                  <a:prstClr val="black">
                    <a:lumMod val="85000"/>
                    <a:lumOff val="15000"/>
                  </a:prstClr>
                </a:solidFill>
              </a:rPr>
              <a:t>Authorship</a:t>
            </a:r>
            <a:endParaRPr lang="en-US" dirty="0"/>
          </a:p>
        </p:txBody>
      </p:sp>
      <p:pic>
        <p:nvPicPr>
          <p:cNvPr id="3" name="Picture 2" descr="Screen Clipping"/>
          <p:cNvPicPr>
            <a:picLocks noChangeAspect="1"/>
          </p:cNvPicPr>
          <p:nvPr/>
        </p:nvPicPr>
        <p:blipFill>
          <a:blip r:embed="rId3"/>
          <a:stretch>
            <a:fillRect/>
          </a:stretch>
        </p:blipFill>
        <p:spPr>
          <a:xfrm>
            <a:off x="4524368" y="3424237"/>
            <a:ext cx="95263" cy="9526"/>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99" y="484909"/>
            <a:ext cx="4495801" cy="5558742"/>
          </a:xfrm>
          <a:prstGeom prst="rect">
            <a:avLst/>
          </a:prstGeom>
        </p:spPr>
      </p:pic>
      <p:sp>
        <p:nvSpPr>
          <p:cNvPr id="6" name="TextBox 5"/>
          <p:cNvSpPr txBox="1"/>
          <p:nvPr/>
        </p:nvSpPr>
        <p:spPr>
          <a:xfrm>
            <a:off x="4357254" y="6211669"/>
            <a:ext cx="4374916" cy="646331"/>
          </a:xfrm>
          <a:prstGeom prst="rect">
            <a:avLst/>
          </a:prstGeom>
          <a:noFill/>
        </p:spPr>
        <p:txBody>
          <a:bodyPr wrap="none" rtlCol="0">
            <a:spAutoFit/>
          </a:bodyPr>
          <a:lstStyle/>
          <a:p>
            <a:pPr algn="r"/>
            <a:r>
              <a:rPr lang="en-US" sz="1200" dirty="0"/>
              <a:t>Journal of the American Medical </a:t>
            </a:r>
            <a:r>
              <a:rPr lang="en-US" sz="1200" dirty="0" smtClean="0"/>
              <a:t>Association</a:t>
            </a:r>
            <a:endParaRPr lang="en-US" sz="1200" dirty="0" smtClean="0">
              <a:hlinkClick r:id="rId5"/>
            </a:endParaRPr>
          </a:p>
          <a:p>
            <a:pPr algn="r"/>
            <a:r>
              <a:rPr lang="en-US" sz="1200" dirty="0" smtClean="0">
                <a:hlinkClick r:id="rId5"/>
              </a:rPr>
              <a:t>http</a:t>
            </a:r>
            <a:r>
              <a:rPr lang="en-US" sz="1200" dirty="0">
                <a:hlinkClick r:id="rId5"/>
              </a:rPr>
              <a:t>://</a:t>
            </a:r>
            <a:r>
              <a:rPr lang="en-US" sz="1200" dirty="0" smtClean="0">
                <a:hlinkClick r:id="rId5"/>
              </a:rPr>
              <a:t>jama.jamanetwork.com/data/ifora-forms/jama/auinst_crit.pdf</a:t>
            </a:r>
            <a:r>
              <a:rPr lang="en-US" sz="1200" dirty="0" smtClean="0"/>
              <a:t> </a:t>
            </a:r>
          </a:p>
          <a:p>
            <a:pPr algn="r"/>
            <a:r>
              <a:rPr lang="en-US" sz="1200" dirty="0"/>
              <a:t>Accessed July 9, 2013</a:t>
            </a:r>
          </a:p>
        </p:txBody>
      </p:sp>
    </p:spTree>
    <p:extLst>
      <p:ext uri="{BB962C8B-B14F-4D97-AF65-F5344CB8AC3E}">
        <p14:creationId xmlns:p14="http://schemas.microsoft.com/office/powerpoint/2010/main" val="7349764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
            </a:r>
            <a:br>
              <a:rPr lang="en-US" dirty="0"/>
            </a:br>
            <a:r>
              <a:rPr lang="en-US" dirty="0" smtClean="0"/>
              <a:t>References</a:t>
            </a:r>
            <a:endParaRPr lang="en-US" dirty="0"/>
          </a:p>
        </p:txBody>
      </p:sp>
      <p:sp>
        <p:nvSpPr>
          <p:cNvPr id="3" name="Content Placeholder 2"/>
          <p:cNvSpPr>
            <a:spLocks noGrp="1"/>
          </p:cNvSpPr>
          <p:nvPr>
            <p:ph idx="1"/>
          </p:nvPr>
        </p:nvSpPr>
        <p:spPr>
          <a:xfrm>
            <a:off x="762000" y="685800"/>
            <a:ext cx="7543800" cy="4572000"/>
          </a:xfrm>
          <a:ln>
            <a:noFill/>
          </a:ln>
        </p:spPr>
        <p:txBody>
          <a:bodyPr>
            <a:normAutofit lnSpcReduction="10000"/>
          </a:bodyPr>
          <a:lstStyle/>
          <a:p>
            <a:pPr marL="0" lvl="1" indent="0">
              <a:buNone/>
            </a:pPr>
            <a:r>
              <a:rPr lang="en-US" sz="2900" i="1" dirty="0" smtClean="0">
                <a:solidFill>
                  <a:schemeClr val="tx1"/>
                </a:solidFill>
              </a:rPr>
              <a:t>Organizations and Resources (continued)</a:t>
            </a:r>
          </a:p>
          <a:p>
            <a:pPr marL="0" lvl="1" indent="0">
              <a:buNone/>
            </a:pPr>
            <a:endParaRPr lang="en-US" sz="1600" dirty="0">
              <a:solidFill>
                <a:schemeClr val="tx1"/>
              </a:solidFill>
            </a:endParaRPr>
          </a:p>
          <a:p>
            <a:pPr marL="342900" lvl="1" indent="-342900">
              <a:lnSpc>
                <a:spcPct val="120000"/>
              </a:lnSpc>
              <a:spcBef>
                <a:spcPts val="576"/>
              </a:spcBef>
              <a:spcAft>
                <a:spcPts val="600"/>
              </a:spcAft>
              <a:buFont typeface="Arial" pitchFamily="34" charset="0"/>
              <a:buChar char="•"/>
            </a:pPr>
            <a:r>
              <a:rPr lang="en-US" sz="2400" dirty="0">
                <a:solidFill>
                  <a:schemeClr val="tx1"/>
                </a:solidFill>
              </a:rPr>
              <a:t>Department of Health and Human Services’ Office of Research Integrity </a:t>
            </a:r>
            <a:endParaRPr lang="en-US" sz="2400" dirty="0" smtClean="0">
              <a:solidFill>
                <a:schemeClr val="tx1"/>
              </a:solidFill>
            </a:endParaRPr>
          </a:p>
          <a:p>
            <a:pPr marL="914400" lvl="3" indent="0">
              <a:lnSpc>
                <a:spcPct val="120000"/>
              </a:lnSpc>
              <a:spcBef>
                <a:spcPts val="576"/>
              </a:spcBef>
              <a:spcAft>
                <a:spcPts val="600"/>
              </a:spcAft>
              <a:buNone/>
            </a:pPr>
            <a:r>
              <a:rPr lang="en-US" sz="2400" dirty="0" smtClean="0">
                <a:hlinkClick r:id="rId3"/>
              </a:rPr>
              <a:t>http://ori.hhs.gov/</a:t>
            </a:r>
            <a:endParaRPr lang="en-US" sz="2400" dirty="0" smtClean="0"/>
          </a:p>
          <a:p>
            <a:pPr marL="914400" lvl="3" indent="0">
              <a:spcBef>
                <a:spcPts val="576"/>
              </a:spcBef>
              <a:buNone/>
            </a:pPr>
            <a:endParaRPr lang="en-US" sz="1300" dirty="0"/>
          </a:p>
          <a:p>
            <a:pPr marL="342900" lvl="1" indent="-342900">
              <a:spcBef>
                <a:spcPts val="576"/>
              </a:spcBef>
              <a:buFont typeface="Arial" pitchFamily="34" charset="0"/>
              <a:buChar char="•"/>
            </a:pPr>
            <a:r>
              <a:rPr lang="en-US" sz="2400" dirty="0">
                <a:solidFill>
                  <a:schemeClr val="tx1"/>
                </a:solidFill>
              </a:rPr>
              <a:t>Association of Clinical Research Professionals </a:t>
            </a:r>
            <a:endParaRPr lang="en-US" sz="2400" dirty="0" smtClean="0">
              <a:solidFill>
                <a:schemeClr val="tx1"/>
              </a:solidFill>
            </a:endParaRPr>
          </a:p>
          <a:p>
            <a:pPr marL="914400" lvl="1" indent="0">
              <a:spcBef>
                <a:spcPts val="576"/>
              </a:spcBef>
              <a:buNone/>
            </a:pPr>
            <a:r>
              <a:rPr lang="en-US" sz="2400" u="sng" dirty="0" smtClean="0">
                <a:hlinkClick r:id="rId4"/>
              </a:rPr>
              <a:t>http</a:t>
            </a:r>
            <a:r>
              <a:rPr lang="en-US" sz="2400" u="sng" dirty="0">
                <a:hlinkClick r:id="rId4"/>
              </a:rPr>
              <a:t>://www.acrpnet.org</a:t>
            </a:r>
            <a:r>
              <a:rPr lang="en-US" sz="2400" u="sng" dirty="0" smtClean="0">
                <a:hlinkClick r:id="rId4"/>
              </a:rPr>
              <a:t>/</a:t>
            </a:r>
            <a:endParaRPr lang="en-US" sz="2400" u="sng" dirty="0" smtClean="0"/>
          </a:p>
          <a:p>
            <a:pPr marL="914400" lvl="1" indent="0">
              <a:spcBef>
                <a:spcPts val="576"/>
              </a:spcBef>
              <a:buNone/>
            </a:pPr>
            <a:endParaRPr lang="en-US" sz="1300" dirty="0"/>
          </a:p>
          <a:p>
            <a:pPr marL="342900" lvl="1" indent="-342900">
              <a:spcBef>
                <a:spcPts val="576"/>
              </a:spcBef>
              <a:buFont typeface="Arial" pitchFamily="34" charset="0"/>
              <a:buChar char="•"/>
            </a:pPr>
            <a:r>
              <a:rPr lang="en-US" sz="2400" dirty="0">
                <a:solidFill>
                  <a:schemeClr val="tx1"/>
                </a:solidFill>
              </a:rPr>
              <a:t>Weblog: Retraction Watch </a:t>
            </a:r>
            <a:endParaRPr lang="en-US" sz="2400" dirty="0" smtClean="0">
              <a:solidFill>
                <a:schemeClr val="tx1"/>
              </a:solidFill>
            </a:endParaRPr>
          </a:p>
          <a:p>
            <a:pPr marL="914400" lvl="1" indent="0">
              <a:spcBef>
                <a:spcPts val="576"/>
              </a:spcBef>
              <a:buNone/>
            </a:pPr>
            <a:r>
              <a:rPr lang="en-US" sz="2400" u="sng" dirty="0" smtClean="0">
                <a:hlinkClick r:id="rId5"/>
              </a:rPr>
              <a:t>http</a:t>
            </a:r>
            <a:r>
              <a:rPr lang="en-US" sz="2400" u="sng" dirty="0">
                <a:hlinkClick r:id="rId5"/>
              </a:rPr>
              <a:t>://retractionwatch.wordpress.com</a:t>
            </a:r>
            <a:r>
              <a:rPr lang="en-US" sz="2400" u="sng" dirty="0" smtClean="0">
                <a:hlinkClick r:id="rId5"/>
              </a:rPr>
              <a:t>/</a:t>
            </a:r>
            <a:endParaRPr lang="en-US" sz="2400" dirty="0" smtClean="0"/>
          </a:p>
        </p:txBody>
      </p:sp>
    </p:spTree>
    <p:extLst>
      <p:ext uri="{BB962C8B-B14F-4D97-AF65-F5344CB8AC3E}">
        <p14:creationId xmlns:p14="http://schemas.microsoft.com/office/powerpoint/2010/main" val="20267374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62000" y="1295400"/>
            <a:ext cx="7543800" cy="3886200"/>
          </a:xfrm>
        </p:spPr>
        <p:txBody>
          <a:bodyPr>
            <a:normAutofit lnSpcReduction="10000"/>
          </a:bodyPr>
          <a:lstStyle/>
          <a:p>
            <a:pPr indent="-457200"/>
            <a:r>
              <a:rPr lang="en-US" dirty="0" smtClean="0">
                <a:solidFill>
                  <a:schemeClr val="tx1"/>
                </a:solidFill>
              </a:rPr>
              <a:t>Angell, M., &amp; </a:t>
            </a:r>
            <a:r>
              <a:rPr lang="en-US" dirty="0" err="1" smtClean="0">
                <a:solidFill>
                  <a:schemeClr val="tx1"/>
                </a:solidFill>
              </a:rPr>
              <a:t>Relman</a:t>
            </a:r>
            <a:r>
              <a:rPr lang="en-US" dirty="0" smtClean="0">
                <a:solidFill>
                  <a:schemeClr val="tx1"/>
                </a:solidFill>
              </a:rPr>
              <a:t>, A.S. (1989). Redundant publication. </a:t>
            </a:r>
            <a:r>
              <a:rPr lang="en-US" i="1" dirty="0" smtClean="0">
                <a:solidFill>
                  <a:schemeClr val="tx1"/>
                </a:solidFill>
              </a:rPr>
              <a:t>New England Journal of Medicine, 320</a:t>
            </a:r>
            <a:r>
              <a:rPr lang="en-US" dirty="0" smtClean="0">
                <a:solidFill>
                  <a:schemeClr val="tx1"/>
                </a:solidFill>
              </a:rPr>
              <a:t>, 1212-1214.</a:t>
            </a:r>
          </a:p>
          <a:p>
            <a:pPr indent="-457200"/>
            <a:r>
              <a:rPr lang="en-US" dirty="0" smtClean="0">
                <a:solidFill>
                  <a:schemeClr val="tx1"/>
                </a:solidFill>
              </a:rPr>
              <a:t>Copyright Clearance Center. (2013). Copyright basics. Retrieved from http://www.copyright.com/content/cc3/en/toolbar/education/resources/copyright_basics.html</a:t>
            </a:r>
          </a:p>
          <a:p>
            <a:pPr indent="-457200"/>
            <a:r>
              <a:rPr lang="en-US" dirty="0" smtClean="0">
                <a:solidFill>
                  <a:schemeClr val="tx1"/>
                </a:solidFill>
              </a:rPr>
              <a:t>Copyright  term and the public domain in the United States: 1 January 2013. (2013). Retrieved from http://copyright.cornell.edu/resources/publicdomain.</a:t>
            </a:r>
          </a:p>
          <a:p>
            <a:pPr indent="-457200"/>
            <a:endParaRPr lang="en-US" dirty="0" smtClean="0">
              <a:solidFill>
                <a:schemeClr val="tx1"/>
              </a:solidFill>
            </a:endParaRPr>
          </a:p>
          <a:p>
            <a:pPr indent="-457200"/>
            <a:endParaRPr lang="en-US" dirty="0" smtClean="0"/>
          </a:p>
          <a:p>
            <a:pPr indent="-457200"/>
            <a:endParaRPr lang="en-US" dirty="0" smtClean="0"/>
          </a:p>
        </p:txBody>
      </p:sp>
    </p:spTree>
    <p:extLst>
      <p:ext uri="{BB962C8B-B14F-4D97-AF65-F5344CB8AC3E}">
        <p14:creationId xmlns:p14="http://schemas.microsoft.com/office/powerpoint/2010/main" val="13780252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62000" y="838200"/>
            <a:ext cx="7543800" cy="4343400"/>
          </a:xfrm>
        </p:spPr>
        <p:txBody>
          <a:bodyPr>
            <a:normAutofit fontScale="92500" lnSpcReduction="20000"/>
          </a:bodyPr>
          <a:lstStyle/>
          <a:p>
            <a:pPr indent="-457200"/>
            <a:r>
              <a:rPr lang="en-US" dirty="0" err="1" smtClean="0">
                <a:solidFill>
                  <a:schemeClr val="tx1"/>
                </a:solidFill>
              </a:rPr>
              <a:t>Kassirer</a:t>
            </a:r>
            <a:r>
              <a:rPr lang="en-US" dirty="0" smtClean="0">
                <a:solidFill>
                  <a:schemeClr val="tx1"/>
                </a:solidFill>
              </a:rPr>
              <a:t>, J. P., &amp; Angell, M. (1995). The Internet and the journal. </a:t>
            </a:r>
            <a:r>
              <a:rPr lang="en-US" i="1" dirty="0" smtClean="0">
                <a:solidFill>
                  <a:schemeClr val="tx1"/>
                </a:solidFill>
              </a:rPr>
              <a:t>New England Journal of Medicine, 332</a:t>
            </a:r>
            <a:r>
              <a:rPr lang="en-US" dirty="0" smtClean="0">
                <a:solidFill>
                  <a:schemeClr val="tx1"/>
                </a:solidFill>
              </a:rPr>
              <a:t>, 1709-1710.</a:t>
            </a:r>
          </a:p>
          <a:p>
            <a:pPr indent="-457200"/>
            <a:r>
              <a:rPr lang="en-US" dirty="0" smtClean="0">
                <a:solidFill>
                  <a:schemeClr val="tx1"/>
                </a:solidFill>
              </a:rPr>
              <a:t>National Academy of Sciences of the United States of America. (2012). Misconduct accounts for the majority of retracted scientific publications. Conference Proceedings. Retrieved from </a:t>
            </a:r>
            <a:r>
              <a:rPr lang="en-US" dirty="0" smtClean="0">
                <a:hlinkClick r:id="rId3"/>
              </a:rPr>
              <a:t>http://www.ncbi.nlm.nih.gov/pubmed/23027971/</a:t>
            </a:r>
            <a:endParaRPr lang="en-US" dirty="0" smtClean="0"/>
          </a:p>
          <a:p>
            <a:pPr indent="-457200"/>
            <a:r>
              <a:rPr lang="en-US" dirty="0" smtClean="0">
                <a:solidFill>
                  <a:schemeClr val="tx1"/>
                </a:solidFill>
              </a:rPr>
              <a:t>O’Reilly, K. B. (2012). Misconduct accounts for most journal retractions. Amednews.com. Retrieved from </a:t>
            </a:r>
            <a:r>
              <a:rPr lang="en-US" dirty="0" smtClean="0">
                <a:hlinkClick r:id="rId4"/>
              </a:rPr>
              <a:t>http://www.amednews.com/article/20121015/profession/310159940/6/</a:t>
            </a:r>
            <a:r>
              <a:rPr lang="en-US" dirty="0" smtClean="0"/>
              <a:t>.</a:t>
            </a:r>
          </a:p>
          <a:p>
            <a:pPr indent="-457200"/>
            <a:r>
              <a:rPr lang="en-US" dirty="0">
                <a:solidFill>
                  <a:schemeClr val="tx1"/>
                </a:solidFill>
              </a:rPr>
              <a:t>: “Misconduct accounts for the majority of retracted scientific publications,” Proceedings of the National Academy of Sciences of the United States of America, published online Oct. 1, 2012. (ncbi.nlm.nih.gov/</a:t>
            </a:r>
            <a:r>
              <a:rPr lang="en-US" dirty="0" err="1">
                <a:solidFill>
                  <a:schemeClr val="tx1"/>
                </a:solidFill>
              </a:rPr>
              <a:t>pubmed</a:t>
            </a:r>
            <a:r>
              <a:rPr lang="en-US" dirty="0">
                <a:solidFill>
                  <a:schemeClr val="tx1"/>
                </a:solidFill>
              </a:rPr>
              <a:t>/23027971</a:t>
            </a:r>
            <a:r>
              <a:rPr lang="en-US" dirty="0" smtClean="0">
                <a:solidFill>
                  <a:schemeClr val="tx1"/>
                </a:solidFill>
              </a:rPr>
              <a:t>/)</a:t>
            </a:r>
          </a:p>
        </p:txBody>
      </p:sp>
    </p:spTree>
    <p:extLst>
      <p:ext uri="{BB962C8B-B14F-4D97-AF65-F5344CB8AC3E}">
        <p14:creationId xmlns:p14="http://schemas.microsoft.com/office/powerpoint/2010/main" val="28373900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62000" y="1295400"/>
            <a:ext cx="7543800" cy="3886200"/>
          </a:xfrm>
        </p:spPr>
        <p:txBody>
          <a:bodyPr>
            <a:noAutofit/>
          </a:bodyPr>
          <a:lstStyle/>
          <a:p>
            <a:pPr indent="-457200"/>
            <a:r>
              <a:rPr lang="en-US" sz="2800" dirty="0" err="1" smtClean="0">
                <a:solidFill>
                  <a:schemeClr val="tx1"/>
                </a:solidFill>
              </a:rPr>
              <a:t>Smaldino</a:t>
            </a:r>
            <a:r>
              <a:rPr lang="en-US" sz="2800" dirty="0">
                <a:solidFill>
                  <a:schemeClr val="tx1"/>
                </a:solidFill>
              </a:rPr>
              <a:t>, S., </a:t>
            </a:r>
            <a:r>
              <a:rPr lang="en-US" sz="2800" dirty="0" err="1">
                <a:solidFill>
                  <a:schemeClr val="tx1"/>
                </a:solidFill>
              </a:rPr>
              <a:t>Lowther</a:t>
            </a:r>
            <a:r>
              <a:rPr lang="en-US" sz="2800" dirty="0">
                <a:solidFill>
                  <a:schemeClr val="tx1"/>
                </a:solidFill>
              </a:rPr>
              <a:t>, D. L., &amp; Russell, J.D. (2007). Instructional technology &amp; media for learning (9th ed.). Upper Saddle River, NJ:  Prentice Hall.</a:t>
            </a:r>
          </a:p>
          <a:p>
            <a:pPr indent="-457200"/>
            <a:r>
              <a:rPr lang="en-US" sz="2800" dirty="0">
                <a:solidFill>
                  <a:schemeClr val="tx1"/>
                </a:solidFill>
              </a:rPr>
              <a:t>United States Code.  (2012). Copyrights.  17 U.S.C.</a:t>
            </a:r>
          </a:p>
          <a:p>
            <a:pPr indent="-457200"/>
            <a:r>
              <a:rPr lang="en-US" sz="2800" dirty="0">
                <a:solidFill>
                  <a:schemeClr val="tx1"/>
                </a:solidFill>
              </a:rPr>
              <a:t>The Ascent of man </a:t>
            </a:r>
            <a:r>
              <a:rPr lang="en-US" sz="2800" dirty="0" err="1">
                <a:solidFill>
                  <a:schemeClr val="tx1"/>
                </a:solidFill>
              </a:rPr>
              <a:t>bbc</a:t>
            </a:r>
            <a:r>
              <a:rPr lang="en-US" sz="2800" dirty="0">
                <a:solidFill>
                  <a:schemeClr val="tx1"/>
                </a:solidFill>
              </a:rPr>
              <a:t> </a:t>
            </a:r>
            <a:r>
              <a:rPr lang="en-US" sz="2800" dirty="0" err="1">
                <a:solidFill>
                  <a:schemeClr val="tx1"/>
                </a:solidFill>
              </a:rPr>
              <a:t>Bronowki</a:t>
            </a:r>
            <a:endParaRPr lang="en-US" sz="2800" dirty="0">
              <a:solidFill>
                <a:schemeClr val="tx1"/>
              </a:solidFill>
            </a:endParaRPr>
          </a:p>
          <a:p>
            <a:pPr indent="-457200"/>
            <a:r>
              <a:rPr lang="en-US" sz="2800" dirty="0">
                <a:solidFill>
                  <a:schemeClr val="tx1"/>
                </a:solidFill>
              </a:rPr>
              <a:t>(O’Reilly, 2012, http://www.ama-assn.org/amednews/2012/10/15/prsb1015.htm</a:t>
            </a:r>
          </a:p>
          <a:p>
            <a:pPr indent="-457200"/>
            <a:endParaRPr lang="en-US" sz="2800" dirty="0" smtClean="0"/>
          </a:p>
        </p:txBody>
      </p:sp>
    </p:spTree>
    <p:extLst>
      <p:ext uri="{BB962C8B-B14F-4D97-AF65-F5344CB8AC3E}">
        <p14:creationId xmlns:p14="http://schemas.microsoft.com/office/powerpoint/2010/main" val="1439560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dirty="0">
                <a:solidFill>
                  <a:prstClr val="black">
                    <a:lumMod val="85000"/>
                    <a:lumOff val="15000"/>
                  </a:prstClr>
                </a:solidFill>
              </a:rPr>
              <a:t>Authorship</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68" y="3390894"/>
            <a:ext cx="95263" cy="76211"/>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381000"/>
            <a:ext cx="6563642" cy="4982271"/>
          </a:xfrm>
          <a:prstGeom prst="rect">
            <a:avLst/>
          </a:prstGeom>
        </p:spPr>
      </p:pic>
      <p:sp>
        <p:nvSpPr>
          <p:cNvPr id="10" name="TextBox 9"/>
          <p:cNvSpPr txBox="1"/>
          <p:nvPr/>
        </p:nvSpPr>
        <p:spPr>
          <a:xfrm>
            <a:off x="4343399" y="5487768"/>
            <a:ext cx="4724399" cy="600164"/>
          </a:xfrm>
          <a:prstGeom prst="rect">
            <a:avLst/>
          </a:prstGeom>
          <a:noFill/>
        </p:spPr>
        <p:txBody>
          <a:bodyPr wrap="square" rtlCol="0">
            <a:spAutoFit/>
          </a:bodyPr>
          <a:lstStyle/>
          <a:p>
            <a:pPr algn="r"/>
            <a:r>
              <a:rPr lang="en-US" sz="1100" dirty="0" smtClean="0"/>
              <a:t>Journal of the American Medical Association</a:t>
            </a:r>
          </a:p>
          <a:p>
            <a:pPr algn="r"/>
            <a:r>
              <a:rPr lang="en-US" sz="1100" dirty="0" smtClean="0">
                <a:hlinkClick r:id="rId5"/>
              </a:rPr>
              <a:t>http</a:t>
            </a:r>
            <a:r>
              <a:rPr lang="en-US" sz="1100" dirty="0">
                <a:hlinkClick r:id="rId5"/>
              </a:rPr>
              <a:t>://</a:t>
            </a:r>
            <a:r>
              <a:rPr lang="en-US" sz="1100" dirty="0" smtClean="0">
                <a:hlinkClick r:id="rId5"/>
              </a:rPr>
              <a:t>jama.jamanetwork.com/article.aspx?articleid=1696098#ArticleInformation</a:t>
            </a:r>
            <a:r>
              <a:rPr lang="en-US" sz="1100" dirty="0" smtClean="0"/>
              <a:t> </a:t>
            </a:r>
          </a:p>
          <a:p>
            <a:pPr algn="r"/>
            <a:r>
              <a:rPr lang="en-US" sz="1100" dirty="0" smtClean="0"/>
              <a:t>Accessed July 9, 2013</a:t>
            </a:r>
            <a:endParaRPr lang="en-US" sz="1100" dirty="0"/>
          </a:p>
        </p:txBody>
      </p:sp>
    </p:spTree>
    <p:extLst>
      <p:ext uri="{BB962C8B-B14F-4D97-AF65-F5344CB8AC3E}">
        <p14:creationId xmlns:p14="http://schemas.microsoft.com/office/powerpoint/2010/main" val="391783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Sources</a:t>
            </a:r>
            <a:endParaRPr lang="en-US" dirty="0"/>
          </a:p>
        </p:txBody>
      </p:sp>
    </p:spTree>
    <p:extLst>
      <p:ext uri="{BB962C8B-B14F-4D97-AF65-F5344CB8AC3E}">
        <p14:creationId xmlns:p14="http://schemas.microsoft.com/office/powerpoint/2010/main" val="31781454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1">
      <a:dk1>
        <a:sysClr val="windowText" lastClr="000000"/>
      </a:dk1>
      <a:lt1>
        <a:sysClr val="window" lastClr="FFFFFF"/>
      </a:lt1>
      <a:dk2>
        <a:srgbClr val="303030"/>
      </a:dk2>
      <a:lt2>
        <a:srgbClr val="DEDEE0"/>
      </a:lt2>
      <a:accent1>
        <a:srgbClr val="446C26"/>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0.xml><?xml version="1.0" encoding="utf-8"?>
<a:theme xmlns:a="http://schemas.openxmlformats.org/drawingml/2006/main" name="59_NewsPrint">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1.xml><?xml version="1.0" encoding="utf-8"?>
<a:theme xmlns:a="http://schemas.openxmlformats.org/drawingml/2006/main" name="11_NewsPrint">
  <a:themeElements>
    <a:clrScheme name="Custom 18">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2.xml><?xml version="1.0" encoding="utf-8"?>
<a:theme xmlns:a="http://schemas.openxmlformats.org/drawingml/2006/main" name="28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3.xml><?xml version="1.0" encoding="utf-8"?>
<a:theme xmlns:a="http://schemas.openxmlformats.org/drawingml/2006/main" name="46_NewsPri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4.xml><?xml version="1.0" encoding="utf-8"?>
<a:theme xmlns:a="http://schemas.openxmlformats.org/drawingml/2006/main" name="64_NewsPrint">
  <a:themeElements>
    <a:clrScheme name="Custom 17">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sPrin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3_NewsPrin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4_NewsPrin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5.xml><?xml version="1.0" encoding="utf-8"?>
<a:theme xmlns:a="http://schemas.openxmlformats.org/drawingml/2006/main" name="5_NewsPrin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6.xml><?xml version="1.0" encoding="utf-8"?>
<a:theme xmlns:a="http://schemas.openxmlformats.org/drawingml/2006/main" name="6_NewsPrin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7.xml><?xml version="1.0" encoding="utf-8"?>
<a:theme xmlns:a="http://schemas.openxmlformats.org/drawingml/2006/main" name="7_NewsPrin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8.xml><?xml version="1.0" encoding="utf-8"?>
<a:theme xmlns:a="http://schemas.openxmlformats.org/drawingml/2006/main" name="10_NewsPrin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9.xml><?xml version="1.0" encoding="utf-8"?>
<a:theme xmlns:a="http://schemas.openxmlformats.org/drawingml/2006/main" name="27_NewsPrin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4515</TotalTime>
  <Words>7459</Words>
  <Application>Microsoft Office PowerPoint</Application>
  <PresentationFormat>On-screen Show (4:3)</PresentationFormat>
  <Paragraphs>722</Paragraphs>
  <Slides>73</Slides>
  <Notes>73</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73</vt:i4>
      </vt:variant>
    </vt:vector>
  </HeadingPairs>
  <TitlesOfParts>
    <vt:vector size="91" baseType="lpstr">
      <vt:lpstr>Arial</vt:lpstr>
      <vt:lpstr>Calibri</vt:lpstr>
      <vt:lpstr>Impact</vt:lpstr>
      <vt:lpstr>Times New Roman</vt:lpstr>
      <vt:lpstr>NewsPrint</vt:lpstr>
      <vt:lpstr>1_NewsPrint</vt:lpstr>
      <vt:lpstr>3_NewsPrint</vt:lpstr>
      <vt:lpstr>4_NewsPrint</vt:lpstr>
      <vt:lpstr>5_NewsPrint</vt:lpstr>
      <vt:lpstr>6_NewsPrint</vt:lpstr>
      <vt:lpstr>7_NewsPrint</vt:lpstr>
      <vt:lpstr>10_NewsPrint</vt:lpstr>
      <vt:lpstr>27_NewsPrint</vt:lpstr>
      <vt:lpstr>59_NewsPrint</vt:lpstr>
      <vt:lpstr>11_NewsPrint</vt:lpstr>
      <vt:lpstr>28_NewsPrint</vt:lpstr>
      <vt:lpstr>46_NewsPrint</vt:lpstr>
      <vt:lpstr>64_NewsPrint</vt:lpstr>
      <vt:lpstr>Academic Honesty in Publication and Presentation</vt:lpstr>
      <vt:lpstr>Objectives</vt:lpstr>
      <vt:lpstr>Authorship</vt:lpstr>
      <vt:lpstr> Authorship</vt:lpstr>
      <vt:lpstr> Authorship</vt:lpstr>
      <vt:lpstr>Authorship</vt:lpstr>
      <vt:lpstr>Authorship</vt:lpstr>
      <vt:lpstr>Authorship</vt:lpstr>
      <vt:lpstr>Sources</vt:lpstr>
      <vt:lpstr>Sources</vt:lpstr>
      <vt:lpstr>Sources</vt:lpstr>
      <vt:lpstr>Sources</vt:lpstr>
      <vt:lpstr>Sources</vt:lpstr>
      <vt:lpstr>Sources </vt:lpstr>
      <vt:lpstr>Sources</vt:lpstr>
      <vt:lpstr>Sources</vt:lpstr>
      <vt:lpstr>Sources</vt:lpstr>
      <vt:lpstr>Plagiarism</vt:lpstr>
      <vt:lpstr>Plagiarism</vt:lpstr>
      <vt:lpstr>Plagiarism</vt:lpstr>
      <vt:lpstr>Plagiarism</vt:lpstr>
      <vt:lpstr>Plagiarism</vt:lpstr>
      <vt:lpstr>Plagiarism</vt:lpstr>
      <vt:lpstr>Plagiarism </vt:lpstr>
      <vt:lpstr>Plagiarism </vt:lpstr>
      <vt:lpstr>Citations</vt:lpstr>
      <vt:lpstr>Citations</vt:lpstr>
      <vt:lpstr>Citations</vt:lpstr>
      <vt:lpstr>Citations</vt:lpstr>
      <vt:lpstr>Citations</vt:lpstr>
      <vt:lpstr>Citations</vt:lpstr>
      <vt:lpstr>Citations</vt:lpstr>
      <vt:lpstr>Error Disclosure</vt:lpstr>
      <vt:lpstr>Error Disclosure</vt:lpstr>
      <vt:lpstr>Error Disclosure</vt:lpstr>
      <vt:lpstr>Error Disclosure</vt:lpstr>
      <vt:lpstr>Error Disclosure</vt:lpstr>
      <vt:lpstr>Error Disclosure</vt:lpstr>
      <vt:lpstr>Error Disclosure</vt:lpstr>
      <vt:lpstr> Error Disclosure</vt:lpstr>
      <vt:lpstr>PowerPoint Presentation</vt:lpstr>
      <vt:lpstr>Error Disclosure</vt:lpstr>
      <vt:lpstr>Error Disclosure</vt:lpstr>
      <vt:lpstr>Error Disclosure</vt:lpstr>
      <vt:lpstr> Error Disclosure</vt:lpstr>
      <vt:lpstr>      Error Disclosure</vt:lpstr>
      <vt:lpstr> Error Disclosure</vt:lpstr>
      <vt:lpstr>Copyright</vt:lpstr>
      <vt:lpstr>        Copyright</vt:lpstr>
      <vt:lpstr>Copyright</vt:lpstr>
      <vt:lpstr>Copyright</vt:lpstr>
      <vt:lpstr>Copyright </vt:lpstr>
      <vt:lpstr>Copyright</vt:lpstr>
      <vt:lpstr> Copyright</vt:lpstr>
      <vt:lpstr>     Fair Use</vt:lpstr>
      <vt:lpstr>     Fair Use</vt:lpstr>
      <vt:lpstr>Fair Use</vt:lpstr>
      <vt:lpstr>Public Domain</vt:lpstr>
      <vt:lpstr>Fair Use</vt:lpstr>
      <vt:lpstr>Public Domain</vt:lpstr>
      <vt:lpstr>References</vt:lpstr>
      <vt:lpstr>References</vt:lpstr>
      <vt:lpstr>References</vt:lpstr>
      <vt:lpstr>References</vt:lpstr>
      <vt:lpstr>References</vt:lpstr>
      <vt:lpstr>References</vt:lpstr>
      <vt:lpstr>References</vt:lpstr>
      <vt:lpstr>References</vt:lpstr>
      <vt:lpstr> References</vt:lpstr>
      <vt:lpstr> References</vt:lpstr>
      <vt:lpstr>References</vt:lpstr>
      <vt:lpstr>References</vt:lpstr>
      <vt:lpstr>References</vt:lpstr>
    </vt:vector>
  </TitlesOfParts>
  <Company>University of Mississippi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Honesty:, Citations, Plagiarism,  Retractions, and Copyright</dc:title>
  <dc:creator>Ralph H. Didlake</dc:creator>
  <cp:lastModifiedBy>Amanitare Z. Bailey</cp:lastModifiedBy>
  <cp:revision>546</cp:revision>
  <cp:lastPrinted>2013-07-18T16:08:11Z</cp:lastPrinted>
  <dcterms:created xsi:type="dcterms:W3CDTF">2013-04-26T18:49:56Z</dcterms:created>
  <dcterms:modified xsi:type="dcterms:W3CDTF">2018-06-20T13:03:44Z</dcterms:modified>
</cp:coreProperties>
</file>