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3" r:id="rId2"/>
    <p:sldMasterId id="2147483710" r:id="rId3"/>
  </p:sldMasterIdLst>
  <p:notesMasterIdLst>
    <p:notesMasterId r:id="rId30"/>
  </p:notesMasterIdLst>
  <p:handoutMasterIdLst>
    <p:handoutMasterId r:id="rId31"/>
  </p:handoutMasterIdLst>
  <p:sldIdLst>
    <p:sldId id="256" r:id="rId4"/>
    <p:sldId id="260" r:id="rId5"/>
    <p:sldId id="349" r:id="rId6"/>
    <p:sldId id="367" r:id="rId7"/>
    <p:sldId id="368" r:id="rId8"/>
    <p:sldId id="261" r:id="rId9"/>
    <p:sldId id="338" r:id="rId10"/>
    <p:sldId id="353" r:id="rId11"/>
    <p:sldId id="354" r:id="rId12"/>
    <p:sldId id="355" r:id="rId13"/>
    <p:sldId id="316" r:id="rId14"/>
    <p:sldId id="299" r:id="rId15"/>
    <p:sldId id="356" r:id="rId16"/>
    <p:sldId id="369" r:id="rId17"/>
    <p:sldId id="357" r:id="rId18"/>
    <p:sldId id="358" r:id="rId19"/>
    <p:sldId id="359" r:id="rId20"/>
    <p:sldId id="360" r:id="rId21"/>
    <p:sldId id="361" r:id="rId22"/>
    <p:sldId id="370" r:id="rId23"/>
    <p:sldId id="362" r:id="rId24"/>
    <p:sldId id="363" r:id="rId25"/>
    <p:sldId id="364" r:id="rId26"/>
    <p:sldId id="365" r:id="rId27"/>
    <p:sldId id="366" r:id="rId28"/>
    <p:sldId id="29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D4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76" autoAdjust="0"/>
  </p:normalViewPr>
  <p:slideViewPr>
    <p:cSldViewPr showGuides="1">
      <p:cViewPr varScale="1">
        <p:scale>
          <a:sx n="96" d="100"/>
          <a:sy n="96" d="100"/>
        </p:scale>
        <p:origin x="19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E0BD4-03D2-480A-AB64-58D15EAD0C31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B7F2F-9839-4F54-8A81-97DA2C61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34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B364134-C985-074A-AE2E-98B41C844AC7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CE87559-8BB3-264D-8A9F-9BB646A4B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77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26FB11-1D4E-4D91-83B9-F671BF5CB646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01543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26FB11-1D4E-4D91-83B9-F671BF5CB646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89865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26FB11-1D4E-4D91-83B9-F671BF5CB646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12948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26FB11-1D4E-4D91-83B9-F671BF5CB646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3365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26FB11-1D4E-4D91-83B9-F671BF5CB646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6206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26FB11-1D4E-4D91-83B9-F671BF5CB646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18395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26FB11-1D4E-4D91-83B9-F671BF5CB646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8671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26FB11-1D4E-4D91-83B9-F671BF5CB646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2596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26FB11-1D4E-4D91-83B9-F671BF5CB646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7362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26FB11-1D4E-4D91-83B9-F671BF5CB646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22962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26FB11-1D4E-4D91-83B9-F671BF5CB646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6060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26FB11-1D4E-4D91-83B9-F671BF5CB646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3513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F26FB11-1D4E-4D91-83B9-F671BF5CB646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3983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mmc_2017_OFFICE ACADEMIC Suppo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295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FFEE-7ECF-1148-8CFC-DF5B37B82846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mmc_2017_OFFICE ACADEMIC Suppor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7800" y="838200"/>
            <a:ext cx="7086600" cy="1524000"/>
          </a:xfrm>
        </p:spPr>
        <p:txBody>
          <a:bodyPr/>
          <a:lstStyle>
            <a:lvl1pPr algn="l">
              <a:defRPr b="1">
                <a:solidFill>
                  <a:srgbClr val="1D487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667000"/>
            <a:ext cx="5836024" cy="7620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1D487C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1C41-26AE-6643-8178-70E7984012E8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EAAC-CF13-EF43-B5C8-587C0BA1B27E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1E9E-409B-6F46-93BC-FF13FE419629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ECF8-2188-9246-A63F-EF0F01564ABB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CD197F-56BD-4C75-A86B-DCA360D2042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8219-39B2-4D58-924D-4F6B7C734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9800" y="6096000"/>
            <a:ext cx="2743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EEBBD-0835-458D-8480-171CBE2C5A8F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AA28-F1C4-6540-83CC-206154EF1F03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mmc_2017_OFFICE ACADEMIC Support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B49AE8-6281-1C4E-8131-F53E6D61BF5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mmc_2017_OFFICE ACADEMIC Support5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3B823FA-E23A-9045-A26F-7A85E7954C7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7" r:id="rId3"/>
    <p:sldLayoutId id="214748373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mc_2017_OFFICE ACADEMIC Support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6546474-DE79-0443-AFF7-49E200F6A9A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cademicSupport@umc.edu" TargetMode="External"/><Relationship Id="rId2" Type="http://schemas.openxmlformats.org/officeDocument/2006/relationships/hyperlink" Target="https://www.umc.edu/academic_support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752600"/>
          </a:xfrm>
        </p:spPr>
        <p:txBody>
          <a:bodyPr/>
          <a:lstStyle/>
          <a:p>
            <a:r>
              <a:rPr lang="en-US" dirty="0" smtClean="0"/>
              <a:t>Professional Interviewing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Penni Foster</a:t>
            </a:r>
            <a:r>
              <a:rPr lang="en-US" sz="2400" dirty="0"/>
              <a:t>, </a:t>
            </a:r>
            <a:r>
              <a:rPr lang="en-US" sz="2400" dirty="0" smtClean="0"/>
              <a:t>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3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the Interview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Be able to tell interviewers about </a:t>
            </a:r>
            <a:r>
              <a:rPr lang="en-US" dirty="0" smtClean="0"/>
              <a:t>yourself briefly and succinctly. 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Be able to explain your interest in the position.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Be able to briefly describe your future academic and/or career plans.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1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the Interview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6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Practice the Interview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Practice introducing yourself (e.g., handshake).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Practice </a:t>
            </a:r>
            <a:r>
              <a:rPr lang="en-US" altLang="en-US" dirty="0"/>
              <a:t>asking </a:t>
            </a:r>
            <a:r>
              <a:rPr lang="en-US" altLang="en-US" smtClean="0"/>
              <a:t>thoughtful questions, </a:t>
            </a:r>
            <a:r>
              <a:rPr lang="en-US" altLang="en-US" dirty="0" smtClean="0"/>
              <a:t>and practice answering anticipated questions with family and/or friends. </a:t>
            </a: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dirty="0"/>
              <a:t>Practice </a:t>
            </a:r>
            <a:r>
              <a:rPr lang="en-US" altLang="en-US" dirty="0" smtClean="0"/>
              <a:t>your nonverbal </a:t>
            </a:r>
            <a:r>
              <a:rPr lang="en-US" altLang="en-US" dirty="0"/>
              <a:t>behaviors </a:t>
            </a:r>
            <a:r>
              <a:rPr lang="en-US" altLang="en-US" dirty="0" smtClean="0"/>
              <a:t>(</a:t>
            </a:r>
            <a:r>
              <a:rPr lang="en-US" altLang="en-US" dirty="0"/>
              <a:t>e.g., </a:t>
            </a:r>
            <a:r>
              <a:rPr lang="en-US" altLang="en-US" dirty="0" smtClean="0"/>
              <a:t>eye contact, facial expressions, tone of voice). </a:t>
            </a: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05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Practice the Interview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Practice carrying materials (e.g., notebook, resume or cv, and personal items). </a:t>
            </a: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These </a:t>
            </a:r>
            <a:r>
              <a:rPr lang="en-US" altLang="en-US" dirty="0"/>
              <a:t>items can get in your way when trying to maneuver through new surroundings. </a:t>
            </a:r>
            <a:r>
              <a:rPr lang="en-US" altLang="en-US" dirty="0" smtClean="0"/>
              <a:t>You may find that carrying a portfolio that zips instead of a separate brief case or purse gives you more flexibility. </a:t>
            </a: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90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Practice the Interview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Ask family members and friends for feedback, and be open to their feedback, both positive and negative. </a:t>
            </a:r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dirty="0" smtClean="0"/>
              <a:t>Incorporate the feedback, and practice again. </a:t>
            </a:r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dirty="0" smtClean="0"/>
              <a:t>Practice dressing for the interview.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46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Practice the Interview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 smtClean="0"/>
              <a:t>Interview attire should follow these guidelines: 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400" dirty="0" smtClean="0"/>
          </a:p>
          <a:p>
            <a:pPr>
              <a:buFont typeface="Trebuchet MS" panose="020B0603020202020204" pitchFamily="34" charset="0"/>
              <a:buChar char="–"/>
            </a:pPr>
            <a:r>
              <a:rPr lang="en-US" altLang="en-US" sz="2400" dirty="0" smtClean="0"/>
              <a:t>Solid, dark colored suit, pants, or skirt</a:t>
            </a:r>
          </a:p>
          <a:p>
            <a:pPr>
              <a:buFont typeface="Trebuchet MS" panose="020B0603020202020204" pitchFamily="34" charset="0"/>
              <a:buChar char="–"/>
            </a:pPr>
            <a:r>
              <a:rPr lang="en-US" altLang="en-US" sz="2400" dirty="0" smtClean="0"/>
              <a:t>Solid, simple white or light blue shirt</a:t>
            </a:r>
          </a:p>
          <a:p>
            <a:pPr>
              <a:buFont typeface="Trebuchet MS" panose="020B0603020202020204" pitchFamily="34" charset="0"/>
              <a:buChar char="–"/>
            </a:pPr>
            <a:r>
              <a:rPr lang="en-US" altLang="en-US" sz="2400" dirty="0" smtClean="0"/>
              <a:t>Solid tie or scarf, if wearing a tie or scarf</a:t>
            </a:r>
          </a:p>
          <a:p>
            <a:pPr>
              <a:buFont typeface="Trebuchet MS" panose="020B0603020202020204" pitchFamily="34" charset="0"/>
              <a:buChar char="–"/>
            </a:pPr>
            <a:r>
              <a:rPr lang="en-US" altLang="en-US" sz="2400" dirty="0" smtClean="0"/>
              <a:t>Solid matching socks or hose</a:t>
            </a:r>
          </a:p>
          <a:p>
            <a:pPr>
              <a:buFont typeface="Trebuchet MS" panose="020B0603020202020204" pitchFamily="34" charset="0"/>
              <a:buChar char="–"/>
            </a:pPr>
            <a:r>
              <a:rPr lang="en-US" altLang="en-US" sz="2400" dirty="0" smtClean="0"/>
              <a:t>Nice, simple black or dark brown closed-toe shoes</a:t>
            </a:r>
            <a:endParaRPr lang="en-US" altLang="en-US" sz="2400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06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Practice the Interview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 smtClean="0"/>
              <a:t>Interview attire should follow these guidelines: 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400" dirty="0" smtClean="0"/>
          </a:p>
          <a:p>
            <a:pPr>
              <a:buFont typeface="Trebuchet MS" panose="020B0603020202020204" pitchFamily="34" charset="0"/>
              <a:buChar char="–"/>
            </a:pPr>
            <a:r>
              <a:rPr lang="en-US" altLang="en-US" sz="2400" dirty="0" smtClean="0"/>
              <a:t>Clean, conservative hair</a:t>
            </a:r>
          </a:p>
          <a:p>
            <a:pPr>
              <a:buFont typeface="Trebuchet MS" panose="020B0603020202020204" pitchFamily="34" charset="0"/>
              <a:buChar char="–"/>
            </a:pPr>
            <a:r>
              <a:rPr lang="en-US" altLang="en-US" sz="2400" dirty="0" smtClean="0"/>
              <a:t>Clean, trimmed nails</a:t>
            </a:r>
          </a:p>
          <a:p>
            <a:pPr>
              <a:buFont typeface="Trebuchet MS" panose="020B0603020202020204" pitchFamily="34" charset="0"/>
              <a:buChar char="–"/>
            </a:pPr>
            <a:r>
              <a:rPr lang="en-US" altLang="en-US" sz="2400" dirty="0" smtClean="0"/>
              <a:t>Limited jewelry and accessories</a:t>
            </a:r>
          </a:p>
          <a:p>
            <a:pPr>
              <a:buFont typeface="Trebuchet MS" panose="020B0603020202020204" pitchFamily="34" charset="0"/>
              <a:buChar char="–"/>
            </a:pPr>
            <a:r>
              <a:rPr lang="en-US" altLang="en-US" sz="2400" dirty="0" smtClean="0"/>
              <a:t>Limited cologne, perfume, makeup, nail polish</a:t>
            </a:r>
          </a:p>
          <a:p>
            <a:pPr>
              <a:buFont typeface="Trebuchet MS" panose="020B0603020202020204" pitchFamily="34" charset="0"/>
              <a:buChar char="–"/>
            </a:pPr>
            <a:r>
              <a:rPr lang="en-US" altLang="en-US" sz="2400" dirty="0" smtClean="0"/>
              <a:t>No exposed tattoos</a:t>
            </a:r>
            <a:endParaRPr lang="en-US" altLang="en-US" sz="2400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0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Practice the Interview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This simple rule should guide your decisions about your attire. The </a:t>
            </a:r>
            <a:r>
              <a:rPr lang="en-US" altLang="en-US" dirty="0"/>
              <a:t>interviewer should not remember your </a:t>
            </a:r>
            <a:r>
              <a:rPr lang="en-US" altLang="en-US" dirty="0" smtClean="0"/>
              <a:t>attire. </a:t>
            </a: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dirty="0" smtClean="0"/>
              <a:t>The interviewer(s) should remember you and your thoughtful answers to their questions.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12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Behave Intentionally </a:t>
            </a:r>
            <a:br>
              <a:rPr lang="en-US" dirty="0" smtClean="0"/>
            </a:br>
            <a:r>
              <a:rPr lang="en-US" dirty="0" smtClean="0"/>
              <a:t>Before, During, and After </a:t>
            </a:r>
            <a:br>
              <a:rPr lang="en-US" dirty="0" smtClean="0"/>
            </a:br>
            <a:r>
              <a:rPr lang="en-US" dirty="0" smtClean="0"/>
              <a:t>the Interview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52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Before the Interview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Confirm your interview time and location prior to the interview.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Be sure to make a positive impression by arriving to the correct location on time or early if possible.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60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Upon the conclusion of this presentation, students will be able to:</a:t>
            </a:r>
          </a:p>
          <a:p>
            <a:endParaRPr lang="en-US" sz="2400" dirty="0" smtClean="0"/>
          </a:p>
          <a:p>
            <a:r>
              <a:rPr lang="en-US" sz="2400" dirty="0" smtClean="0"/>
              <a:t>Prepare for a successful interview, </a:t>
            </a:r>
          </a:p>
          <a:p>
            <a:endParaRPr lang="en-US" sz="2400" dirty="0"/>
          </a:p>
          <a:p>
            <a:r>
              <a:rPr lang="en-US" sz="2400" dirty="0" smtClean="0"/>
              <a:t>Practice interviewing effectively, and </a:t>
            </a:r>
          </a:p>
          <a:p>
            <a:endParaRPr lang="en-US" sz="2400" dirty="0"/>
          </a:p>
          <a:p>
            <a:r>
              <a:rPr lang="en-US" sz="2400" dirty="0" smtClean="0"/>
              <a:t>Behave intentionally during the interview process.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2491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Before the Interview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However, if you find yourself in an unavoidable situation (e.g., traffic jam, car problems), call and explain the situation.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Calling ahead and maintaining communication during unanticipated situations indicates that you are responsible and flexible.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57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Before the Interview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Remember that you are being evaluated by all of the individuals with whom you come into contact by phone, written communication, and in person.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Treat all individuals involved in the interview process with respect and kindness.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87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During the Interview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Enter and depart confidently.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Do your best to pronounce names correctly.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Sit up straight, and maintain eye contact when speaking with others.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Keep your hands out of your hair and away from your face.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29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During the Interview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Mind your manners when eating.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Avoid alcohol. You should be alert and sharp at all times. </a:t>
            </a: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dirty="0" smtClean="0"/>
              <a:t>Show enthusiasm for the position.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TURN OFF YOUR CELL PHONE.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00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After the Interview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Send thank you notes to the individuals who interviewed you, thanking them for their time and consideration of you for the position.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Thank you notes may be written on paper or delivered via email. </a:t>
            </a: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However</a:t>
            </a:r>
            <a:r>
              <a:rPr lang="en-US" altLang="en-US" dirty="0" smtClean="0"/>
              <a:t>, be sure they are written using correct grammar, and be sure to use </a:t>
            </a:r>
            <a:r>
              <a:rPr lang="en-US" altLang="en-US" dirty="0" smtClean="0"/>
              <a:t>a </a:t>
            </a:r>
            <a:r>
              <a:rPr lang="en-US" altLang="en-US" dirty="0" smtClean="0"/>
              <a:t>professional email address.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85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Behave Intentionally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Remember to be honest and be yourself. Be the best version of yourself you can be.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24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2139554"/>
            <a:ext cx="7886700" cy="1498997"/>
          </a:xfrm>
        </p:spPr>
        <p:txBody>
          <a:bodyPr/>
          <a:lstStyle/>
          <a:p>
            <a:pPr algn="ctr"/>
            <a:r>
              <a:rPr lang="en-US" sz="4050" dirty="0"/>
              <a:t>For further assistance, contact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Office of Academic Support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3924301"/>
            <a:ext cx="7886700" cy="1500188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https://www.umc.edu/academic_support/</a:t>
            </a:r>
            <a:endParaRPr lang="en-US" dirty="0" smtClean="0"/>
          </a:p>
          <a:p>
            <a:pPr algn="ctr"/>
            <a:r>
              <a:rPr lang="en-US" dirty="0" smtClean="0"/>
              <a:t>601-815-5064</a:t>
            </a:r>
          </a:p>
          <a:p>
            <a:pPr algn="ctr"/>
            <a:r>
              <a:rPr lang="en-US" dirty="0" smtClean="0">
                <a:hlinkClick r:id="rId3"/>
              </a:rPr>
              <a:t>AcademicSupport@umc.edu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7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Interview </a:t>
            </a:r>
            <a:br>
              <a:rPr lang="en-US" dirty="0" smtClean="0"/>
            </a:br>
            <a:r>
              <a:rPr lang="en-US" dirty="0" smtClean="0"/>
              <a:t>Really Matter?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3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Yes, the interview is a very important part of the selection and hiring process.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Ten to thirty minute interviews may count as much or more than your previous experiences and years in school combined.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Professional interviews are extremely important components of getting into graduate programs, residency programs, and employment opportunities.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5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the Time to Prepare </a:t>
            </a:r>
            <a:br>
              <a:rPr lang="en-US" dirty="0" smtClean="0"/>
            </a:br>
            <a:r>
              <a:rPr lang="en-US" dirty="0" smtClean="0"/>
              <a:t>for the Interview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9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the Interview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Review website and written materials about the program or organization before the interview.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 prepared to speak intelligently about the program or </a:t>
            </a:r>
            <a:r>
              <a:rPr lang="en-US" dirty="0" smtClean="0"/>
              <a:t>organization. 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Note the names and titles of those with whom you may be interviewing.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0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the Interview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Prepare questions for the interviewer(s).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However, do not ask questions that have already been answered on the website or in written materials.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Be sure you appear interested and curious about the organization and position.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5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the Interview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Prepare answers for the interviewer(s)’ potential questions. Interviewers often ask questions for which you can prepare in advance.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For example, prepare to discuss your previous accomplishments, strengths, weaknesses, and any deficiencies.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45920"/>
      </p:ext>
    </p:extLst>
  </p:cSld>
  <p:clrMapOvr>
    <a:masterClrMapping/>
  </p:clrMapOvr>
</p:sld>
</file>

<file path=ppt/theme/theme1.xml><?xml version="1.0" encoding="utf-8"?>
<a:theme xmlns:a="http://schemas.openxmlformats.org/drawingml/2006/main" name="UMMC2014_transpla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MMC 2014 blue top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MMC 2014 bluebac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UMMC2014_transplant.potx</Template>
  <TotalTime>6017</TotalTime>
  <Words>837</Words>
  <Application>Microsoft Office PowerPoint</Application>
  <PresentationFormat>On-screen Show (4:3)</PresentationFormat>
  <Paragraphs>159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Geneva</vt:lpstr>
      <vt:lpstr>Times</vt:lpstr>
      <vt:lpstr>Trebuchet MS</vt:lpstr>
      <vt:lpstr>Wingdings</vt:lpstr>
      <vt:lpstr>ヒラギノ角ゴ Pro W3</vt:lpstr>
      <vt:lpstr>UMMC2014_transplant</vt:lpstr>
      <vt:lpstr>UMMC 2014 blue top</vt:lpstr>
      <vt:lpstr>UMMC 2014 blueback</vt:lpstr>
      <vt:lpstr>Professional Interviewing Skills</vt:lpstr>
      <vt:lpstr>Objectives</vt:lpstr>
      <vt:lpstr>Does the Interview  Really Matter? </vt:lpstr>
      <vt:lpstr>Interviews</vt:lpstr>
      <vt:lpstr>Interviews</vt:lpstr>
      <vt:lpstr>Take the Time to Prepare  for the Interview</vt:lpstr>
      <vt:lpstr>Prepare for the Interview</vt:lpstr>
      <vt:lpstr>Prepare for the Interview</vt:lpstr>
      <vt:lpstr>Prepare for the Interview</vt:lpstr>
      <vt:lpstr>Prepare for the Interview</vt:lpstr>
      <vt:lpstr>Practice the Interview</vt:lpstr>
      <vt:lpstr>Practice the Interview</vt:lpstr>
      <vt:lpstr>Practice the Interview</vt:lpstr>
      <vt:lpstr>Practice the Interview</vt:lpstr>
      <vt:lpstr>Practice the Interview</vt:lpstr>
      <vt:lpstr>Practice the Interview</vt:lpstr>
      <vt:lpstr>Practice the Interview</vt:lpstr>
      <vt:lpstr>Behave Intentionally  Before, During, and After  the Interview</vt:lpstr>
      <vt:lpstr>Before the Interview</vt:lpstr>
      <vt:lpstr>Before the Interview</vt:lpstr>
      <vt:lpstr>Before the Interview</vt:lpstr>
      <vt:lpstr>During the Interview</vt:lpstr>
      <vt:lpstr>During the Interview</vt:lpstr>
      <vt:lpstr>After the Interview</vt:lpstr>
      <vt:lpstr>Behave Intentionally</vt:lpstr>
      <vt:lpstr>For further assistance, contact the  Office of Academic Support</vt:lpstr>
    </vt:vector>
  </TitlesOfParts>
  <Company>UMHC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Ezell</dc:creator>
  <cp:lastModifiedBy>Penni S. Foster</cp:lastModifiedBy>
  <cp:revision>73</cp:revision>
  <cp:lastPrinted>2017-09-26T21:10:24Z</cp:lastPrinted>
  <dcterms:created xsi:type="dcterms:W3CDTF">2014-07-16T13:14:31Z</dcterms:created>
  <dcterms:modified xsi:type="dcterms:W3CDTF">2017-09-27T14:57:00Z</dcterms:modified>
</cp:coreProperties>
</file>