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67" r:id="rId2"/>
    <p:sldId id="269" r:id="rId3"/>
    <p:sldId id="296" r:id="rId4"/>
    <p:sldId id="297" r:id="rId5"/>
    <p:sldId id="270" r:id="rId6"/>
    <p:sldId id="271" r:id="rId7"/>
    <p:sldId id="272" r:id="rId8"/>
    <p:sldId id="273" r:id="rId9"/>
    <p:sldId id="299" r:id="rId10"/>
    <p:sldId id="300" r:id="rId11"/>
    <p:sldId id="301" r:id="rId12"/>
    <p:sldId id="302" r:id="rId13"/>
    <p:sldId id="303" r:id="rId14"/>
    <p:sldId id="298" r:id="rId15"/>
    <p:sldId id="274" r:id="rId16"/>
    <p:sldId id="304" r:id="rId17"/>
    <p:sldId id="305" r:id="rId18"/>
    <p:sldId id="278" r:id="rId19"/>
    <p:sldId id="279" r:id="rId20"/>
    <p:sldId id="280" r:id="rId21"/>
    <p:sldId id="281" r:id="rId22"/>
    <p:sldId id="282" r:id="rId23"/>
    <p:sldId id="283" r:id="rId24"/>
    <p:sldId id="306" r:id="rId25"/>
    <p:sldId id="285" r:id="rId26"/>
    <p:sldId id="307" r:id="rId27"/>
    <p:sldId id="286" r:id="rId28"/>
    <p:sldId id="289" r:id="rId29"/>
    <p:sldId id="290" r:id="rId30"/>
    <p:sldId id="29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611" autoAdjust="0"/>
  </p:normalViewPr>
  <p:slideViewPr>
    <p:cSldViewPr>
      <p:cViewPr varScale="1">
        <p:scale>
          <a:sx n="54" d="100"/>
          <a:sy n="54" d="100"/>
        </p:scale>
        <p:origin x="708" y="60"/>
      </p:cViewPr>
      <p:guideLst>
        <p:guide pos="3840"/>
        <p:guide orient="horz" pos="2160"/>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3B725B-653D-4166-A8E9-72A38A1847CF}" type="datetimeFigureOut">
              <a:rPr lang="en-US"/>
              <a:t>3/20/2017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861E8E-D392-497B-BB21-122DD7C27CF3}" type="slidenum">
              <a:rPr/>
              <a:t>‹#›</a:t>
            </a:fld>
            <a:endParaRPr/>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64CD-0576-4A9A-BD06-7889D6E60BDC}" type="datetimeFigureOut">
              <a:rPr lang="en-US"/>
              <a:t>3/20/2017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5D449-B875-4B8D-8E66-224D27E54C9A}" type="slidenum">
              <a:rPr/>
              <a:t>‹#›</a:t>
            </a:fld>
            <a:endParaRPr/>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eaLnBrk="1" hangingPunct="1"/>
            <a:endParaRPr lang="en-US" dirty="0" smtClean="0">
              <a:latin typeface="Calibri" pitchFamily="34" charset="0"/>
              <a:ea typeface="ＭＳ Ｐゴシック" pitchFamily="34" charset="-128"/>
              <a:cs typeface="Arial" pitchFamily="34" charset="0"/>
            </a:endParaRPr>
          </a:p>
        </p:txBody>
      </p:sp>
      <p:sp>
        <p:nvSpPr>
          <p:cNvPr id="49156" name="Slide Number Placeholder 3"/>
          <p:cNvSpPr>
            <a:spLocks noGrp="1"/>
          </p:cNvSpPr>
          <p:nvPr>
            <p:ph type="sldNum" sz="quarter" idx="5"/>
          </p:nvPr>
        </p:nvSpPr>
        <p:spPr>
          <a:noFill/>
        </p:spPr>
        <p:txBody>
          <a:bodyPr/>
          <a:lstStyle/>
          <a:p>
            <a:fld id="{6B04A703-93AA-4491-95D2-3A809416690A}" type="slidenum">
              <a:rPr lang="en-US" smtClean="0">
                <a:solidFill>
                  <a:srgbClr val="000000"/>
                </a:solidFill>
                <a:latin typeface="Arial" pitchFamily="34" charset="0"/>
                <a:ea typeface="ＭＳ Ｐゴシック" pitchFamily="34" charset="-128"/>
              </a:rPr>
              <a:pPr/>
              <a:t>3</a:t>
            </a:fld>
            <a:endParaRPr lang="en-US" dirty="0" smtClean="0">
              <a:solidFill>
                <a:srgbClr val="000000"/>
              </a:solidFill>
              <a:latin typeface="Arial" pitchFamily="34" charset="0"/>
              <a:ea typeface="ＭＳ Ｐゴシック" pitchFamily="34" charset="-128"/>
            </a:endParaRPr>
          </a:p>
        </p:txBody>
      </p:sp>
    </p:spTree>
    <p:extLst>
      <p:ext uri="{BB962C8B-B14F-4D97-AF65-F5344CB8AC3E}">
        <p14:creationId xmlns:p14="http://schemas.microsoft.com/office/powerpoint/2010/main" val="191271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0C9ACC-48F5-45F6-8339-8773A2E48473}" type="slidenum">
              <a:rPr lang="en-US"/>
              <a:pPr fontAlgn="base">
                <a:spcBef>
                  <a:spcPct val="0"/>
                </a:spcBef>
                <a:spcAft>
                  <a:spcPct val="0"/>
                </a:spcAft>
              </a:pPr>
              <a:t>19</a:t>
            </a:fld>
            <a:endParaRPr lang="en-US" dirty="0"/>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extLst>
      <p:ext uri="{BB962C8B-B14F-4D97-AF65-F5344CB8AC3E}">
        <p14:creationId xmlns:p14="http://schemas.microsoft.com/office/powerpoint/2010/main" val="2234426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778BABF-C947-4E19-BE4C-8D72138C3723}" type="slidenum">
              <a:rPr lang="en-US" smtClean="0"/>
              <a:pPr>
                <a:defRPr/>
              </a:pPr>
              <a:t>20</a:t>
            </a:fld>
            <a:endParaRPr lang="en-US" dirty="0"/>
          </a:p>
        </p:txBody>
      </p:sp>
    </p:spTree>
    <p:extLst>
      <p:ext uri="{BB962C8B-B14F-4D97-AF65-F5344CB8AC3E}">
        <p14:creationId xmlns:p14="http://schemas.microsoft.com/office/powerpoint/2010/main" val="4121028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95918A-AA32-4BA1-B553-B4A8211D5457}" type="slidenum">
              <a:rPr lang="en-US"/>
              <a:pPr fontAlgn="base">
                <a:spcBef>
                  <a:spcPct val="0"/>
                </a:spcBef>
                <a:spcAft>
                  <a:spcPct val="0"/>
                </a:spcAft>
              </a:pPr>
              <a:t>21</a:t>
            </a:fld>
            <a:endParaRPr lang="en-US" dirty="0"/>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extLst>
      <p:ext uri="{BB962C8B-B14F-4D97-AF65-F5344CB8AC3E}">
        <p14:creationId xmlns:p14="http://schemas.microsoft.com/office/powerpoint/2010/main" val="3088474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0C9ACC-48F5-45F6-8339-8773A2E48473}" type="slidenum">
              <a:rPr lang="en-US"/>
              <a:pPr fontAlgn="base">
                <a:spcBef>
                  <a:spcPct val="0"/>
                </a:spcBef>
                <a:spcAft>
                  <a:spcPct val="0"/>
                </a:spcAft>
              </a:pPr>
              <a:t>22</a:t>
            </a:fld>
            <a:endParaRPr lang="en-US" dirty="0"/>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extLst>
      <p:ext uri="{BB962C8B-B14F-4D97-AF65-F5344CB8AC3E}">
        <p14:creationId xmlns:p14="http://schemas.microsoft.com/office/powerpoint/2010/main" val="1011254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3"/>
          <p:cNvSpPr>
            <a:spLocks noGrp="1" noChangeArrowheads="1"/>
          </p:cNvSpPr>
          <p:nvPr>
            <p:ph type="sldNum" sz="quarter" idx="5"/>
          </p:nvPr>
        </p:nvSpPr>
        <p:spPr>
          <a:noFill/>
        </p:spPr>
        <p:txBody>
          <a:bodyPr/>
          <a:lstStyle/>
          <a:p>
            <a:fld id="{1DE40949-9FBC-49F4-BA11-278897434059}" type="slidenum">
              <a:rPr lang="en-US" smtClean="0"/>
              <a:pPr/>
              <a:t>23</a:t>
            </a:fld>
            <a:endParaRPr lang="en-US" dirty="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r>
              <a:rPr lang="en-US" dirty="0" smtClean="0"/>
              <a:t>A sense of devaluing a person’s worth as a result of a disease, such as HIV.  </a:t>
            </a:r>
          </a:p>
        </p:txBody>
      </p:sp>
    </p:spTree>
    <p:extLst>
      <p:ext uri="{BB962C8B-B14F-4D97-AF65-F5344CB8AC3E}">
        <p14:creationId xmlns:p14="http://schemas.microsoft.com/office/powerpoint/2010/main" val="2005368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3"/>
          <p:cNvSpPr>
            <a:spLocks noGrp="1" noChangeArrowheads="1"/>
          </p:cNvSpPr>
          <p:nvPr>
            <p:ph type="sldNum" sz="quarter" idx="5"/>
          </p:nvPr>
        </p:nvSpPr>
        <p:spPr>
          <a:noFill/>
        </p:spPr>
        <p:txBody>
          <a:bodyPr/>
          <a:lstStyle/>
          <a:p>
            <a:fld id="{B44A8FA7-7228-47F7-A8CB-475B6A801B70}" type="slidenum">
              <a:rPr lang="en-US" smtClean="0"/>
              <a:pPr/>
              <a:t>25</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US" dirty="0" smtClean="0"/>
              <a:t>‘What does stigma look like? What does it sound like?  Using words like “they”, “them”, “at risk” and “others”.  It is damaging because it denotes a clear divide, that in some way PLWHA are in some way different, unimportant or segregated from everyone else</a:t>
            </a:r>
            <a:r>
              <a:rPr lang="en-US" dirty="0" smtClean="0"/>
              <a:t>.</a:t>
            </a:r>
          </a:p>
          <a:p>
            <a:endParaRPr lang="en-US" dirty="0" smtClean="0"/>
          </a:p>
          <a:p>
            <a:r>
              <a:rPr lang="en-US" dirty="0" smtClean="0"/>
              <a:t>Defining Implicit Bias. Also known as implicit social cognition, implicit bias refers to the attitudes or stereotypes that affect our understanding, actions, and decisions in an unconscious manner</a:t>
            </a:r>
            <a:endParaRPr lang="en-US" dirty="0" smtClean="0"/>
          </a:p>
        </p:txBody>
      </p:sp>
    </p:spTree>
    <p:extLst>
      <p:ext uri="{BB962C8B-B14F-4D97-AF65-F5344CB8AC3E}">
        <p14:creationId xmlns:p14="http://schemas.microsoft.com/office/powerpoint/2010/main" val="4083411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3"/>
          <p:cNvSpPr>
            <a:spLocks noGrp="1" noChangeArrowheads="1"/>
          </p:cNvSpPr>
          <p:nvPr>
            <p:ph type="sldNum" sz="quarter" idx="5"/>
          </p:nvPr>
        </p:nvSpPr>
        <p:spPr>
          <a:noFill/>
        </p:spPr>
        <p:txBody>
          <a:bodyPr/>
          <a:lstStyle/>
          <a:p>
            <a:fld id="{1F8F792C-2F7D-42CD-BEA5-7B9605C795DA}" type="slidenum">
              <a:rPr lang="en-US" smtClean="0"/>
              <a:pPr/>
              <a:t>27</a:t>
            </a:fld>
            <a:endParaRPr lang="en-US" dirty="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r>
              <a:rPr lang="en-US" dirty="0" smtClean="0"/>
              <a:t>Exercise think of some other medical problems that may lead to stigma:  obesity, anoxia, and mental health issues. </a:t>
            </a:r>
          </a:p>
        </p:txBody>
      </p:sp>
    </p:spTree>
    <p:extLst>
      <p:ext uri="{BB962C8B-B14F-4D97-AF65-F5344CB8AC3E}">
        <p14:creationId xmlns:p14="http://schemas.microsoft.com/office/powerpoint/2010/main" val="53203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E37380-CD1E-4EAD-8ABA-5AA492496A83}" type="slidenum">
              <a:rPr lang="en-US"/>
              <a:pPr fontAlgn="base">
                <a:spcBef>
                  <a:spcPct val="0"/>
                </a:spcBef>
                <a:spcAft>
                  <a:spcPct val="0"/>
                </a:spcAft>
              </a:pPr>
              <a:t>5</a:t>
            </a:fld>
            <a:endParaRPr lang="en-US" dirty="0"/>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extLst>
      <p:ext uri="{BB962C8B-B14F-4D97-AF65-F5344CB8AC3E}">
        <p14:creationId xmlns:p14="http://schemas.microsoft.com/office/powerpoint/2010/main" val="1409841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95918A-AA32-4BA1-B553-B4A8211D5457}" type="slidenum">
              <a:rPr lang="en-US"/>
              <a:pPr fontAlgn="base">
                <a:spcBef>
                  <a:spcPct val="0"/>
                </a:spcBef>
                <a:spcAft>
                  <a:spcPct val="0"/>
                </a:spcAft>
              </a:pPr>
              <a:t>7</a:t>
            </a:fld>
            <a:endParaRPr lang="en-US" dirty="0"/>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extLst>
      <p:ext uri="{BB962C8B-B14F-4D97-AF65-F5344CB8AC3E}">
        <p14:creationId xmlns:p14="http://schemas.microsoft.com/office/powerpoint/2010/main" val="3116020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0C9ACC-48F5-45F6-8339-8773A2E48473}" type="slidenum">
              <a:rPr lang="en-US"/>
              <a:pPr fontAlgn="base">
                <a:spcBef>
                  <a:spcPct val="0"/>
                </a:spcBef>
                <a:spcAft>
                  <a:spcPct val="0"/>
                </a:spcAft>
              </a:pPr>
              <a:t>8</a:t>
            </a:fld>
            <a:endParaRPr lang="en-US" dirty="0"/>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extLst>
      <p:ext uri="{BB962C8B-B14F-4D97-AF65-F5344CB8AC3E}">
        <p14:creationId xmlns:p14="http://schemas.microsoft.com/office/powerpoint/2010/main" val="2222435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-HIV incidence among blacks was almost eight times higher than that of whites</a:t>
            </a:r>
          </a:p>
          <a:p>
            <a:endParaRPr lang="en-US" dirty="0" smtClean="0"/>
          </a:p>
          <a:p>
            <a:endParaRPr lang="en-US" dirty="0" smtClean="0"/>
          </a:p>
          <a:p>
            <a:r>
              <a:rPr lang="en-US" dirty="0" smtClean="0"/>
              <a:t>Source</a:t>
            </a:r>
            <a:r>
              <a:rPr lang="en-US" dirty="0" smtClean="0"/>
              <a:t>: . HIV Surveillance Report 2016;27. Subpopulations representing 2% or less of HIV diagnoses are not reflected in this chart. Abbreviation: MSM, men who have sex with men.</a:t>
            </a:r>
            <a:endParaRPr lang="en-US" dirty="0"/>
          </a:p>
        </p:txBody>
      </p:sp>
      <p:sp>
        <p:nvSpPr>
          <p:cNvPr id="4" name="Slide Number Placeholder 3"/>
          <p:cNvSpPr>
            <a:spLocks noGrp="1"/>
          </p:cNvSpPr>
          <p:nvPr>
            <p:ph type="sldNum" sz="quarter" idx="10"/>
          </p:nvPr>
        </p:nvSpPr>
        <p:spPr/>
        <p:txBody>
          <a:bodyPr/>
          <a:lstStyle/>
          <a:p>
            <a:fld id="{9555D449-B875-4B8D-8E66-224D27E54C9A}" type="slidenum">
              <a:rPr lang="en-US" smtClean="0"/>
              <a:t>11</a:t>
            </a:fld>
            <a:endParaRPr lang="en-US"/>
          </a:p>
        </p:txBody>
      </p:sp>
    </p:spTree>
    <p:extLst>
      <p:ext uri="{BB962C8B-B14F-4D97-AF65-F5344CB8AC3E}">
        <p14:creationId xmlns:p14="http://schemas.microsoft.com/office/powerpoint/2010/main" val="1589511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 HIV Diagnoses in the United States for the Most-Affected Subpopulations, 2015-https://www.aids.gov/hiv-aids-basics/prevention/reduce-your-risk/who-is-at-risk-for-hiv/</a:t>
            </a:r>
          </a:p>
        </p:txBody>
      </p:sp>
      <p:sp>
        <p:nvSpPr>
          <p:cNvPr id="4" name="Slide Number Placeholder 3"/>
          <p:cNvSpPr>
            <a:spLocks noGrp="1"/>
          </p:cNvSpPr>
          <p:nvPr>
            <p:ph type="sldNum" sz="quarter" idx="10"/>
          </p:nvPr>
        </p:nvSpPr>
        <p:spPr/>
        <p:txBody>
          <a:bodyPr/>
          <a:lstStyle/>
          <a:p>
            <a:fld id="{9555D449-B875-4B8D-8E66-224D27E54C9A}" type="slidenum">
              <a:rPr lang="en-US" smtClean="0"/>
              <a:t>12</a:t>
            </a:fld>
            <a:endParaRPr lang="en-US"/>
          </a:p>
        </p:txBody>
      </p:sp>
    </p:spTree>
    <p:extLst>
      <p:ext uri="{BB962C8B-B14F-4D97-AF65-F5344CB8AC3E}">
        <p14:creationId xmlns:p14="http://schemas.microsoft.com/office/powerpoint/2010/main" val="1949292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0C9ACC-48F5-45F6-8339-8773A2E48473}" type="slidenum">
              <a:rPr lang="en-US"/>
              <a:pPr fontAlgn="base">
                <a:spcBef>
                  <a:spcPct val="0"/>
                </a:spcBef>
                <a:spcAft>
                  <a:spcPct val="0"/>
                </a:spcAft>
              </a:pPr>
              <a:t>14</a:t>
            </a:fld>
            <a:endParaRPr lang="en-US" dirty="0"/>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extLst>
      <p:ext uri="{BB962C8B-B14F-4D97-AF65-F5344CB8AC3E}">
        <p14:creationId xmlns:p14="http://schemas.microsoft.com/office/powerpoint/2010/main" val="1507901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778BABF-C947-4E19-BE4C-8D72138C3723}" type="slidenum">
              <a:rPr lang="en-US" smtClean="0"/>
              <a:pPr>
                <a:defRPr/>
              </a:pPr>
              <a:t>15</a:t>
            </a:fld>
            <a:endParaRPr lang="en-US" dirty="0"/>
          </a:p>
        </p:txBody>
      </p:sp>
    </p:spTree>
    <p:extLst>
      <p:ext uri="{BB962C8B-B14F-4D97-AF65-F5344CB8AC3E}">
        <p14:creationId xmlns:p14="http://schemas.microsoft.com/office/powerpoint/2010/main" val="3143207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E33F58-DFE6-431A-8424-78A36C343232}" type="slidenum">
              <a:rPr lang="en-US"/>
              <a:pPr fontAlgn="base">
                <a:spcBef>
                  <a:spcPct val="0"/>
                </a:spcBef>
                <a:spcAft>
                  <a:spcPct val="0"/>
                </a:spcAft>
              </a:pPr>
              <a:t>18</a:t>
            </a:fld>
            <a:endParaRPr lang="en-US" dirty="0"/>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extLst>
      <p:ext uri="{BB962C8B-B14F-4D97-AF65-F5344CB8AC3E}">
        <p14:creationId xmlns:p14="http://schemas.microsoft.com/office/powerpoint/2010/main" val="3294793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6225" y="1828800"/>
            <a:ext cx="4098175" cy="3177380"/>
          </a:xfrm>
        </p:spPr>
        <p:txBody>
          <a:bodyPr anchor="b">
            <a:normAutofit/>
          </a:bodyPr>
          <a:lstStyle>
            <a:lvl1pPr algn="l">
              <a:lnSpc>
                <a:spcPct val="80000"/>
              </a:lnSpc>
              <a:defRPr sz="5400">
                <a:solidFill>
                  <a:schemeClr val="accent1"/>
                </a:solidFill>
              </a:defRPr>
            </a:lvl1pPr>
          </a:lstStyle>
          <a:p>
            <a:r>
              <a:rPr lang="en-US" smtClean="0"/>
              <a:t>Click to edit Master title style</a:t>
            </a:r>
            <a:endParaRPr/>
          </a:p>
        </p:txBody>
      </p:sp>
      <p:sp>
        <p:nvSpPr>
          <p:cNvPr id="3" name="Subtitle 2"/>
          <p:cNvSpPr>
            <a:spLocks noGrp="1"/>
          </p:cNvSpPr>
          <p:nvPr>
            <p:ph type="subTitle" idx="1"/>
          </p:nvPr>
        </p:nvSpPr>
        <p:spPr>
          <a:xfrm>
            <a:off x="626225" y="5181600"/>
            <a:ext cx="4098175"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8" y="-1"/>
            <a:ext cx="7000137" cy="6858001"/>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3/20/2017</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descr="Rectangle"/>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058399" y="457201"/>
            <a:ext cx="2057401" cy="59436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9600" y="457200"/>
            <a:ext cx="9067800" cy="5943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3/20/2017</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3/20/2017</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tangle 6" descr="Rectangle"/>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066800" y="1828800"/>
            <a:ext cx="7772400" cy="3177380"/>
          </a:xfrm>
        </p:spPr>
        <p:txBody>
          <a:bodyPr anchor="b">
            <a:normAutofit/>
          </a:bodyPr>
          <a:lstStyle>
            <a:lvl1pPr>
              <a:lnSpc>
                <a:spcPct val="80000"/>
              </a:lnSpc>
              <a:defRPr sz="5400"/>
            </a:lvl1pPr>
          </a:lstStyle>
          <a:p>
            <a:r>
              <a:rPr lang="en-US" smtClean="0"/>
              <a:t>Click to edit Master title style</a:t>
            </a:r>
            <a:endParaRPr/>
          </a:p>
        </p:txBody>
      </p:sp>
      <p:sp>
        <p:nvSpPr>
          <p:cNvPr id="3" name="Text Placeholder 2"/>
          <p:cNvSpPr>
            <a:spLocks noGrp="1"/>
          </p:cNvSpPr>
          <p:nvPr>
            <p:ph type="body" idx="1"/>
          </p:nvPr>
        </p:nvSpPr>
        <p:spPr>
          <a:xfrm>
            <a:off x="1066800" y="5181600"/>
            <a:ext cx="77724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68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3246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37CC0096-1860-4642-9CD2-0079EA5E7CD1}" type="datetimeFigureOut">
              <a:rPr lang="en-US"/>
              <a:t>3/20/2017</a:t>
            </a:fld>
            <a:endParaRPr/>
          </a:p>
        </p:txBody>
      </p:sp>
      <p:sp>
        <p:nvSpPr>
          <p:cNvPr id="7" name="Slide Number Placeholder 6"/>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68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68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246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46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37CC0096-1860-4642-9CD2-0079EA5E7CD1}" type="datetimeFigureOut">
              <a:rPr lang="en-US"/>
              <a:t>3/20/2017</a:t>
            </a:fld>
            <a:endParaRPr/>
          </a:p>
        </p:txBody>
      </p:sp>
      <p:sp>
        <p:nvSpPr>
          <p:cNvPr id="9" name="Slide Number Placeholder 8"/>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37CC0096-1860-4642-9CD2-0079EA5E7CD1}" type="datetimeFigureOut">
              <a:rPr lang="en-US"/>
              <a:t>3/20/2017</a:t>
            </a:fld>
            <a:endParaRPr/>
          </a:p>
        </p:txBody>
      </p:sp>
      <p:sp>
        <p:nvSpPr>
          <p:cNvPr id="5" name="Slide Number Placeholder 4"/>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37CC0096-1860-4642-9CD2-0079EA5E7CD1}" type="datetimeFigureOut">
              <a:rPr lang="en-US"/>
              <a:t>3/20/2017</a:t>
            </a:fld>
            <a:endParaRPr/>
          </a:p>
        </p:txBody>
      </p:sp>
      <p:sp>
        <p:nvSpPr>
          <p:cNvPr id="4" name="Slide Number Placeholder 3"/>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2700" y="3200400"/>
            <a:ext cx="3932237" cy="1752600"/>
          </a:xfrm>
        </p:spPr>
        <p:txBody>
          <a:bodyPr anchor="b">
            <a:normAutofit/>
          </a:bodyPr>
          <a:lstStyle>
            <a:lvl1pPr>
              <a:defRPr sz="3600"/>
            </a:lvl1pPr>
          </a:lstStyle>
          <a:p>
            <a:r>
              <a:rPr lang="en-US" smtClean="0"/>
              <a:t>Click to edit Master title style</a:t>
            </a:r>
            <a:endParaRPr/>
          </a:p>
        </p:txBody>
      </p:sp>
      <p:sp>
        <p:nvSpPr>
          <p:cNvPr id="3" name="Content Placeholder 2"/>
          <p:cNvSpPr>
            <a:spLocks noGrp="1"/>
          </p:cNvSpPr>
          <p:nvPr>
            <p:ph idx="1"/>
          </p:nvPr>
        </p:nvSpPr>
        <p:spPr>
          <a:xfrm>
            <a:off x="609600" y="457201"/>
            <a:ext cx="59436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632699" y="5029200"/>
            <a:ext cx="3932237"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5240" y="3200400"/>
            <a:ext cx="3932237" cy="1752600"/>
          </a:xfrm>
        </p:spPr>
        <p:txBody>
          <a:bodyPr anchor="b">
            <a:normAutofit/>
          </a:bodyPr>
          <a:lstStyle>
            <a:lvl1pPr>
              <a:defRPr sz="360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 y="0"/>
            <a:ext cx="7008810"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635240" y="5029200"/>
            <a:ext cx="3932237"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d bar" descr="Red bar"/>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9067800" y="6465885"/>
            <a:ext cx="1066800" cy="239715"/>
          </a:xfrm>
          <a:prstGeom prst="rect">
            <a:avLst/>
          </a:prstGeom>
        </p:spPr>
        <p:txBody>
          <a:bodyPr vert="horz" lIns="91440" tIns="45720" rIns="91440" bIns="45720" rtlCol="0" anchor="ctr"/>
          <a:lstStyle>
            <a:lvl1pPr algn="r">
              <a:defRPr sz="1100">
                <a:solidFill>
                  <a:schemeClr val="tx1"/>
                </a:solidFill>
              </a:defRPr>
            </a:lvl1pPr>
          </a:lstStyle>
          <a:p>
            <a:fld id="{37CC0096-1860-4642-9CD2-0079EA5E7CD1}" type="datetimeFigureOut">
              <a:rPr lang="en-US" smtClean="0"/>
              <a:pPr/>
              <a:t>3/20/2017</a:t>
            </a:fld>
            <a:endParaRPr lang="en-US" dirty="0"/>
          </a:p>
        </p:txBody>
      </p:sp>
      <p:sp>
        <p:nvSpPr>
          <p:cNvPr id="6" name="Slide Number Placeholder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https://www.youtube.com/embed/DeY0F0bMKvw"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mmonger@umc.edu"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ctrTitle"/>
          </p:nvPr>
        </p:nvSpPr>
        <p:spPr>
          <a:xfrm>
            <a:off x="227814" y="1066800"/>
            <a:ext cx="4496586" cy="2514600"/>
          </a:xfrm>
        </p:spPr>
        <p:txBody>
          <a:bodyPr>
            <a:normAutofit/>
          </a:bodyPr>
          <a:lstStyle/>
          <a:p>
            <a:r>
              <a:rPr lang="en-US" dirty="0" smtClean="0"/>
              <a:t>The Basics of HIV: What? Who? How?</a:t>
            </a:r>
            <a:endParaRPr lang="en-US" dirty="0"/>
          </a:p>
        </p:txBody>
      </p:sp>
      <p:sp>
        <p:nvSpPr>
          <p:cNvPr id="6" name="Subtitle 2"/>
          <p:cNvSpPr>
            <a:spLocks noGrp="1"/>
          </p:cNvSpPr>
          <p:nvPr>
            <p:ph type="subTitle" idx="1"/>
          </p:nvPr>
        </p:nvSpPr>
        <p:spPr>
          <a:xfrm>
            <a:off x="228600" y="4648200"/>
            <a:ext cx="4724399" cy="1447800"/>
          </a:xfrm>
        </p:spPr>
        <p:txBody>
          <a:bodyPr>
            <a:normAutofit fontScale="70000" lnSpcReduction="20000"/>
          </a:bodyPr>
          <a:lstStyle/>
          <a:p>
            <a:r>
              <a:rPr lang="en-US" dirty="0" smtClean="0"/>
              <a:t>Mauda Monger, MPH</a:t>
            </a:r>
          </a:p>
          <a:p>
            <a:r>
              <a:rPr lang="en-US" dirty="0" smtClean="0"/>
              <a:t>Director, Health Education (AETC)</a:t>
            </a:r>
          </a:p>
          <a:p>
            <a:r>
              <a:rPr lang="en-US" dirty="0" smtClean="0"/>
              <a:t>Division of Infectious Diseases</a:t>
            </a:r>
          </a:p>
          <a:p>
            <a:r>
              <a:rPr lang="en-US" dirty="0" smtClean="0"/>
              <a:t>University of Mississippi Medical Center</a:t>
            </a:r>
          </a:p>
        </p:txBody>
      </p:sp>
    </p:spTree>
    <p:extLst>
      <p:ext uri="{BB962C8B-B14F-4D97-AF65-F5344CB8AC3E}">
        <p14:creationId xmlns:p14="http://schemas.microsoft.com/office/powerpoint/2010/main" val="373139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152400"/>
            <a:ext cx="10058400" cy="1325563"/>
          </a:xfrm>
        </p:spPr>
        <p:txBody>
          <a:bodyPr>
            <a:noAutofit/>
          </a:bodyPr>
          <a:lstStyle/>
          <a:p>
            <a:r>
              <a:rPr lang="en-US" dirty="0">
                <a:solidFill>
                  <a:schemeClr val="tx2">
                    <a:lumMod val="40000"/>
                    <a:lumOff val="60000"/>
                  </a:schemeClr>
                </a:solidFill>
              </a:rPr>
              <a:t/>
            </a:r>
            <a:br>
              <a:rPr lang="en-US" dirty="0">
                <a:solidFill>
                  <a:schemeClr val="tx2">
                    <a:lumMod val="40000"/>
                    <a:lumOff val="60000"/>
                  </a:schemeClr>
                </a:solidFill>
              </a:rPr>
            </a:br>
            <a:r>
              <a:rPr lang="en-US" dirty="0" smtClean="0">
                <a:solidFill>
                  <a:schemeClr val="tx2">
                    <a:lumMod val="40000"/>
                    <a:lumOff val="60000"/>
                  </a:schemeClr>
                </a:solidFill>
              </a:rPr>
              <a:t/>
            </a:r>
            <a:br>
              <a:rPr lang="en-US" dirty="0" smtClean="0">
                <a:solidFill>
                  <a:schemeClr val="tx2">
                    <a:lumMod val="40000"/>
                    <a:lumOff val="60000"/>
                  </a:schemeClr>
                </a:solidFill>
              </a:rPr>
            </a:br>
            <a:r>
              <a:rPr lang="en-US" dirty="0" smtClean="0">
                <a:solidFill>
                  <a:schemeClr val="tx2">
                    <a:lumMod val="40000"/>
                    <a:lumOff val="60000"/>
                  </a:schemeClr>
                </a:solidFill>
              </a:rPr>
              <a:t>Who is at Risk for HIV/AIDS?</a:t>
            </a:r>
            <a:endParaRPr lang="en-US" dirty="0">
              <a:solidFill>
                <a:schemeClr val="tx2">
                  <a:lumMod val="40000"/>
                  <a:lumOff val="60000"/>
                </a:schemeClr>
              </a:solidFill>
            </a:endParaRPr>
          </a:p>
        </p:txBody>
      </p:sp>
      <p:sp>
        <p:nvSpPr>
          <p:cNvPr id="23555" name="Rectangle 3"/>
          <p:cNvSpPr>
            <a:spLocks noGrp="1" noChangeArrowheads="1"/>
          </p:cNvSpPr>
          <p:nvPr>
            <p:ph type="body" idx="1"/>
          </p:nvPr>
        </p:nvSpPr>
        <p:spPr>
          <a:xfrm>
            <a:off x="533400" y="1828799"/>
            <a:ext cx="11277600" cy="4572001"/>
          </a:xfrm>
        </p:spPr>
        <p:txBody>
          <a:bodyPr>
            <a:normAutofit/>
          </a:bodyPr>
          <a:lstStyle/>
          <a:p>
            <a:pPr marL="0" indent="0">
              <a:buNone/>
            </a:pPr>
            <a:r>
              <a:rPr lang="en-US" sz="3000" dirty="0" smtClean="0"/>
              <a:t>Gay/Bisexual Men (African American and Hispanic Men)</a:t>
            </a:r>
          </a:p>
          <a:p>
            <a:pPr lvl="1"/>
            <a:r>
              <a:rPr lang="en-US" sz="2800" dirty="0"/>
              <a:t>1 in 6 gay and bisexual men will be diagnosed with HIV in their </a:t>
            </a:r>
            <a:r>
              <a:rPr lang="en-US" sz="2800" dirty="0" smtClean="0"/>
              <a:t>lifetime </a:t>
            </a:r>
          </a:p>
          <a:p>
            <a:pPr lvl="2"/>
            <a:r>
              <a:rPr lang="en-US" sz="2600" dirty="0" smtClean="0"/>
              <a:t>1 </a:t>
            </a:r>
            <a:r>
              <a:rPr lang="en-US" sz="2600" dirty="0"/>
              <a:t>in 2 Black/African American gay and bisexual </a:t>
            </a:r>
            <a:r>
              <a:rPr lang="en-US" sz="2600" dirty="0" smtClean="0"/>
              <a:t>men </a:t>
            </a:r>
          </a:p>
          <a:p>
            <a:pPr lvl="2"/>
            <a:r>
              <a:rPr lang="en-US" sz="2600" dirty="0" smtClean="0"/>
              <a:t>1 </a:t>
            </a:r>
            <a:r>
              <a:rPr lang="en-US" sz="2600" dirty="0"/>
              <a:t>in 4 Hispanic/Latino gay and bisexual men, </a:t>
            </a:r>
            <a:endParaRPr lang="en-US" sz="2600" dirty="0" smtClean="0"/>
          </a:p>
          <a:p>
            <a:pPr lvl="2"/>
            <a:r>
              <a:rPr lang="en-US" sz="2600" dirty="0" smtClean="0"/>
              <a:t>1 </a:t>
            </a:r>
            <a:r>
              <a:rPr lang="en-US" sz="2600" dirty="0"/>
              <a:t>in 11 white gay and bisexual </a:t>
            </a:r>
            <a:r>
              <a:rPr lang="en-US" sz="2600" dirty="0" smtClean="0"/>
              <a:t>men</a:t>
            </a:r>
          </a:p>
          <a:p>
            <a:pPr marL="0" indent="0">
              <a:buNone/>
            </a:pPr>
            <a:endParaRPr lang="en-US" sz="3000" dirty="0" smtClean="0"/>
          </a:p>
          <a:p>
            <a:pPr marL="0" indent="0">
              <a:buNone/>
            </a:pPr>
            <a:endParaRPr lang="en-US" dirty="0" smtClean="0"/>
          </a:p>
          <a:p>
            <a:pPr marL="0" indent="0">
              <a:buNone/>
            </a:pPr>
            <a:endParaRPr lang="en-US" dirty="0" smtClean="0"/>
          </a:p>
        </p:txBody>
      </p:sp>
      <p:sp>
        <p:nvSpPr>
          <p:cNvPr id="2" name="Rectangle 1"/>
          <p:cNvSpPr/>
          <p:nvPr/>
        </p:nvSpPr>
        <p:spPr>
          <a:xfrm>
            <a:off x="762000" y="2971800"/>
            <a:ext cx="8610600" cy="76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Process 2"/>
          <p:cNvSpPr/>
          <p:nvPr/>
        </p:nvSpPr>
        <p:spPr>
          <a:xfrm>
            <a:off x="990600" y="5105400"/>
            <a:ext cx="8382000" cy="914400"/>
          </a:xfrm>
          <a:prstGeom prst="flowChart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In Mississippi, more than 70% of those diagnosed with HIV in 2015 where AA men.</a:t>
            </a:r>
            <a:endParaRPr lang="en-US" dirty="0"/>
          </a:p>
        </p:txBody>
      </p:sp>
    </p:spTree>
    <p:extLst>
      <p:ext uri="{BB962C8B-B14F-4D97-AF65-F5344CB8AC3E}">
        <p14:creationId xmlns:p14="http://schemas.microsoft.com/office/powerpoint/2010/main" val="223058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381000"/>
            <a:ext cx="10058400" cy="1325563"/>
          </a:xfrm>
        </p:spPr>
        <p:txBody>
          <a:bodyPr/>
          <a:lstStyle/>
          <a:p>
            <a:r>
              <a:rPr lang="en-US" dirty="0">
                <a:solidFill>
                  <a:schemeClr val="tx2">
                    <a:lumMod val="40000"/>
                    <a:lumOff val="60000"/>
                  </a:schemeClr>
                </a:solidFill>
              </a:rPr>
              <a:t/>
            </a:r>
            <a:br>
              <a:rPr lang="en-US" dirty="0">
                <a:solidFill>
                  <a:schemeClr val="tx2">
                    <a:lumMod val="40000"/>
                    <a:lumOff val="60000"/>
                  </a:schemeClr>
                </a:solidFill>
              </a:rPr>
            </a:br>
            <a:r>
              <a:rPr lang="en-US" dirty="0" smtClean="0">
                <a:solidFill>
                  <a:schemeClr val="tx2">
                    <a:lumMod val="40000"/>
                    <a:lumOff val="60000"/>
                  </a:schemeClr>
                </a:solidFill>
              </a:rPr>
              <a:t>Who is at Risk for HIV/AIDS? - Race</a:t>
            </a:r>
            <a:endParaRPr lang="en-US" dirty="0">
              <a:solidFill>
                <a:schemeClr val="tx2">
                  <a:lumMod val="40000"/>
                  <a:lumOff val="60000"/>
                </a:schemeClr>
              </a:solidFill>
            </a:endParaRPr>
          </a:p>
        </p:txBody>
      </p:sp>
      <p:pic>
        <p:nvPicPr>
          <p:cNvPr id="1027" name="Picture 3" descr=" Bar chart shows the number of new HIV diagnoses in the United States in 2015 for the most-affected subpopulations. Black men who have sex with men = 10,315. White men who have sex with men = 7,570. Hispanic/Latino men who have sex with men = 7,013. Black heterosexual women = 4,142. Black heterosexual men = 1,926. Hispanic/Latina heterosexual women = 1,010. White heterosexual women =968.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124200"/>
            <a:ext cx="7620000" cy="3352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5800" y="2230715"/>
            <a:ext cx="10363200" cy="830997"/>
          </a:xfrm>
          <a:prstGeom prst="rect">
            <a:avLst/>
          </a:prstGeom>
          <a:noFill/>
        </p:spPr>
        <p:txBody>
          <a:bodyPr wrap="square" rtlCol="0">
            <a:spAutoFit/>
          </a:bodyPr>
          <a:lstStyle/>
          <a:p>
            <a:r>
              <a:rPr lang="en-US" sz="2400" dirty="0"/>
              <a:t>HIV Diagnoses in the United States for the Most-Affected Subpopulations, 2015</a:t>
            </a:r>
          </a:p>
        </p:txBody>
      </p:sp>
    </p:spTree>
    <p:extLst>
      <p:ext uri="{BB962C8B-B14F-4D97-AF65-F5344CB8AC3E}">
        <p14:creationId xmlns:p14="http://schemas.microsoft.com/office/powerpoint/2010/main" val="291059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381000"/>
            <a:ext cx="10058400" cy="1325563"/>
          </a:xfrm>
        </p:spPr>
        <p:txBody>
          <a:bodyPr/>
          <a:lstStyle/>
          <a:p>
            <a:r>
              <a:rPr lang="en-US" dirty="0">
                <a:solidFill>
                  <a:schemeClr val="tx2">
                    <a:lumMod val="40000"/>
                    <a:lumOff val="60000"/>
                  </a:schemeClr>
                </a:solidFill>
              </a:rPr>
              <a:t/>
            </a:r>
            <a:br>
              <a:rPr lang="en-US" dirty="0">
                <a:solidFill>
                  <a:schemeClr val="tx2">
                    <a:lumMod val="40000"/>
                    <a:lumOff val="60000"/>
                  </a:schemeClr>
                </a:solidFill>
              </a:rPr>
            </a:br>
            <a:r>
              <a:rPr lang="en-US" dirty="0" smtClean="0">
                <a:solidFill>
                  <a:schemeClr val="tx2">
                    <a:lumMod val="40000"/>
                    <a:lumOff val="60000"/>
                  </a:schemeClr>
                </a:solidFill>
              </a:rPr>
              <a:t>Who is at Risk for HIV/AIDS? - Youth</a:t>
            </a:r>
            <a:endParaRPr lang="en-US" dirty="0">
              <a:solidFill>
                <a:schemeClr val="tx2">
                  <a:lumMod val="40000"/>
                  <a:lumOff val="60000"/>
                </a:schemeClr>
              </a:solidFill>
            </a:endParaRPr>
          </a:p>
        </p:txBody>
      </p:sp>
      <p:sp>
        <p:nvSpPr>
          <p:cNvPr id="6" name="TextBox 5"/>
          <p:cNvSpPr txBox="1"/>
          <p:nvPr/>
        </p:nvSpPr>
        <p:spPr>
          <a:xfrm>
            <a:off x="685800" y="2230715"/>
            <a:ext cx="10363200"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a:t>Young people ages 13 to 24 accounted for more than 1 in 5 new HIV diagnoses in 2014. Most of those occurred among young gay and bisexual </a:t>
            </a:r>
            <a:r>
              <a:rPr lang="en-US" sz="2400" dirty="0" smtClean="0"/>
              <a:t>males</a:t>
            </a:r>
          </a:p>
          <a:p>
            <a:endParaRPr lang="en-US" sz="2400" dirty="0" smtClean="0"/>
          </a:p>
          <a:p>
            <a:pPr marL="342900" indent="-342900">
              <a:buFont typeface="Arial" panose="020B0604020202020204" pitchFamily="34" charset="0"/>
              <a:buChar char="•"/>
            </a:pPr>
            <a:r>
              <a:rPr lang="en-US" sz="2400" dirty="0" smtClean="0"/>
              <a:t>From </a:t>
            </a:r>
            <a:r>
              <a:rPr lang="en-US" sz="2400" dirty="0"/>
              <a:t>2010-2014, HIV diagnoses increased 19% among 15-24 year </a:t>
            </a:r>
            <a:r>
              <a:rPr lang="en-US" sz="2400" dirty="0" smtClean="0"/>
              <a:t>olds  in Mississippi </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419144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16565"/>
            <a:ext cx="8991919" cy="6743940"/>
          </a:xfrm>
          <a:prstGeom prst="rect">
            <a:avLst/>
          </a:prstGeom>
        </p:spPr>
      </p:pic>
    </p:spTree>
    <p:extLst>
      <p:ext uri="{BB962C8B-B14F-4D97-AF65-F5344CB8AC3E}">
        <p14:creationId xmlns:p14="http://schemas.microsoft.com/office/powerpoint/2010/main" val="155203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ChangeArrowheads="1"/>
          </p:cNvSpPr>
          <p:nvPr>
            <p:ph type="ctrTitle"/>
          </p:nvPr>
        </p:nvSpPr>
        <p:spPr>
          <a:xfrm>
            <a:off x="304800" y="2438401"/>
            <a:ext cx="4495800" cy="1600200"/>
          </a:xfrm>
        </p:spPr>
        <p:txBody>
          <a:bodyPr>
            <a:normAutofit fontScale="90000"/>
          </a:bodyPr>
          <a:lstStyle/>
          <a:p>
            <a:pPr>
              <a:defRPr/>
            </a:pPr>
            <a:r>
              <a:rPr dirty="0" smtClean="0">
                <a:solidFill>
                  <a:srgbClr val="C00000"/>
                </a:solidFill>
              </a:rPr>
              <a:t>HOW IS HIV TRANSMITTED?</a:t>
            </a:r>
          </a:p>
        </p:txBody>
      </p:sp>
    </p:spTree>
    <p:extLst>
      <p:ext uri="{BB962C8B-B14F-4D97-AF65-F5344CB8AC3E}">
        <p14:creationId xmlns:p14="http://schemas.microsoft.com/office/powerpoint/2010/main" val="3281206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Rectangle 5"/>
          <p:cNvSpPr>
            <a:spLocks noGrp="1"/>
          </p:cNvSpPr>
          <p:nvPr>
            <p:ph type="title"/>
          </p:nvPr>
        </p:nvSpPr>
        <p:spPr bwMode="auto">
          <a:noFill/>
          <a:ln w="9525"/>
        </p:spPr>
        <p:txBody>
          <a:bodyPr vert="horz" wrap="square" lIns="91440" tIns="45720" rIns="91440" bIns="45720" numCol="1" rtlCol="0" anchor="ctr" compatLnSpc="1">
            <a:prstTxWarp prst="textNoShape">
              <a:avLst/>
            </a:prstTxWarp>
            <a:normAutofit/>
          </a:bodyPr>
          <a:lstStyle/>
          <a:p>
            <a:r>
              <a:rPr lang="en-US" b="1" dirty="0" smtClean="0">
                <a:ln>
                  <a:noFill/>
                </a:ln>
                <a:solidFill>
                  <a:schemeClr val="bg1">
                    <a:lumMod val="95000"/>
                  </a:schemeClr>
                </a:solidFill>
                <a:effectLst/>
              </a:rPr>
              <a:t/>
            </a:r>
            <a:br>
              <a:rPr lang="en-US" b="1" dirty="0" smtClean="0">
                <a:ln>
                  <a:noFill/>
                </a:ln>
                <a:solidFill>
                  <a:schemeClr val="bg1">
                    <a:lumMod val="95000"/>
                  </a:schemeClr>
                </a:solidFill>
                <a:effectLst/>
              </a:rPr>
            </a:br>
            <a:r>
              <a:rPr b="1" dirty="0" smtClean="0">
                <a:ln>
                  <a:noFill/>
                </a:ln>
                <a:solidFill>
                  <a:schemeClr val="bg1">
                    <a:lumMod val="95000"/>
                  </a:schemeClr>
                </a:solidFill>
                <a:effectLst/>
              </a:rPr>
              <a:t>Modes </a:t>
            </a:r>
            <a:r>
              <a:rPr b="1" dirty="0" smtClean="0">
                <a:ln>
                  <a:noFill/>
                </a:ln>
                <a:solidFill>
                  <a:schemeClr val="bg1">
                    <a:lumMod val="95000"/>
                  </a:schemeClr>
                </a:solidFill>
                <a:effectLst/>
              </a:rPr>
              <a:t>of Transmission</a:t>
            </a:r>
          </a:p>
        </p:txBody>
      </p:sp>
      <p:sp>
        <p:nvSpPr>
          <p:cNvPr id="70659" name="Rectangle 3"/>
          <p:cNvSpPr>
            <a:spLocks noGrp="1"/>
          </p:cNvSpPr>
          <p:nvPr>
            <p:ph idx="1"/>
          </p:nvPr>
        </p:nvSpPr>
        <p:spPr>
          <a:xfrm>
            <a:off x="1143000" y="1676400"/>
            <a:ext cx="10820400" cy="4191000"/>
          </a:xfrm>
        </p:spPr>
        <p:txBody>
          <a:bodyPr/>
          <a:lstStyle/>
          <a:p>
            <a:r>
              <a:rPr lang="en-US" sz="2300" dirty="0"/>
              <a:t>HIV enters the bloodstream through:</a:t>
            </a:r>
          </a:p>
          <a:p>
            <a:pPr lvl="1"/>
            <a:endParaRPr lang="en-US" sz="2300" dirty="0"/>
          </a:p>
          <a:p>
            <a:pPr lvl="1"/>
            <a:r>
              <a:rPr lang="en-US" sz="2300" dirty="0"/>
              <a:t>Open Cuts</a:t>
            </a:r>
          </a:p>
          <a:p>
            <a:pPr lvl="1"/>
            <a:endParaRPr lang="en-US" sz="2300" dirty="0"/>
          </a:p>
          <a:p>
            <a:pPr lvl="1"/>
            <a:r>
              <a:rPr lang="en-US" sz="2300" dirty="0"/>
              <a:t>Breaks in the skin</a:t>
            </a:r>
          </a:p>
          <a:p>
            <a:pPr lvl="1"/>
            <a:endParaRPr lang="en-US" sz="2300" dirty="0"/>
          </a:p>
          <a:p>
            <a:pPr lvl="1"/>
            <a:r>
              <a:rPr lang="en-US" sz="2300" dirty="0"/>
              <a:t>Mucous membranes</a:t>
            </a:r>
          </a:p>
          <a:p>
            <a:pPr lvl="1"/>
            <a:endParaRPr lang="en-US" sz="2300" dirty="0"/>
          </a:p>
          <a:p>
            <a:pPr lvl="1"/>
            <a:r>
              <a:rPr lang="en-US" sz="2300" dirty="0"/>
              <a:t>Direct injection</a:t>
            </a:r>
          </a:p>
        </p:txBody>
      </p:sp>
    </p:spTree>
    <p:extLst>
      <p:ext uri="{BB962C8B-B14F-4D97-AF65-F5344CB8AC3E}">
        <p14:creationId xmlns:p14="http://schemas.microsoft.com/office/powerpoint/2010/main" val="105217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panose="020B0604020202020204" pitchFamily="34" charset="0"/>
              </a:rPr>
              <a:t/>
            </a:r>
            <a:br>
              <a:rPr lang="en-US" dirty="0">
                <a:cs typeface="Arial" panose="020B0604020202020204" pitchFamily="34" charset="0"/>
              </a:rPr>
            </a:br>
            <a:r>
              <a:rPr lang="en-US" dirty="0">
                <a:cs typeface="Arial" panose="020B0604020202020204" pitchFamily="34" charset="0"/>
              </a:rPr>
              <a:t>Modes of Transmission</a:t>
            </a:r>
            <a:endParaRPr lang="en-US" dirty="0">
              <a:cs typeface="Arial" panose="020B0604020202020204" pitchFamily="34" charset="0"/>
            </a:endParaRPr>
          </a:p>
        </p:txBody>
      </p:sp>
      <p:sp>
        <p:nvSpPr>
          <p:cNvPr id="5" name="Rectangle 4"/>
          <p:cNvSpPr/>
          <p:nvPr/>
        </p:nvSpPr>
        <p:spPr>
          <a:xfrm>
            <a:off x="685800" y="1600200"/>
            <a:ext cx="8229600" cy="4293483"/>
          </a:xfrm>
          <a:prstGeom prst="rect">
            <a:avLst/>
          </a:prstGeom>
        </p:spPr>
        <p:txBody>
          <a:bodyPr wrap="square">
            <a:spAutoFit/>
          </a:bodyPr>
          <a:lstStyle/>
          <a:p>
            <a:pPr defTabSz="685800"/>
            <a:endParaRPr lang="en-US" sz="2100" dirty="0"/>
          </a:p>
          <a:p>
            <a:pPr defTabSz="685800"/>
            <a:r>
              <a:rPr lang="en-US" sz="2800" dirty="0"/>
              <a:t>Body fluids that spread HIV: </a:t>
            </a:r>
          </a:p>
          <a:p>
            <a:pPr defTabSz="685800">
              <a:buFont typeface="Wingdings" pitchFamily="2" charset="2"/>
              <a:buChar char="ü"/>
            </a:pPr>
            <a:endParaRPr lang="en-US" sz="2800" dirty="0"/>
          </a:p>
          <a:p>
            <a:pPr defTabSz="685800">
              <a:buFont typeface="Wingdings" pitchFamily="2" charset="2"/>
              <a:buChar char="ü"/>
            </a:pPr>
            <a:r>
              <a:rPr lang="en-US" sz="2800" dirty="0"/>
              <a:t> Vaginal Fluids </a:t>
            </a:r>
          </a:p>
          <a:p>
            <a:pPr defTabSz="685800"/>
            <a:endParaRPr lang="en-US" sz="2800" dirty="0"/>
          </a:p>
          <a:p>
            <a:pPr defTabSz="685800">
              <a:buFont typeface="Wingdings" pitchFamily="2" charset="2"/>
              <a:buChar char="ü"/>
            </a:pPr>
            <a:r>
              <a:rPr lang="en-US" sz="2800" dirty="0"/>
              <a:t> Semen </a:t>
            </a:r>
          </a:p>
          <a:p>
            <a:pPr defTabSz="685800">
              <a:buFont typeface="Wingdings" pitchFamily="2" charset="2"/>
              <a:buChar char="ü"/>
            </a:pPr>
            <a:endParaRPr lang="en-US" sz="2800" dirty="0"/>
          </a:p>
          <a:p>
            <a:pPr defTabSz="685800">
              <a:buFont typeface="Wingdings" pitchFamily="2" charset="2"/>
              <a:buChar char="ü"/>
            </a:pPr>
            <a:r>
              <a:rPr lang="en-US" sz="2800" dirty="0"/>
              <a:t> Blood </a:t>
            </a:r>
          </a:p>
          <a:p>
            <a:pPr defTabSz="685800">
              <a:buFont typeface="Wingdings" pitchFamily="2" charset="2"/>
              <a:buChar char="ü"/>
            </a:pPr>
            <a:endParaRPr lang="en-US" sz="2800" dirty="0"/>
          </a:p>
          <a:p>
            <a:pPr defTabSz="685800">
              <a:buFont typeface="Wingdings" pitchFamily="2" charset="2"/>
              <a:buChar char="ü"/>
            </a:pPr>
            <a:r>
              <a:rPr lang="en-US" sz="2800" dirty="0"/>
              <a:t> Breast Milk </a:t>
            </a:r>
          </a:p>
        </p:txBody>
      </p:sp>
      <p:pic>
        <p:nvPicPr>
          <p:cNvPr id="1026" name="Picture 2" descr="Image result for hiv transmi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4999" y="2133600"/>
            <a:ext cx="6128463" cy="4297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9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Modes HIV is </a:t>
            </a:r>
            <a:r>
              <a:rPr lang="en-US" dirty="0" smtClean="0">
                <a:solidFill>
                  <a:srgbClr val="FFFF00"/>
                </a:solidFill>
              </a:rPr>
              <a:t>NOT</a:t>
            </a:r>
            <a:r>
              <a:rPr lang="en-US" dirty="0" smtClean="0">
                <a:solidFill>
                  <a:srgbClr val="00B050"/>
                </a:solidFill>
              </a:rPr>
              <a:t> </a:t>
            </a:r>
            <a:r>
              <a:rPr lang="en-US" dirty="0" smtClean="0"/>
              <a:t>Transmitted</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600200"/>
            <a:ext cx="9906000" cy="5181599"/>
          </a:xfrm>
          <a:prstGeom prst="rect">
            <a:avLst/>
          </a:prstGeom>
        </p:spPr>
      </p:pic>
    </p:spTree>
    <p:extLst>
      <p:ext uri="{BB962C8B-B14F-4D97-AF65-F5344CB8AC3E}">
        <p14:creationId xmlns:p14="http://schemas.microsoft.com/office/powerpoint/2010/main" val="329070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533400" y="609600"/>
            <a:ext cx="8686800" cy="1143000"/>
          </a:xfrm>
        </p:spPr>
        <p:txBody>
          <a:bodyPr>
            <a:normAutofit/>
          </a:bodyPr>
          <a:lstStyle/>
          <a:p>
            <a:pPr>
              <a:defRPr/>
            </a:pPr>
            <a:r>
              <a:rPr b="1" dirty="0" smtClean="0">
                <a:solidFill>
                  <a:schemeClr val="bg1">
                    <a:lumMod val="85000"/>
                  </a:schemeClr>
                </a:solidFill>
              </a:rPr>
              <a:t>Ways </a:t>
            </a:r>
            <a:r>
              <a:rPr b="1" dirty="0" smtClean="0">
                <a:solidFill>
                  <a:schemeClr val="bg1">
                    <a:lumMod val="85000"/>
                  </a:schemeClr>
                </a:solidFill>
              </a:rPr>
              <a:t>HIV </a:t>
            </a:r>
            <a:r>
              <a:rPr b="1" u="sng" dirty="0" smtClean="0">
                <a:solidFill>
                  <a:schemeClr val="bg1">
                    <a:lumMod val="85000"/>
                  </a:schemeClr>
                </a:solidFill>
              </a:rPr>
              <a:t>Cannot</a:t>
            </a:r>
            <a:r>
              <a:rPr b="1" dirty="0" smtClean="0">
                <a:solidFill>
                  <a:schemeClr val="bg1">
                    <a:lumMod val="85000"/>
                  </a:schemeClr>
                </a:solidFill>
              </a:rPr>
              <a:t> be Spread</a:t>
            </a:r>
          </a:p>
        </p:txBody>
      </p:sp>
      <p:sp>
        <p:nvSpPr>
          <p:cNvPr id="22530" name="Rectangle 3"/>
          <p:cNvSpPr>
            <a:spLocks noGrp="1" noChangeArrowheads="1"/>
          </p:cNvSpPr>
          <p:nvPr>
            <p:ph idx="1"/>
          </p:nvPr>
        </p:nvSpPr>
        <p:spPr>
          <a:xfrm>
            <a:off x="762000" y="2133600"/>
            <a:ext cx="6172200" cy="4495800"/>
          </a:xfrm>
        </p:spPr>
        <p:txBody>
          <a:bodyPr/>
          <a:lstStyle/>
          <a:p>
            <a:pPr>
              <a:buClr>
                <a:schemeClr val="tx1"/>
              </a:buClr>
              <a:buFont typeface="Wingdings" pitchFamily="2" charset="2"/>
              <a:buChar char="§"/>
            </a:pPr>
            <a:r>
              <a:rPr lang="en-US" sz="2800" dirty="0"/>
              <a:t>Recreational or toilet facilities</a:t>
            </a:r>
          </a:p>
          <a:p>
            <a:pPr>
              <a:buClr>
                <a:schemeClr val="tx1"/>
              </a:buClr>
              <a:buFont typeface="Wingdings" pitchFamily="2" charset="2"/>
              <a:buChar char="§"/>
            </a:pPr>
            <a:r>
              <a:rPr lang="en-US" sz="2800" dirty="0"/>
              <a:t>Swimming in the same pool</a:t>
            </a:r>
          </a:p>
          <a:p>
            <a:pPr>
              <a:buClr>
                <a:schemeClr val="tx1"/>
              </a:buClr>
              <a:buFont typeface="Wingdings" pitchFamily="2" charset="2"/>
              <a:buChar char="§"/>
            </a:pPr>
            <a:r>
              <a:rPr lang="en-US" sz="2800" dirty="0"/>
              <a:t>Accepting served food</a:t>
            </a:r>
          </a:p>
          <a:p>
            <a:pPr>
              <a:buClr>
                <a:schemeClr val="tx1"/>
              </a:buClr>
              <a:buFont typeface="Wingdings" pitchFamily="2" charset="2"/>
              <a:buChar char="§"/>
            </a:pPr>
            <a:r>
              <a:rPr lang="en-US" sz="2800" dirty="0"/>
              <a:t>Sleeping in the same room</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1905000"/>
            <a:ext cx="4572000" cy="4526507"/>
          </a:xfrm>
          <a:prstGeom prst="rect">
            <a:avLst/>
          </a:prstGeom>
        </p:spPr>
      </p:pic>
    </p:spTree>
    <p:extLst>
      <p:ext uri="{BB962C8B-B14F-4D97-AF65-F5344CB8AC3E}">
        <p14:creationId xmlns:p14="http://schemas.microsoft.com/office/powerpoint/2010/main" val="179318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ChangeArrowheads="1"/>
          </p:cNvSpPr>
          <p:nvPr>
            <p:ph type="ctrTitle"/>
          </p:nvPr>
        </p:nvSpPr>
        <p:spPr>
          <a:xfrm>
            <a:off x="990600" y="2922308"/>
            <a:ext cx="3352800" cy="1050925"/>
          </a:xfrm>
        </p:spPr>
        <p:txBody>
          <a:bodyPr>
            <a:normAutofit fontScale="90000"/>
          </a:bodyPr>
          <a:lstStyle/>
          <a:p>
            <a:pPr>
              <a:defRPr/>
            </a:pPr>
            <a:r>
              <a:rPr lang="en-US" dirty="0" smtClean="0">
                <a:solidFill>
                  <a:srgbClr val="C00000"/>
                </a:solidFill>
              </a:rPr>
              <a:t>Getting </a:t>
            </a:r>
            <a:r>
              <a:rPr lang="en-US" dirty="0" smtClean="0">
                <a:solidFill>
                  <a:srgbClr val="C00000"/>
                </a:solidFill>
              </a:rPr>
              <a:t>Tested</a:t>
            </a:r>
            <a:endParaRPr dirty="0" smtClean="0">
              <a:solidFill>
                <a:srgbClr val="C00000"/>
              </a:solidFill>
            </a:endParaRPr>
          </a:p>
        </p:txBody>
      </p:sp>
    </p:spTree>
    <p:extLst>
      <p:ext uri="{BB962C8B-B14F-4D97-AF65-F5344CB8AC3E}">
        <p14:creationId xmlns:p14="http://schemas.microsoft.com/office/powerpoint/2010/main" val="233643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609600" y="1828800"/>
            <a:ext cx="8915400" cy="4800600"/>
          </a:xfrm>
        </p:spPr>
        <p:txBody>
          <a:bodyPr>
            <a:normAutofit/>
          </a:bodyPr>
          <a:lstStyle/>
          <a:p>
            <a:r>
              <a:rPr lang="en-US" sz="2800" dirty="0"/>
              <a:t>Define HIV/AIDS</a:t>
            </a:r>
          </a:p>
          <a:p>
            <a:r>
              <a:rPr lang="en-US" sz="2800" dirty="0" smtClean="0"/>
              <a:t>Epidemiology Overview</a:t>
            </a:r>
          </a:p>
          <a:p>
            <a:r>
              <a:rPr lang="en-US" sz="2800" dirty="0" smtClean="0"/>
              <a:t>Who is at Risk</a:t>
            </a:r>
          </a:p>
          <a:p>
            <a:r>
              <a:rPr lang="en-US" sz="2800" dirty="0" smtClean="0"/>
              <a:t>How </a:t>
            </a:r>
            <a:r>
              <a:rPr lang="en-US" sz="2800" dirty="0"/>
              <a:t>is it transmitted</a:t>
            </a:r>
          </a:p>
          <a:p>
            <a:r>
              <a:rPr lang="en-US" sz="2800" dirty="0" smtClean="0"/>
              <a:t>Facts and Fiction</a:t>
            </a:r>
            <a:endParaRPr lang="en-US" sz="2800" dirty="0"/>
          </a:p>
        </p:txBody>
      </p:sp>
      <p:sp>
        <p:nvSpPr>
          <p:cNvPr id="4" name="Rectangle 2"/>
          <p:cNvSpPr>
            <a:spLocks noGrp="1"/>
          </p:cNvSpPr>
          <p:nvPr>
            <p:ph type="title"/>
          </p:nvPr>
        </p:nvSpPr>
        <p:spPr>
          <a:xfrm>
            <a:off x="609600" y="228600"/>
            <a:ext cx="8382000" cy="1143000"/>
          </a:xfrm>
        </p:spPr>
        <p:txBody>
          <a:bodyPr/>
          <a:lstStyle/>
          <a:p>
            <a:r>
              <a:rPr lang="en-US" dirty="0" smtClean="0">
                <a:solidFill>
                  <a:schemeClr val="bg1">
                    <a:lumMod val="85000"/>
                  </a:schemeClr>
                </a:solidFill>
                <a:ea typeface="ＭＳ Ｐゴシック" pitchFamily="34" charset="-128"/>
              </a:rPr>
              <a:t/>
            </a:r>
            <a:br>
              <a:rPr lang="en-US" dirty="0" smtClean="0">
                <a:solidFill>
                  <a:schemeClr val="bg1">
                    <a:lumMod val="85000"/>
                  </a:schemeClr>
                </a:solidFill>
                <a:ea typeface="ＭＳ Ｐゴシック" pitchFamily="34" charset="-128"/>
              </a:rPr>
            </a:br>
            <a:r>
              <a:rPr lang="en-US" dirty="0" smtClean="0">
                <a:solidFill>
                  <a:schemeClr val="bg1">
                    <a:lumMod val="85000"/>
                  </a:schemeClr>
                </a:solidFill>
                <a:ea typeface="ＭＳ Ｐゴシック" pitchFamily="34" charset="-128"/>
              </a:rPr>
              <a:t>Objectives</a:t>
            </a:r>
          </a:p>
        </p:txBody>
      </p:sp>
    </p:spTree>
    <p:extLst>
      <p:ext uri="{BB962C8B-B14F-4D97-AF65-F5344CB8AC3E}">
        <p14:creationId xmlns:p14="http://schemas.microsoft.com/office/powerpoint/2010/main" val="76956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Rectangle 5"/>
          <p:cNvSpPr>
            <a:spLocks noGrp="1"/>
          </p:cNvSpPr>
          <p:nvPr>
            <p:ph type="title"/>
          </p:nvPr>
        </p:nvSpPr>
        <p:spPr bwMode="auto">
          <a:xfrm>
            <a:off x="457200" y="179079"/>
            <a:ext cx="10058400" cy="1325563"/>
          </a:xfrm>
          <a:noFill/>
          <a:ln w="9525"/>
        </p:spPr>
        <p:txBody>
          <a:bodyPr vert="horz" wrap="square" lIns="91440" tIns="45720" rIns="91440" bIns="45720" numCol="1" rtlCol="0" anchor="ctr" compatLnSpc="1">
            <a:prstTxWarp prst="textNoShape">
              <a:avLst/>
            </a:prstTxWarp>
            <a:normAutofit/>
          </a:bodyPr>
          <a:lstStyle/>
          <a:p>
            <a:r>
              <a:rPr lang="en-US" b="1" dirty="0" smtClean="0">
                <a:solidFill>
                  <a:schemeClr val="bg1">
                    <a:lumMod val="85000"/>
                  </a:schemeClr>
                </a:solidFill>
              </a:rPr>
              <a:t/>
            </a:r>
            <a:br>
              <a:rPr lang="en-US" b="1" dirty="0" smtClean="0">
                <a:solidFill>
                  <a:schemeClr val="bg1">
                    <a:lumMod val="85000"/>
                  </a:schemeClr>
                </a:solidFill>
              </a:rPr>
            </a:br>
            <a:r>
              <a:rPr lang="en-US" b="1" dirty="0" smtClean="0">
                <a:solidFill>
                  <a:schemeClr val="bg1">
                    <a:lumMod val="85000"/>
                  </a:schemeClr>
                </a:solidFill>
              </a:rPr>
              <a:t>What </a:t>
            </a:r>
            <a:r>
              <a:rPr lang="en-US" b="1" dirty="0" smtClean="0">
                <a:solidFill>
                  <a:schemeClr val="bg1">
                    <a:lumMod val="85000"/>
                  </a:schemeClr>
                </a:solidFill>
              </a:rPr>
              <a:t>should you know…</a:t>
            </a:r>
            <a:endParaRPr b="1" dirty="0" smtClean="0">
              <a:ln>
                <a:noFill/>
              </a:ln>
              <a:solidFill>
                <a:schemeClr val="bg1">
                  <a:lumMod val="85000"/>
                </a:schemeClr>
              </a:solidFill>
              <a:effectLst/>
            </a:endParaRPr>
          </a:p>
        </p:txBody>
      </p:sp>
      <p:sp>
        <p:nvSpPr>
          <p:cNvPr id="70659" name="Rectangle 3"/>
          <p:cNvSpPr>
            <a:spLocks noGrp="1"/>
          </p:cNvSpPr>
          <p:nvPr>
            <p:ph idx="1"/>
          </p:nvPr>
        </p:nvSpPr>
        <p:spPr>
          <a:xfrm>
            <a:off x="457200" y="1676400"/>
            <a:ext cx="7848600" cy="4678363"/>
          </a:xfrm>
        </p:spPr>
        <p:txBody>
          <a:bodyPr>
            <a:normAutofit/>
          </a:bodyPr>
          <a:lstStyle/>
          <a:p>
            <a:r>
              <a:rPr lang="en-US" b="1" dirty="0" smtClean="0"/>
              <a:t>Testing is the only way to be sure</a:t>
            </a:r>
          </a:p>
          <a:p>
            <a:pPr lvl="1"/>
            <a:r>
              <a:rPr lang="en-US" b="1" dirty="0" smtClean="0"/>
              <a:t>An HIV test is the only way you can know your status</a:t>
            </a:r>
          </a:p>
          <a:p>
            <a:r>
              <a:rPr lang="en-US" b="1" dirty="0" smtClean="0"/>
              <a:t>Cost</a:t>
            </a:r>
          </a:p>
          <a:p>
            <a:pPr lvl="1"/>
            <a:r>
              <a:rPr lang="en-US" b="1" dirty="0" smtClean="0"/>
              <a:t>You can get tested for free at multiple locations</a:t>
            </a:r>
          </a:p>
          <a:p>
            <a:r>
              <a:rPr lang="en-US" b="1" dirty="0" smtClean="0"/>
              <a:t>Accurate</a:t>
            </a:r>
          </a:p>
          <a:p>
            <a:pPr lvl="1"/>
            <a:r>
              <a:rPr lang="en-US" b="1" dirty="0" smtClean="0"/>
              <a:t>Tests are 97-99% right when done correctly</a:t>
            </a:r>
          </a:p>
          <a:p>
            <a:r>
              <a:rPr lang="en-US" b="1" dirty="0" smtClean="0"/>
              <a:t>How often</a:t>
            </a:r>
          </a:p>
          <a:p>
            <a:pPr lvl="1"/>
            <a:r>
              <a:rPr lang="en-US" b="1" dirty="0" smtClean="0"/>
              <a:t>You should be tested once a year</a:t>
            </a:r>
          </a:p>
          <a:p>
            <a:r>
              <a:rPr lang="en-US" b="1" dirty="0" smtClean="0"/>
              <a:t>Testing is easy</a:t>
            </a:r>
          </a:p>
          <a:p>
            <a:pPr lvl="1"/>
            <a:r>
              <a:rPr lang="en-US" b="1" dirty="0" smtClean="0"/>
              <a:t>Rapid tests only take </a:t>
            </a:r>
            <a:r>
              <a:rPr lang="en-US" b="1" dirty="0" smtClean="0"/>
              <a:t>1-20 </a:t>
            </a:r>
            <a:r>
              <a:rPr lang="en-US" b="1" dirty="0" smtClean="0"/>
              <a:t>mins to get results</a:t>
            </a:r>
          </a:p>
          <a:p>
            <a:pPr lvl="1"/>
            <a:endParaRPr lang="en-US" b="1" dirty="0" smtClean="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981200"/>
            <a:ext cx="3664674" cy="47243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111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762000" y="152400"/>
            <a:ext cx="10058400" cy="1325563"/>
          </a:xfrm>
        </p:spPr>
        <p:txBody>
          <a:bodyPr/>
          <a:lstStyle/>
          <a:p>
            <a:pPr>
              <a:defRPr/>
            </a:pPr>
            <a:r>
              <a:rPr lang="en-US" dirty="0">
                <a:solidFill>
                  <a:schemeClr val="bg1">
                    <a:lumMod val="85000"/>
                  </a:schemeClr>
                </a:solidFill>
              </a:rPr>
              <a:t/>
            </a:r>
            <a:br>
              <a:rPr lang="en-US" dirty="0">
                <a:solidFill>
                  <a:schemeClr val="bg1">
                    <a:lumMod val="85000"/>
                  </a:schemeClr>
                </a:solidFill>
              </a:rPr>
            </a:br>
            <a:r>
              <a:rPr lang="en-US" dirty="0" smtClean="0">
                <a:solidFill>
                  <a:schemeClr val="bg1">
                    <a:lumMod val="85000"/>
                  </a:schemeClr>
                </a:solidFill>
              </a:rPr>
              <a:t>FACT </a:t>
            </a:r>
            <a:r>
              <a:rPr lang="en-US" dirty="0" smtClean="0">
                <a:solidFill>
                  <a:schemeClr val="bg1">
                    <a:lumMod val="85000"/>
                  </a:schemeClr>
                </a:solidFill>
              </a:rPr>
              <a:t>CHECK</a:t>
            </a:r>
            <a:endParaRPr dirty="0" smtClean="0">
              <a:solidFill>
                <a:schemeClr val="bg1">
                  <a:lumMod val="85000"/>
                </a:schemeClr>
              </a:solidFill>
            </a:endParaRPr>
          </a:p>
        </p:txBody>
      </p:sp>
      <p:sp>
        <p:nvSpPr>
          <p:cNvPr id="14338" name="Rectangle 3"/>
          <p:cNvSpPr>
            <a:spLocks noGrp="1" noChangeArrowheads="1"/>
          </p:cNvSpPr>
          <p:nvPr>
            <p:ph idx="1"/>
          </p:nvPr>
        </p:nvSpPr>
        <p:spPr>
          <a:xfrm>
            <a:off x="609600" y="1752600"/>
            <a:ext cx="11049000" cy="4495800"/>
          </a:xfrm>
        </p:spPr>
        <p:txBody>
          <a:bodyPr>
            <a:normAutofit/>
          </a:bodyPr>
          <a:lstStyle/>
          <a:p>
            <a:r>
              <a:rPr lang="en-US" b="1" dirty="0">
                <a:latin typeface="Baskerville Old Face" pitchFamily="18" charset="0"/>
              </a:rPr>
              <a:t>You can not tell if someone has HIV or AIDS by the way they look</a:t>
            </a:r>
          </a:p>
          <a:p>
            <a:endParaRPr lang="en-US" b="1" dirty="0">
              <a:latin typeface="Baskerville Old Face" pitchFamily="18" charset="0"/>
            </a:endParaRPr>
          </a:p>
          <a:p>
            <a:r>
              <a:rPr lang="en-US" b="1" dirty="0">
                <a:latin typeface="Baskerville Old Face" pitchFamily="18" charset="0"/>
              </a:rPr>
              <a:t>There is a HIV home test kit</a:t>
            </a:r>
          </a:p>
          <a:p>
            <a:endParaRPr lang="en-US" b="1" dirty="0">
              <a:latin typeface="Baskerville Old Face" pitchFamily="18" charset="0"/>
            </a:endParaRPr>
          </a:p>
          <a:p>
            <a:r>
              <a:rPr lang="en-US" b="1" dirty="0">
                <a:latin typeface="Baskerville Old Face" pitchFamily="18" charset="0"/>
              </a:rPr>
              <a:t>Testing is easy, simple and doesn’t take a long time</a:t>
            </a:r>
          </a:p>
          <a:p>
            <a:endParaRPr lang="en-US" b="1" dirty="0">
              <a:latin typeface="Baskerville Old Face" pitchFamily="18" charset="0"/>
            </a:endParaRPr>
          </a:p>
          <a:p>
            <a:r>
              <a:rPr lang="en-US" b="1" dirty="0">
                <a:latin typeface="Baskerville Old Face" pitchFamily="18" charset="0"/>
              </a:rPr>
              <a:t>Your results are only shared with you and  your health care provider</a:t>
            </a:r>
          </a:p>
          <a:p>
            <a:pPr lvl="1"/>
            <a:endParaRPr lang="en-US" dirty="0" smtClean="0"/>
          </a:p>
        </p:txBody>
      </p:sp>
    </p:spTree>
    <p:extLst>
      <p:ext uri="{BB962C8B-B14F-4D97-AF65-F5344CB8AC3E}">
        <p14:creationId xmlns:p14="http://schemas.microsoft.com/office/powerpoint/2010/main" val="28969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ChangeArrowheads="1"/>
          </p:cNvSpPr>
          <p:nvPr>
            <p:ph type="ctrTitle"/>
          </p:nvPr>
        </p:nvSpPr>
        <p:spPr>
          <a:xfrm>
            <a:off x="685800" y="3200400"/>
            <a:ext cx="3352800" cy="1050925"/>
          </a:xfrm>
        </p:spPr>
        <p:txBody>
          <a:bodyPr>
            <a:normAutofit fontScale="90000"/>
          </a:bodyPr>
          <a:lstStyle/>
          <a:p>
            <a:pPr>
              <a:defRPr/>
            </a:pPr>
            <a:r>
              <a:rPr lang="en-US" dirty="0" smtClean="0">
                <a:solidFill>
                  <a:srgbClr val="C00000"/>
                </a:solidFill>
              </a:rPr>
              <a:t>Fighting </a:t>
            </a:r>
            <a:r>
              <a:rPr lang="en-US" dirty="0" smtClean="0">
                <a:solidFill>
                  <a:srgbClr val="C00000"/>
                </a:solidFill>
              </a:rPr>
              <a:t>Stigma</a:t>
            </a:r>
            <a:endParaRPr dirty="0" smtClean="0">
              <a:solidFill>
                <a:srgbClr val="C00000"/>
              </a:solidFill>
            </a:endParaRPr>
          </a:p>
        </p:txBody>
      </p:sp>
    </p:spTree>
    <p:extLst>
      <p:ext uri="{BB962C8B-B14F-4D97-AF65-F5344CB8AC3E}">
        <p14:creationId xmlns:p14="http://schemas.microsoft.com/office/powerpoint/2010/main" val="262961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6"/>
          <p:cNvSpPr>
            <a:spLocks noGrp="1" noChangeArrowheads="1"/>
          </p:cNvSpPr>
          <p:nvPr>
            <p:ph type="title"/>
          </p:nvPr>
        </p:nvSpPr>
        <p:spPr/>
        <p:txBody>
          <a:bodyPr/>
          <a:lstStyle/>
          <a:p>
            <a:pPr eaLnBrk="1" hangingPunct="1">
              <a:defRPr/>
            </a:pPr>
            <a:r>
              <a:rPr lang="en-US" b="1" dirty="0" smtClean="0">
                <a:solidFill>
                  <a:srgbClr val="FFCC00"/>
                </a:solidFill>
              </a:rPr>
              <a:t/>
            </a:r>
            <a:br>
              <a:rPr lang="en-US" b="1" dirty="0" smtClean="0">
                <a:solidFill>
                  <a:srgbClr val="FFCC00"/>
                </a:solidFill>
              </a:rPr>
            </a:br>
            <a:r>
              <a:rPr lang="en-US" b="1" dirty="0" smtClean="0">
                <a:solidFill>
                  <a:schemeClr val="bg1">
                    <a:lumMod val="85000"/>
                  </a:schemeClr>
                </a:solidFill>
              </a:rPr>
              <a:t>Stigma</a:t>
            </a:r>
            <a:endParaRPr lang="en-US" b="1" dirty="0" smtClean="0">
              <a:solidFill>
                <a:schemeClr val="bg1">
                  <a:lumMod val="85000"/>
                </a:schemeClr>
              </a:solidFill>
            </a:endParaRPr>
          </a:p>
        </p:txBody>
      </p:sp>
      <p:sp>
        <p:nvSpPr>
          <p:cNvPr id="10243" name="Rectangle 7"/>
          <p:cNvSpPr>
            <a:spLocks noGrp="1" noChangeArrowheads="1"/>
          </p:cNvSpPr>
          <p:nvPr>
            <p:ph idx="1"/>
          </p:nvPr>
        </p:nvSpPr>
        <p:spPr>
          <a:xfrm>
            <a:off x="228600" y="2438400"/>
            <a:ext cx="6248400" cy="3962400"/>
          </a:xfrm>
        </p:spPr>
        <p:txBody>
          <a:bodyPr/>
          <a:lstStyle/>
          <a:p>
            <a:pPr eaLnBrk="1" hangingPunct="1">
              <a:lnSpc>
                <a:spcPct val="90000"/>
              </a:lnSpc>
            </a:pPr>
            <a:r>
              <a:rPr lang="en-US" sz="2100" dirty="0"/>
              <a:t>Negative feelings, beliefs, and behaviors directed toward an individual or group due to a particular label or characteristic</a:t>
            </a:r>
          </a:p>
          <a:p>
            <a:pPr eaLnBrk="1" hangingPunct="1">
              <a:lnSpc>
                <a:spcPct val="90000"/>
              </a:lnSpc>
              <a:buFontTx/>
              <a:buNone/>
            </a:pPr>
            <a:endParaRPr lang="en-US" sz="2100" dirty="0"/>
          </a:p>
          <a:p>
            <a:pPr eaLnBrk="1" hangingPunct="1">
              <a:lnSpc>
                <a:spcPct val="90000"/>
              </a:lnSpc>
              <a:buFontTx/>
              <a:buNone/>
            </a:pPr>
            <a:r>
              <a:rPr lang="en-US" sz="2100" dirty="0"/>
              <a:t>HIV/AIDS Stigma: Negative feelings, beliefs, and behaviors directed toward individuals, groups and communities that are associated with HIV/AIDS</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400" y="2819400"/>
            <a:ext cx="4617950" cy="3429000"/>
          </a:xfrm>
          <a:prstGeom prst="rect">
            <a:avLst/>
          </a:prstGeom>
        </p:spPr>
      </p:pic>
    </p:spTree>
    <p:custDataLst>
      <p:tags r:id="rId1"/>
    </p:custDataLst>
    <p:extLst>
      <p:ext uri="{BB962C8B-B14F-4D97-AF65-F5344CB8AC3E}">
        <p14:creationId xmlns:p14="http://schemas.microsoft.com/office/powerpoint/2010/main" val="3203520275"/>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eaLnBrk="1" hangingPunct="1">
              <a:defRPr/>
            </a:pPr>
            <a:r>
              <a:rPr lang="en-US" dirty="0" smtClean="0">
                <a:solidFill>
                  <a:schemeClr val="bg1">
                    <a:lumMod val="85000"/>
                  </a:schemeClr>
                </a:solidFill>
              </a:rPr>
              <a:t/>
            </a:r>
            <a:br>
              <a:rPr lang="en-US" dirty="0" smtClean="0">
                <a:solidFill>
                  <a:schemeClr val="bg1">
                    <a:lumMod val="85000"/>
                  </a:schemeClr>
                </a:solidFill>
              </a:rPr>
            </a:br>
            <a:r>
              <a:rPr lang="en-US" dirty="0" smtClean="0">
                <a:solidFill>
                  <a:schemeClr val="bg1">
                    <a:lumMod val="85000"/>
                  </a:schemeClr>
                </a:solidFill>
              </a:rPr>
              <a:t>What do you think is the root cause of stigma?</a:t>
            </a:r>
            <a:endParaRPr lang="en-US" dirty="0" smtClean="0">
              <a:solidFill>
                <a:schemeClr val="bg1">
                  <a:lumMod val="85000"/>
                </a:schemeClr>
              </a:solidFill>
            </a:endParaRPr>
          </a:p>
        </p:txBody>
      </p:sp>
      <p:sp>
        <p:nvSpPr>
          <p:cNvPr id="201733" name="AutoShape 5"/>
          <p:cNvSpPr>
            <a:spLocks noChangeArrowheads="1"/>
          </p:cNvSpPr>
          <p:nvPr/>
        </p:nvSpPr>
        <p:spPr bwMode="auto">
          <a:xfrm>
            <a:off x="685800" y="2966830"/>
            <a:ext cx="2057400" cy="609600"/>
          </a:xfrm>
          <a:prstGeom prst="wedgeEllipseCallout">
            <a:avLst>
              <a:gd name="adj1" fmla="val -40046"/>
              <a:gd name="adj2" fmla="val 170051"/>
            </a:avLst>
          </a:prstGeom>
          <a:solidFill>
            <a:schemeClr val="accent1"/>
          </a:solidFill>
          <a:ln w="9525">
            <a:solidFill>
              <a:schemeClr val="tx1"/>
            </a:solidFill>
            <a:miter lim="800000"/>
            <a:headEnd/>
            <a:tailEnd/>
          </a:ln>
        </p:spPr>
        <p:txBody>
          <a:bodyPr/>
          <a:lstStyle/>
          <a:p>
            <a:pPr algn="ctr"/>
            <a:r>
              <a:rPr lang="en-US" sz="2800" b="1" dirty="0">
                <a:latin typeface="Comic Sans MS" pitchFamily="66" charset="0"/>
              </a:rPr>
              <a:t>FEAR</a:t>
            </a:r>
          </a:p>
        </p:txBody>
      </p:sp>
      <p:sp>
        <p:nvSpPr>
          <p:cNvPr id="201734" name="AutoShape 6"/>
          <p:cNvSpPr>
            <a:spLocks noChangeArrowheads="1"/>
          </p:cNvSpPr>
          <p:nvPr/>
        </p:nvSpPr>
        <p:spPr bwMode="auto">
          <a:xfrm>
            <a:off x="7275443" y="1776706"/>
            <a:ext cx="4267200" cy="838200"/>
          </a:xfrm>
          <a:prstGeom prst="cloudCallout">
            <a:avLst>
              <a:gd name="adj1" fmla="val -46653"/>
              <a:gd name="adj2" fmla="val 157199"/>
            </a:avLst>
          </a:prstGeom>
          <a:solidFill>
            <a:schemeClr val="accent1"/>
          </a:solidFill>
          <a:ln w="9525">
            <a:solidFill>
              <a:schemeClr val="tx1"/>
            </a:solidFill>
            <a:round/>
            <a:headEnd/>
            <a:tailEnd/>
          </a:ln>
        </p:spPr>
        <p:txBody>
          <a:bodyPr/>
          <a:lstStyle/>
          <a:p>
            <a:pPr algn="ctr"/>
            <a:r>
              <a:rPr lang="en-US" sz="3200">
                <a:latin typeface="Comic Sans MS" pitchFamily="66" charset="0"/>
              </a:rPr>
              <a:t>Ignorance</a:t>
            </a:r>
          </a:p>
        </p:txBody>
      </p:sp>
      <p:sp>
        <p:nvSpPr>
          <p:cNvPr id="201735" name="AutoShape 7"/>
          <p:cNvSpPr>
            <a:spLocks noChangeArrowheads="1"/>
          </p:cNvSpPr>
          <p:nvPr/>
        </p:nvSpPr>
        <p:spPr bwMode="auto">
          <a:xfrm>
            <a:off x="4229100" y="2852442"/>
            <a:ext cx="2286000" cy="457200"/>
          </a:xfrm>
          <a:prstGeom prst="wedgeRectCallout">
            <a:avLst>
              <a:gd name="adj1" fmla="val -93750"/>
              <a:gd name="adj2" fmla="val 246528"/>
            </a:avLst>
          </a:prstGeom>
          <a:solidFill>
            <a:schemeClr val="accent1"/>
          </a:solidFill>
          <a:ln w="9525">
            <a:solidFill>
              <a:schemeClr val="tx1"/>
            </a:solidFill>
            <a:miter lim="800000"/>
            <a:headEnd/>
            <a:tailEnd/>
          </a:ln>
        </p:spPr>
        <p:txBody>
          <a:bodyPr/>
          <a:lstStyle/>
          <a:p>
            <a:pPr algn="ctr"/>
            <a:r>
              <a:rPr lang="en-US" sz="2400" dirty="0" smtClean="0">
                <a:latin typeface="Comic Sans MS" pitchFamily="66" charset="0"/>
              </a:rPr>
              <a:t>Moral Bias</a:t>
            </a:r>
            <a:endParaRPr lang="en-US" sz="2400" dirty="0">
              <a:latin typeface="Comic Sans MS" pitchFamily="66" charset="0"/>
            </a:endParaRPr>
          </a:p>
        </p:txBody>
      </p:sp>
      <p:sp>
        <p:nvSpPr>
          <p:cNvPr id="201736" name="AutoShape 8"/>
          <p:cNvSpPr>
            <a:spLocks noChangeArrowheads="1"/>
          </p:cNvSpPr>
          <p:nvPr/>
        </p:nvSpPr>
        <p:spPr bwMode="auto">
          <a:xfrm>
            <a:off x="4114800" y="4724400"/>
            <a:ext cx="3200400" cy="457200"/>
          </a:xfrm>
          <a:prstGeom prst="wedgeRoundRectCallout">
            <a:avLst>
              <a:gd name="adj1" fmla="val -44347"/>
              <a:gd name="adj2" fmla="val 170139"/>
              <a:gd name="adj3" fmla="val 16667"/>
            </a:avLst>
          </a:prstGeom>
          <a:solidFill>
            <a:schemeClr val="accent1"/>
          </a:solidFill>
          <a:ln w="9525">
            <a:solidFill>
              <a:schemeClr val="tx1"/>
            </a:solidFill>
            <a:miter lim="800000"/>
            <a:headEnd/>
            <a:tailEnd/>
          </a:ln>
        </p:spPr>
        <p:txBody>
          <a:bodyPr/>
          <a:lstStyle/>
          <a:p>
            <a:pPr algn="ctr"/>
            <a:r>
              <a:rPr lang="en-US" sz="2400">
                <a:latin typeface="Comic Sans MS" pitchFamily="66" charset="0"/>
              </a:rPr>
              <a:t>Misunderstanding</a:t>
            </a:r>
          </a:p>
        </p:txBody>
      </p:sp>
      <p:sp>
        <p:nvSpPr>
          <p:cNvPr id="201737" name="AutoShape 9"/>
          <p:cNvSpPr>
            <a:spLocks noChangeArrowheads="1"/>
          </p:cNvSpPr>
          <p:nvPr/>
        </p:nvSpPr>
        <p:spPr bwMode="auto">
          <a:xfrm>
            <a:off x="1714500" y="1976230"/>
            <a:ext cx="2514600" cy="609600"/>
          </a:xfrm>
          <a:prstGeom prst="wedgeRectCallout">
            <a:avLst>
              <a:gd name="adj1" fmla="val -3977"/>
              <a:gd name="adj2" fmla="val 70051"/>
            </a:avLst>
          </a:prstGeom>
          <a:solidFill>
            <a:schemeClr val="accent1"/>
          </a:solidFill>
          <a:ln w="9525">
            <a:solidFill>
              <a:schemeClr val="tx1"/>
            </a:solidFill>
            <a:miter lim="800000"/>
            <a:headEnd/>
            <a:tailEnd/>
          </a:ln>
        </p:spPr>
        <p:txBody>
          <a:bodyPr/>
          <a:lstStyle/>
          <a:p>
            <a:pPr algn="ctr"/>
            <a:r>
              <a:rPr lang="en-US" sz="2400" dirty="0" smtClean="0">
                <a:latin typeface="Comic Sans MS" pitchFamily="66" charset="0"/>
              </a:rPr>
              <a:t>Judgment</a:t>
            </a:r>
            <a:endParaRPr lang="en-US" sz="2400" dirty="0">
              <a:latin typeface="Comic Sans MS" pitchFamily="66" charset="0"/>
            </a:endParaRPr>
          </a:p>
        </p:txBody>
      </p:sp>
      <p:sp>
        <p:nvSpPr>
          <p:cNvPr id="201738" name="AutoShape 10"/>
          <p:cNvSpPr>
            <a:spLocks noChangeArrowheads="1"/>
          </p:cNvSpPr>
          <p:nvPr/>
        </p:nvSpPr>
        <p:spPr bwMode="auto">
          <a:xfrm>
            <a:off x="7772400" y="4114800"/>
            <a:ext cx="2590800" cy="685800"/>
          </a:xfrm>
          <a:prstGeom prst="wedgeEllipseCallout">
            <a:avLst>
              <a:gd name="adj1" fmla="val -29963"/>
              <a:gd name="adj2" fmla="val 109954"/>
            </a:avLst>
          </a:prstGeom>
          <a:solidFill>
            <a:schemeClr val="accent1"/>
          </a:solidFill>
          <a:ln w="9525">
            <a:solidFill>
              <a:schemeClr val="tx1"/>
            </a:solidFill>
            <a:miter lim="800000"/>
            <a:headEnd/>
            <a:tailEnd/>
          </a:ln>
        </p:spPr>
        <p:txBody>
          <a:bodyPr/>
          <a:lstStyle/>
          <a:p>
            <a:pPr algn="ctr"/>
            <a:r>
              <a:rPr lang="en-US">
                <a:latin typeface="Comic Sans MS" pitchFamily="66" charset="0"/>
              </a:rPr>
              <a:t>Discrimination</a:t>
            </a:r>
          </a:p>
        </p:txBody>
      </p:sp>
      <p:sp>
        <p:nvSpPr>
          <p:cNvPr id="201739" name="AutoShape 11"/>
          <p:cNvSpPr>
            <a:spLocks noChangeArrowheads="1"/>
          </p:cNvSpPr>
          <p:nvPr/>
        </p:nvSpPr>
        <p:spPr bwMode="auto">
          <a:xfrm>
            <a:off x="945874" y="4714461"/>
            <a:ext cx="2133600" cy="838200"/>
          </a:xfrm>
          <a:prstGeom prst="cloudCallout">
            <a:avLst>
              <a:gd name="adj1" fmla="val -75894"/>
              <a:gd name="adj2" fmla="val 88259"/>
            </a:avLst>
          </a:prstGeom>
          <a:solidFill>
            <a:schemeClr val="accent1"/>
          </a:solidFill>
          <a:ln w="9525">
            <a:solidFill>
              <a:schemeClr val="tx1"/>
            </a:solidFill>
            <a:round/>
            <a:headEnd/>
            <a:tailEnd/>
          </a:ln>
        </p:spPr>
        <p:txBody>
          <a:bodyPr/>
          <a:lstStyle/>
          <a:p>
            <a:pPr algn="ctr"/>
            <a:r>
              <a:rPr lang="en-US">
                <a:latin typeface="Comic Sans MS" pitchFamily="66" charset="0"/>
              </a:rPr>
              <a:t>Prejudice</a:t>
            </a:r>
          </a:p>
        </p:txBody>
      </p:sp>
    </p:spTree>
    <p:extLst>
      <p:ext uri="{BB962C8B-B14F-4D97-AF65-F5344CB8AC3E}">
        <p14:creationId xmlns:p14="http://schemas.microsoft.com/office/powerpoint/2010/main" val="933718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2000"/>
                                  </p:stCondLst>
                                  <p:childTnLst>
                                    <p:set>
                                      <p:cBhvr>
                                        <p:cTn id="6" dur="1" fill="hold">
                                          <p:stCondLst>
                                            <p:cond delay="0"/>
                                          </p:stCondLst>
                                        </p:cTn>
                                        <p:tgtEl>
                                          <p:spTgt spid="201737"/>
                                        </p:tgtEl>
                                        <p:attrNameLst>
                                          <p:attrName>style.visibility</p:attrName>
                                        </p:attrNameLst>
                                      </p:cBhvr>
                                      <p:to>
                                        <p:strVal val="visible"/>
                                      </p:to>
                                    </p:set>
                                    <p:anim calcmode="lin" valueType="num">
                                      <p:cBhvr additive="base">
                                        <p:cTn id="7" dur="500" fill="hold"/>
                                        <p:tgtEl>
                                          <p:spTgt spid="201737"/>
                                        </p:tgtEl>
                                        <p:attrNameLst>
                                          <p:attrName>ppt_x</p:attrName>
                                        </p:attrNameLst>
                                      </p:cBhvr>
                                      <p:tavLst>
                                        <p:tav tm="0">
                                          <p:val>
                                            <p:strVal val="#ppt_x"/>
                                          </p:val>
                                        </p:tav>
                                        <p:tav tm="100000">
                                          <p:val>
                                            <p:strVal val="#ppt_x"/>
                                          </p:val>
                                        </p:tav>
                                      </p:tavLst>
                                    </p:anim>
                                    <p:anim calcmode="lin" valueType="num">
                                      <p:cBhvr additive="base">
                                        <p:cTn id="8" dur="500" fill="hold"/>
                                        <p:tgtEl>
                                          <p:spTgt spid="201737"/>
                                        </p:tgtEl>
                                        <p:attrNameLst>
                                          <p:attrName>ppt_y</p:attrName>
                                        </p:attrNameLst>
                                      </p:cBhvr>
                                      <p:tavLst>
                                        <p:tav tm="0">
                                          <p:val>
                                            <p:strVal val="1+#ppt_h/2"/>
                                          </p:val>
                                        </p:tav>
                                        <p:tav tm="100000">
                                          <p:val>
                                            <p:strVal val="#ppt_y"/>
                                          </p:val>
                                        </p:tav>
                                      </p:tavLst>
                                    </p:anim>
                                  </p:childTnLst>
                                </p:cTn>
                              </p:par>
                            </p:childTnLst>
                          </p:cTn>
                        </p:par>
                        <p:par>
                          <p:cTn id="9" fill="hold">
                            <p:stCondLst>
                              <p:cond delay="2500"/>
                            </p:stCondLst>
                            <p:childTnLst>
                              <p:par>
                                <p:cTn id="10" presetID="7" presetClass="entr" presetSubtype="8" fill="hold" grpId="0" nodeType="afterEffect">
                                  <p:stCondLst>
                                    <p:cond delay="0"/>
                                  </p:stCondLst>
                                  <p:childTnLst>
                                    <p:set>
                                      <p:cBhvr>
                                        <p:cTn id="11" dur="1" fill="hold">
                                          <p:stCondLst>
                                            <p:cond delay="0"/>
                                          </p:stCondLst>
                                        </p:cTn>
                                        <p:tgtEl>
                                          <p:spTgt spid="201733"/>
                                        </p:tgtEl>
                                        <p:attrNameLst>
                                          <p:attrName>style.visibility</p:attrName>
                                        </p:attrNameLst>
                                      </p:cBhvr>
                                      <p:to>
                                        <p:strVal val="visible"/>
                                      </p:to>
                                    </p:set>
                                    <p:anim calcmode="lin" valueType="num">
                                      <p:cBhvr additive="base">
                                        <p:cTn id="12" dur="2000" fill="hold"/>
                                        <p:tgtEl>
                                          <p:spTgt spid="201733"/>
                                        </p:tgtEl>
                                        <p:attrNameLst>
                                          <p:attrName>ppt_x</p:attrName>
                                        </p:attrNameLst>
                                      </p:cBhvr>
                                      <p:tavLst>
                                        <p:tav tm="0">
                                          <p:val>
                                            <p:strVal val="0-#ppt_w/2"/>
                                          </p:val>
                                        </p:tav>
                                        <p:tav tm="100000">
                                          <p:val>
                                            <p:strVal val="#ppt_x"/>
                                          </p:val>
                                        </p:tav>
                                      </p:tavLst>
                                    </p:anim>
                                    <p:anim calcmode="lin" valueType="num">
                                      <p:cBhvr additive="base">
                                        <p:cTn id="13" dur="2000" fill="hold"/>
                                        <p:tgtEl>
                                          <p:spTgt spid="201733"/>
                                        </p:tgtEl>
                                        <p:attrNameLst>
                                          <p:attrName>ppt_y</p:attrName>
                                        </p:attrNameLst>
                                      </p:cBhvr>
                                      <p:tavLst>
                                        <p:tav tm="0">
                                          <p:val>
                                            <p:strVal val="#ppt_y"/>
                                          </p:val>
                                        </p:tav>
                                        <p:tav tm="100000">
                                          <p:val>
                                            <p:strVal val="#ppt_y"/>
                                          </p:val>
                                        </p:tav>
                                      </p:tavLst>
                                    </p:anim>
                                  </p:childTnLst>
                                </p:cTn>
                              </p:par>
                            </p:childTnLst>
                          </p:cTn>
                        </p:par>
                        <p:par>
                          <p:cTn id="14" fill="hold">
                            <p:stCondLst>
                              <p:cond delay="4500"/>
                            </p:stCondLst>
                            <p:childTnLst>
                              <p:par>
                                <p:cTn id="15" presetID="21" presetClass="entr" presetSubtype="4" fill="hold" grpId="0" nodeType="afterEffect">
                                  <p:stCondLst>
                                    <p:cond delay="0"/>
                                  </p:stCondLst>
                                  <p:childTnLst>
                                    <p:set>
                                      <p:cBhvr>
                                        <p:cTn id="16" dur="1" fill="hold">
                                          <p:stCondLst>
                                            <p:cond delay="0"/>
                                          </p:stCondLst>
                                        </p:cTn>
                                        <p:tgtEl>
                                          <p:spTgt spid="201739"/>
                                        </p:tgtEl>
                                        <p:attrNameLst>
                                          <p:attrName>style.visibility</p:attrName>
                                        </p:attrNameLst>
                                      </p:cBhvr>
                                      <p:to>
                                        <p:strVal val="visible"/>
                                      </p:to>
                                    </p:set>
                                    <p:animEffect transition="in" filter="wheel(4)">
                                      <p:cBhvr>
                                        <p:cTn id="17" dur="2000"/>
                                        <p:tgtEl>
                                          <p:spTgt spid="201739"/>
                                        </p:tgtEl>
                                      </p:cBhvr>
                                    </p:animEffect>
                                  </p:childTnLst>
                                </p:cTn>
                              </p:par>
                            </p:childTnLst>
                          </p:cTn>
                        </p:par>
                        <p:par>
                          <p:cTn id="18" fill="hold">
                            <p:stCondLst>
                              <p:cond delay="6500"/>
                            </p:stCondLst>
                            <p:childTnLst>
                              <p:par>
                                <p:cTn id="19" presetID="11" presetClass="entr" presetSubtype="0" fill="hold" grpId="0" nodeType="afterEffect">
                                  <p:stCondLst>
                                    <p:cond delay="0"/>
                                  </p:stCondLst>
                                  <p:childTnLst>
                                    <p:set>
                                      <p:cBhvr>
                                        <p:cTn id="20" dur="1000">
                                          <p:stCondLst>
                                            <p:cond delay="0"/>
                                          </p:stCondLst>
                                        </p:cTn>
                                        <p:tgtEl>
                                          <p:spTgt spid="201736"/>
                                        </p:tgtEl>
                                        <p:attrNameLst>
                                          <p:attrName>style.visibility</p:attrName>
                                        </p:attrNameLst>
                                      </p:cBhvr>
                                      <p:to>
                                        <p:strVal val="visible"/>
                                      </p:to>
                                    </p:set>
                                  </p:childTnLst>
                                </p:cTn>
                              </p:par>
                            </p:childTnLst>
                          </p:cTn>
                        </p:par>
                        <p:par>
                          <p:cTn id="21" fill="hold">
                            <p:stCondLst>
                              <p:cond delay="7500"/>
                            </p:stCondLst>
                            <p:childTnLst>
                              <p:par>
                                <p:cTn id="22" presetID="6" presetClass="entr" presetSubtype="16" fill="hold" grpId="0" nodeType="afterEffect">
                                  <p:stCondLst>
                                    <p:cond delay="0"/>
                                  </p:stCondLst>
                                  <p:childTnLst>
                                    <p:set>
                                      <p:cBhvr>
                                        <p:cTn id="23" dur="1" fill="hold">
                                          <p:stCondLst>
                                            <p:cond delay="0"/>
                                          </p:stCondLst>
                                        </p:cTn>
                                        <p:tgtEl>
                                          <p:spTgt spid="201738"/>
                                        </p:tgtEl>
                                        <p:attrNameLst>
                                          <p:attrName>style.visibility</p:attrName>
                                        </p:attrNameLst>
                                      </p:cBhvr>
                                      <p:to>
                                        <p:strVal val="visible"/>
                                      </p:to>
                                    </p:set>
                                    <p:animEffect transition="in" filter="circle(in)">
                                      <p:cBhvr>
                                        <p:cTn id="24" dur="2000"/>
                                        <p:tgtEl>
                                          <p:spTgt spid="201738"/>
                                        </p:tgtEl>
                                      </p:cBhvr>
                                    </p:animEffect>
                                  </p:childTnLst>
                                </p:cTn>
                              </p:par>
                            </p:childTnLst>
                          </p:cTn>
                        </p:par>
                        <p:par>
                          <p:cTn id="25" fill="hold">
                            <p:stCondLst>
                              <p:cond delay="9500"/>
                            </p:stCondLst>
                            <p:childTnLst>
                              <p:par>
                                <p:cTn id="26" presetID="16" presetClass="entr" presetSubtype="26" fill="hold" grpId="0" nodeType="afterEffect">
                                  <p:stCondLst>
                                    <p:cond delay="0"/>
                                  </p:stCondLst>
                                  <p:childTnLst>
                                    <p:set>
                                      <p:cBhvr>
                                        <p:cTn id="27" dur="1" fill="hold">
                                          <p:stCondLst>
                                            <p:cond delay="0"/>
                                          </p:stCondLst>
                                        </p:cTn>
                                        <p:tgtEl>
                                          <p:spTgt spid="201734"/>
                                        </p:tgtEl>
                                        <p:attrNameLst>
                                          <p:attrName>style.visibility</p:attrName>
                                        </p:attrNameLst>
                                      </p:cBhvr>
                                      <p:to>
                                        <p:strVal val="visible"/>
                                      </p:to>
                                    </p:set>
                                    <p:animEffect transition="in" filter="barn(inHorizontal)">
                                      <p:cBhvr>
                                        <p:cTn id="28" dur="500"/>
                                        <p:tgtEl>
                                          <p:spTgt spid="201734"/>
                                        </p:tgtEl>
                                      </p:cBhvr>
                                    </p:animEffect>
                                  </p:childTnLst>
                                </p:cTn>
                              </p:par>
                            </p:childTnLst>
                          </p:cTn>
                        </p:par>
                        <p:par>
                          <p:cTn id="29" fill="hold">
                            <p:stCondLst>
                              <p:cond delay="10000"/>
                            </p:stCondLst>
                            <p:childTnLst>
                              <p:par>
                                <p:cTn id="30" presetID="45" presetClass="entr" presetSubtype="0" fill="hold" grpId="0" nodeType="afterEffect">
                                  <p:stCondLst>
                                    <p:cond delay="0"/>
                                  </p:stCondLst>
                                  <p:iterate type="lt">
                                    <p:tmPct val="10000"/>
                                  </p:iterate>
                                  <p:childTnLst>
                                    <p:set>
                                      <p:cBhvr>
                                        <p:cTn id="31" dur="1" fill="hold">
                                          <p:stCondLst>
                                            <p:cond delay="0"/>
                                          </p:stCondLst>
                                        </p:cTn>
                                        <p:tgtEl>
                                          <p:spTgt spid="201735"/>
                                        </p:tgtEl>
                                        <p:attrNameLst>
                                          <p:attrName>style.visibility</p:attrName>
                                        </p:attrNameLst>
                                      </p:cBhvr>
                                      <p:to>
                                        <p:strVal val="visible"/>
                                      </p:to>
                                    </p:set>
                                    <p:animEffect transition="in" filter="fade">
                                      <p:cBhvr>
                                        <p:cTn id="32" dur="2000"/>
                                        <p:tgtEl>
                                          <p:spTgt spid="201735"/>
                                        </p:tgtEl>
                                      </p:cBhvr>
                                    </p:animEffect>
                                    <p:anim calcmode="lin" valueType="num">
                                      <p:cBhvr>
                                        <p:cTn id="33" dur="2000" fill="hold"/>
                                        <p:tgtEl>
                                          <p:spTgt spid="201735"/>
                                        </p:tgtEl>
                                        <p:attrNameLst>
                                          <p:attrName>ppt_w</p:attrName>
                                        </p:attrNameLst>
                                      </p:cBhvr>
                                      <p:tavLst>
                                        <p:tav tm="0" fmla="#ppt_w*sin(2.5*pi*$)">
                                          <p:val>
                                            <p:fltVal val="0"/>
                                          </p:val>
                                        </p:tav>
                                        <p:tav tm="100000">
                                          <p:val>
                                            <p:fltVal val="1"/>
                                          </p:val>
                                        </p:tav>
                                      </p:tavLst>
                                    </p:anim>
                                    <p:anim calcmode="lin" valueType="num">
                                      <p:cBhvr>
                                        <p:cTn id="34" dur="2000" fill="hold"/>
                                        <p:tgtEl>
                                          <p:spTgt spid="201735"/>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1" nodeType="clickEffect">
                                  <p:stCondLst>
                                    <p:cond delay="0"/>
                                  </p:stCondLst>
                                  <p:childTnLst>
                                    <p:set>
                                      <p:cBhvr>
                                        <p:cTn id="38" dur="1" fill="hold">
                                          <p:stCondLst>
                                            <p:cond delay="0"/>
                                          </p:stCondLst>
                                        </p:cTn>
                                        <p:tgtEl>
                                          <p:spTgt spid="201736"/>
                                        </p:tgtEl>
                                        <p:attrNameLst>
                                          <p:attrName>style.visibility</p:attrName>
                                        </p:attrNameLst>
                                      </p:cBhvr>
                                      <p:to>
                                        <p:strVal val="visible"/>
                                      </p:to>
                                    </p:set>
                                    <p:animEffect transition="in" filter="randombar(horizontal)">
                                      <p:cBhvr>
                                        <p:cTn id="39" dur="500"/>
                                        <p:tgtEl>
                                          <p:spTgt spid="2017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3" grpId="0" animBg="1"/>
      <p:bldP spid="201734" grpId="0" animBg="1"/>
      <p:bldP spid="201735" grpId="0" animBg="1"/>
      <p:bldP spid="201736" grpId="0" animBg="1"/>
      <p:bldP spid="201736" grpId="1" animBg="1"/>
      <p:bldP spid="201737" grpId="0" animBg="1"/>
      <p:bldP spid="201738" grpId="0" animBg="1"/>
      <p:bldP spid="20173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pPr eaLnBrk="1" hangingPunct="1">
              <a:defRPr/>
            </a:pPr>
            <a:r>
              <a:rPr lang="en-US" b="1" dirty="0" smtClean="0">
                <a:solidFill>
                  <a:schemeClr val="bg1">
                    <a:lumMod val="85000"/>
                  </a:schemeClr>
                </a:solidFill>
              </a:rPr>
              <a:t/>
            </a:r>
            <a:br>
              <a:rPr lang="en-US" b="1" dirty="0" smtClean="0">
                <a:solidFill>
                  <a:schemeClr val="bg1">
                    <a:lumMod val="85000"/>
                  </a:schemeClr>
                </a:solidFill>
              </a:rPr>
            </a:br>
            <a:r>
              <a:rPr lang="en-US" b="1" dirty="0" smtClean="0">
                <a:solidFill>
                  <a:schemeClr val="bg1">
                    <a:lumMod val="85000"/>
                  </a:schemeClr>
                </a:solidFill>
              </a:rPr>
              <a:t>Root </a:t>
            </a:r>
            <a:r>
              <a:rPr lang="en-US" b="1" dirty="0" smtClean="0">
                <a:solidFill>
                  <a:schemeClr val="bg1">
                    <a:lumMod val="85000"/>
                  </a:schemeClr>
                </a:solidFill>
              </a:rPr>
              <a:t>Causes of Stigma</a:t>
            </a:r>
          </a:p>
        </p:txBody>
      </p:sp>
      <p:sp>
        <p:nvSpPr>
          <p:cNvPr id="12291" name="Rectangle 3"/>
          <p:cNvSpPr>
            <a:spLocks noGrp="1" noChangeArrowheads="1"/>
          </p:cNvSpPr>
          <p:nvPr>
            <p:ph idx="1"/>
          </p:nvPr>
        </p:nvSpPr>
        <p:spPr/>
        <p:txBody>
          <a:bodyPr>
            <a:normAutofit/>
          </a:bodyPr>
          <a:lstStyle/>
          <a:p>
            <a:pPr eaLnBrk="1" hangingPunct="1"/>
            <a:r>
              <a:rPr lang="en-US" sz="2600" dirty="0"/>
              <a:t>Lack of awareness of what stigma looks like and why it is damaging</a:t>
            </a:r>
          </a:p>
          <a:p>
            <a:pPr eaLnBrk="1" hangingPunct="1">
              <a:buFontTx/>
              <a:buNone/>
            </a:pPr>
            <a:endParaRPr lang="en-US" sz="2600" dirty="0"/>
          </a:p>
          <a:p>
            <a:pPr eaLnBrk="1" hangingPunct="1"/>
            <a:r>
              <a:rPr lang="en-US" sz="2600" dirty="0"/>
              <a:t>Fear of casual contact stemming from incomplete knowledge about HIV transmission</a:t>
            </a:r>
          </a:p>
          <a:p>
            <a:pPr eaLnBrk="1" hangingPunct="1">
              <a:buFontTx/>
              <a:buNone/>
            </a:pPr>
            <a:endParaRPr lang="en-US" sz="2600" dirty="0"/>
          </a:p>
          <a:p>
            <a:pPr eaLnBrk="1" hangingPunct="1"/>
            <a:r>
              <a:rPr lang="en-US" sz="2600" dirty="0"/>
              <a:t>Values linking people with HIV to improper or immoral </a:t>
            </a:r>
            <a:r>
              <a:rPr lang="en-US" sz="2600" dirty="0" smtClean="0"/>
              <a:t>behavior (implicit bias)</a:t>
            </a:r>
            <a:endParaRPr lang="en-US" sz="2600" dirty="0"/>
          </a:p>
        </p:txBody>
      </p:sp>
    </p:spTree>
    <p:custDataLst>
      <p:tags r:id="rId1"/>
    </p:custDataLst>
    <p:extLst>
      <p:ext uri="{BB962C8B-B14F-4D97-AF65-F5344CB8AC3E}">
        <p14:creationId xmlns:p14="http://schemas.microsoft.com/office/powerpoint/2010/main" val="40421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Stigma and Students</a:t>
            </a:r>
            <a:endParaRPr lang="en-US" dirty="0"/>
          </a:p>
        </p:txBody>
      </p:sp>
      <p:pic>
        <p:nvPicPr>
          <p:cNvPr id="4" name="DeY0F0bMKvw"/>
          <p:cNvPicPr>
            <a:picLocks noGrp="1" noRot="1" noChangeAspect="1"/>
          </p:cNvPicPr>
          <p:nvPr>
            <p:ph idx="1"/>
            <a:videoFile r:link="rId1"/>
          </p:nvPr>
        </p:nvPicPr>
        <p:blipFill>
          <a:blip r:embed="rId3"/>
          <a:stretch>
            <a:fillRect/>
          </a:stretch>
        </p:blipFill>
        <p:spPr>
          <a:xfrm>
            <a:off x="2286000" y="1971675"/>
            <a:ext cx="8077200" cy="4543425"/>
          </a:xfrm>
          <a:prstGeom prst="rect">
            <a:avLst/>
          </a:prstGeom>
        </p:spPr>
      </p:pic>
    </p:spTree>
    <p:extLst>
      <p:ext uri="{BB962C8B-B14F-4D97-AF65-F5344CB8AC3E}">
        <p14:creationId xmlns:p14="http://schemas.microsoft.com/office/powerpoint/2010/main" val="242790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685800"/>
            <a:ext cx="7024744" cy="801136"/>
          </a:xfrm>
        </p:spPr>
        <p:txBody>
          <a:bodyPr/>
          <a:lstStyle/>
          <a:p>
            <a:pPr eaLnBrk="1" hangingPunct="1">
              <a:defRPr/>
            </a:pPr>
            <a:r>
              <a:rPr lang="en-US" b="1" dirty="0" smtClean="0">
                <a:solidFill>
                  <a:schemeClr val="bg1">
                    <a:lumMod val="85000"/>
                  </a:schemeClr>
                </a:solidFill>
              </a:rPr>
              <a:t>Stigma Outcomes</a:t>
            </a:r>
          </a:p>
        </p:txBody>
      </p:sp>
      <p:sp>
        <p:nvSpPr>
          <p:cNvPr id="25603" name="Rectangle 3"/>
          <p:cNvSpPr>
            <a:spLocks noGrp="1" noChangeArrowheads="1"/>
          </p:cNvSpPr>
          <p:nvPr>
            <p:ph idx="1"/>
          </p:nvPr>
        </p:nvSpPr>
        <p:spPr/>
        <p:txBody>
          <a:bodyPr>
            <a:normAutofit lnSpcReduction="10000"/>
          </a:bodyPr>
          <a:lstStyle/>
          <a:p>
            <a:pPr eaLnBrk="1" hangingPunct="1"/>
            <a:r>
              <a:rPr lang="en-US" sz="2300" dirty="0"/>
              <a:t>Delayed/late testing</a:t>
            </a:r>
          </a:p>
          <a:p>
            <a:pPr eaLnBrk="1" hangingPunct="1"/>
            <a:endParaRPr lang="en-US" sz="2300" dirty="0"/>
          </a:p>
          <a:p>
            <a:pPr eaLnBrk="1" hangingPunct="1"/>
            <a:r>
              <a:rPr lang="en-US" sz="2300" dirty="0"/>
              <a:t>Don’t go the doctor</a:t>
            </a:r>
          </a:p>
          <a:p>
            <a:pPr eaLnBrk="1" hangingPunct="1"/>
            <a:endParaRPr lang="en-US" sz="2300" dirty="0"/>
          </a:p>
          <a:p>
            <a:pPr eaLnBrk="1" hangingPunct="1"/>
            <a:r>
              <a:rPr lang="en-US" sz="2300" dirty="0"/>
              <a:t>No support system</a:t>
            </a:r>
          </a:p>
          <a:p>
            <a:pPr eaLnBrk="1" hangingPunct="1"/>
            <a:endParaRPr lang="en-US" sz="2300" dirty="0"/>
          </a:p>
          <a:p>
            <a:pPr eaLnBrk="1" hangingPunct="1"/>
            <a:r>
              <a:rPr lang="en-US" sz="2300" dirty="0"/>
              <a:t>Constant Fear</a:t>
            </a:r>
          </a:p>
          <a:p>
            <a:pPr eaLnBrk="1" hangingPunct="1"/>
            <a:endParaRPr lang="en-US" sz="2300" dirty="0"/>
          </a:p>
          <a:p>
            <a:pPr eaLnBrk="1" hangingPunct="1"/>
            <a:r>
              <a:rPr lang="en-US" sz="2300" dirty="0"/>
              <a:t>Death</a:t>
            </a:r>
          </a:p>
          <a:p>
            <a:pPr eaLnBrk="1" hangingPunct="1"/>
            <a:endParaRPr lang="en-US" dirty="0" smtClean="0"/>
          </a:p>
        </p:txBody>
      </p:sp>
    </p:spTree>
    <p:custDataLst>
      <p:tags r:id="rId1"/>
    </p:custDataLst>
    <p:extLst>
      <p:ext uri="{BB962C8B-B14F-4D97-AF65-F5344CB8AC3E}">
        <p14:creationId xmlns:p14="http://schemas.microsoft.com/office/powerpoint/2010/main" val="401182265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b="1" dirty="0">
                <a:solidFill>
                  <a:srgbClr val="FFCC00"/>
                </a:solidFill>
              </a:rPr>
              <a:t/>
            </a:r>
            <a:br>
              <a:rPr lang="en-US" b="1" dirty="0">
                <a:solidFill>
                  <a:srgbClr val="FFCC00"/>
                </a:solidFill>
              </a:rPr>
            </a:br>
            <a:r>
              <a:rPr lang="en-US" b="1" dirty="0" smtClean="0">
                <a:solidFill>
                  <a:srgbClr val="FFCC00"/>
                </a:solidFill>
              </a:rPr>
              <a:t>Facts and Fiction</a:t>
            </a:r>
            <a:endParaRPr lang="en-US" b="1" dirty="0" smtClean="0">
              <a:solidFill>
                <a:srgbClr val="FFCC00"/>
              </a:solidFill>
            </a:endParaRPr>
          </a:p>
        </p:txBody>
      </p:sp>
      <p:sp>
        <p:nvSpPr>
          <p:cNvPr id="23555" name="Rectangle 3"/>
          <p:cNvSpPr>
            <a:spLocks noGrp="1" noChangeArrowheads="1"/>
          </p:cNvSpPr>
          <p:nvPr>
            <p:ph type="body" idx="1"/>
          </p:nvPr>
        </p:nvSpPr>
        <p:spPr/>
        <p:txBody>
          <a:bodyPr>
            <a:normAutofit lnSpcReduction="10000"/>
          </a:bodyPr>
          <a:lstStyle/>
          <a:p>
            <a:r>
              <a:rPr lang="en-US" dirty="0" smtClean="0"/>
              <a:t>Only (all) people who are gay have HIV/AIDS</a:t>
            </a:r>
          </a:p>
          <a:p>
            <a:pPr marL="0" indent="0">
              <a:buNone/>
            </a:pPr>
            <a:endParaRPr lang="en-US" dirty="0" smtClean="0"/>
          </a:p>
          <a:p>
            <a:r>
              <a:rPr lang="en-US" dirty="0" smtClean="0"/>
              <a:t>“Its my job as a health care professional or educator to inform family, coworkers and other students if a student is HIV positive.”</a:t>
            </a:r>
            <a:endParaRPr lang="en-US" dirty="0"/>
          </a:p>
          <a:p>
            <a:endParaRPr lang="en-US" dirty="0"/>
          </a:p>
          <a:p>
            <a:r>
              <a:rPr lang="en-US" dirty="0"/>
              <a:t>“The government and pharmaceutical companies have a cure for AIDS but are making too much money to release it.”</a:t>
            </a:r>
          </a:p>
          <a:p>
            <a:endParaRPr lang="en-US" dirty="0"/>
          </a:p>
          <a:p>
            <a:r>
              <a:rPr lang="en-US" dirty="0"/>
              <a:t>“A lot of information about AIDS is being held </a:t>
            </a:r>
            <a:r>
              <a:rPr lang="en-US" dirty="0" smtClean="0"/>
              <a:t>back </a:t>
            </a:r>
            <a:r>
              <a:rPr lang="en-US" dirty="0"/>
              <a:t>from the public.”</a:t>
            </a:r>
          </a:p>
          <a:p>
            <a:endParaRPr lang="en-US" dirty="0"/>
          </a:p>
        </p:txBody>
      </p:sp>
    </p:spTree>
    <p:extLst>
      <p:ext uri="{BB962C8B-B14F-4D97-AF65-F5344CB8AC3E}">
        <p14:creationId xmlns:p14="http://schemas.microsoft.com/office/powerpoint/2010/main" val="58635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b="1" dirty="0" smtClean="0">
                <a:solidFill>
                  <a:srgbClr val="FFCC00"/>
                </a:solidFill>
              </a:rPr>
              <a:t/>
            </a:r>
            <a:br>
              <a:rPr lang="en-US" b="1" dirty="0" smtClean="0">
                <a:solidFill>
                  <a:srgbClr val="FFCC00"/>
                </a:solidFill>
              </a:rPr>
            </a:br>
            <a:r>
              <a:rPr lang="en-US" b="1" dirty="0" smtClean="0">
                <a:solidFill>
                  <a:srgbClr val="FFCC00"/>
                </a:solidFill>
              </a:rPr>
              <a:t>Facts and Fiction</a:t>
            </a:r>
            <a:endParaRPr lang="en-US" b="1" dirty="0">
              <a:solidFill>
                <a:srgbClr val="FFCC00"/>
              </a:solidFill>
            </a:endParaRPr>
          </a:p>
        </p:txBody>
      </p:sp>
      <p:sp>
        <p:nvSpPr>
          <p:cNvPr id="23555" name="Rectangle 3"/>
          <p:cNvSpPr>
            <a:spLocks noGrp="1" noChangeArrowheads="1"/>
          </p:cNvSpPr>
          <p:nvPr>
            <p:ph type="body" idx="1"/>
          </p:nvPr>
        </p:nvSpPr>
        <p:spPr/>
        <p:txBody>
          <a:bodyPr>
            <a:normAutofit/>
          </a:bodyPr>
          <a:lstStyle/>
          <a:p>
            <a:r>
              <a:rPr lang="en-US" dirty="0" smtClean="0"/>
              <a:t>The HIV virus can get to an </a:t>
            </a:r>
            <a:r>
              <a:rPr lang="en-US" dirty="0" err="1" smtClean="0"/>
              <a:t>undectable</a:t>
            </a:r>
            <a:r>
              <a:rPr lang="en-US" dirty="0" smtClean="0"/>
              <a:t> level in the body.</a:t>
            </a:r>
            <a:endParaRPr lang="en-US" dirty="0" smtClean="0"/>
          </a:p>
          <a:p>
            <a:endParaRPr lang="en-US" dirty="0"/>
          </a:p>
          <a:p>
            <a:r>
              <a:rPr lang="en-US" dirty="0" smtClean="0"/>
              <a:t>If a person is clean, they can’t have HIV</a:t>
            </a:r>
          </a:p>
          <a:p>
            <a:endParaRPr lang="en-US" dirty="0"/>
          </a:p>
          <a:p>
            <a:r>
              <a:rPr lang="en-US" dirty="0" smtClean="0"/>
              <a:t>HIV/AIDS </a:t>
            </a:r>
            <a:r>
              <a:rPr lang="en-US" dirty="0" smtClean="0"/>
              <a:t>is a </a:t>
            </a:r>
            <a:r>
              <a:rPr lang="en-US" dirty="0" smtClean="0"/>
              <a:t>not death </a:t>
            </a:r>
            <a:r>
              <a:rPr lang="en-US" dirty="0" smtClean="0"/>
              <a:t>sentence.</a:t>
            </a:r>
          </a:p>
          <a:p>
            <a:endParaRPr lang="en-US" dirty="0"/>
          </a:p>
          <a:p>
            <a:r>
              <a:rPr lang="en-US" dirty="0" smtClean="0"/>
              <a:t>Straight or Gay, I am still at risk for HIV/AIDS.</a:t>
            </a:r>
            <a:endParaRPr lang="en-US" dirty="0"/>
          </a:p>
        </p:txBody>
      </p:sp>
    </p:spTree>
    <p:extLst>
      <p:ext uri="{BB962C8B-B14F-4D97-AF65-F5344CB8AC3E}">
        <p14:creationId xmlns:p14="http://schemas.microsoft.com/office/powerpoint/2010/main" val="269846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62000" y="609600"/>
            <a:ext cx="8382000" cy="838200"/>
          </a:xfrm>
        </p:spPr>
        <p:txBody>
          <a:bodyPr>
            <a:noAutofit/>
          </a:bodyPr>
          <a:lstStyle/>
          <a:p>
            <a:r>
              <a:rPr lang="en-US" dirty="0" smtClean="0">
                <a:solidFill>
                  <a:schemeClr val="bg1">
                    <a:lumMod val="85000"/>
                  </a:schemeClr>
                </a:solidFill>
                <a:ea typeface="ＭＳ Ｐゴシック" pitchFamily="34" charset="-128"/>
              </a:rPr>
              <a:t/>
            </a:r>
            <a:br>
              <a:rPr lang="en-US" dirty="0" smtClean="0">
                <a:solidFill>
                  <a:schemeClr val="bg1">
                    <a:lumMod val="85000"/>
                  </a:schemeClr>
                </a:solidFill>
                <a:ea typeface="ＭＳ Ｐゴシック" pitchFamily="34" charset="-128"/>
              </a:rPr>
            </a:br>
            <a:r>
              <a:rPr lang="en-US" dirty="0" smtClean="0">
                <a:solidFill>
                  <a:schemeClr val="bg1">
                    <a:lumMod val="85000"/>
                  </a:schemeClr>
                </a:solidFill>
                <a:ea typeface="ＭＳ Ｐゴシック" pitchFamily="34" charset="-128"/>
              </a:rPr>
              <a:t>Mississippi Stats</a:t>
            </a:r>
          </a:p>
        </p:txBody>
      </p:sp>
      <p:sp>
        <p:nvSpPr>
          <p:cNvPr id="9219" name="Content Placeholder 2"/>
          <p:cNvSpPr>
            <a:spLocks noGrp="1"/>
          </p:cNvSpPr>
          <p:nvPr>
            <p:ph idx="1"/>
          </p:nvPr>
        </p:nvSpPr>
        <p:spPr>
          <a:xfrm>
            <a:off x="685800" y="1723311"/>
            <a:ext cx="10972800" cy="4953000"/>
          </a:xfrm>
        </p:spPr>
        <p:txBody>
          <a:bodyPr/>
          <a:lstStyle/>
          <a:p>
            <a:pPr indent="0" hangingPunct="0">
              <a:spcBef>
                <a:spcPts val="0"/>
              </a:spcBef>
              <a:buNone/>
            </a:pPr>
            <a:endParaRPr lang="en-US" dirty="0">
              <a:solidFill>
                <a:srgbClr val="000000"/>
              </a:solidFill>
              <a:ea typeface="Calibri" panose="020F0502020204030204" pitchFamily="34" charset="0"/>
            </a:endParaRPr>
          </a:p>
          <a:p>
            <a:pPr indent="0" hangingPunct="0">
              <a:spcBef>
                <a:spcPts val="0"/>
              </a:spcBef>
              <a:buNone/>
            </a:pPr>
            <a:r>
              <a:rPr lang="en-US" dirty="0">
                <a:solidFill>
                  <a:srgbClr val="000000"/>
                </a:solidFill>
                <a:ea typeface="Calibri" panose="020F0502020204030204" pitchFamily="34" charset="0"/>
              </a:rPr>
              <a:t>Mississippi had the </a:t>
            </a:r>
            <a:r>
              <a:rPr lang="en-US" dirty="0">
                <a:solidFill>
                  <a:srgbClr val="FF0000"/>
                </a:solidFill>
                <a:ea typeface="Calibri" panose="020F0502020204030204" pitchFamily="34" charset="0"/>
              </a:rPr>
              <a:t>6th highest </a:t>
            </a:r>
            <a:r>
              <a:rPr lang="en-US" dirty="0">
                <a:solidFill>
                  <a:srgbClr val="000000"/>
                </a:solidFill>
                <a:ea typeface="Calibri" panose="020F0502020204030204" pitchFamily="34" charset="0"/>
              </a:rPr>
              <a:t>HIV diagnosis rate in 2015</a:t>
            </a:r>
          </a:p>
          <a:p>
            <a:pPr indent="0" hangingPunct="0">
              <a:spcBef>
                <a:spcPts val="0"/>
              </a:spcBef>
              <a:buNone/>
            </a:pPr>
            <a:r>
              <a:rPr lang="en-US" dirty="0">
                <a:solidFill>
                  <a:srgbClr val="FF0000"/>
                </a:solidFill>
                <a:ea typeface="Calibri" panose="020F0502020204030204" pitchFamily="34" charset="0"/>
              </a:rPr>
              <a:t>78%</a:t>
            </a:r>
            <a:r>
              <a:rPr lang="en-US" dirty="0">
                <a:solidFill>
                  <a:srgbClr val="000000"/>
                </a:solidFill>
                <a:ea typeface="Calibri" panose="020F0502020204030204" pitchFamily="34" charset="0"/>
              </a:rPr>
              <a:t> of the new HIV cases documented in 2014 were </a:t>
            </a:r>
            <a:r>
              <a:rPr lang="en-US" dirty="0">
                <a:solidFill>
                  <a:srgbClr val="FF0000"/>
                </a:solidFill>
                <a:ea typeface="Calibri" panose="020F0502020204030204" pitchFamily="34" charset="0"/>
              </a:rPr>
              <a:t>African-American with diagnosis rates 7 times higher than Whites</a:t>
            </a:r>
            <a:r>
              <a:rPr lang="en-US" dirty="0">
                <a:solidFill>
                  <a:srgbClr val="000000"/>
                </a:solidFill>
                <a:ea typeface="Calibri" panose="020F0502020204030204" pitchFamily="34" charset="0"/>
              </a:rPr>
              <a:t>. </a:t>
            </a:r>
          </a:p>
          <a:p>
            <a:pPr indent="0" hangingPunct="0">
              <a:spcBef>
                <a:spcPts val="0"/>
              </a:spcBef>
              <a:buNone/>
            </a:pPr>
            <a:endParaRPr lang="en-US" dirty="0">
              <a:solidFill>
                <a:srgbClr val="000000"/>
              </a:solidFill>
              <a:ea typeface="Calibri" panose="020F0502020204030204" pitchFamily="34" charset="0"/>
            </a:endParaRPr>
          </a:p>
          <a:p>
            <a:pPr indent="0" hangingPunct="0">
              <a:spcBef>
                <a:spcPts val="0"/>
              </a:spcBef>
              <a:buNone/>
            </a:pPr>
            <a:r>
              <a:rPr lang="en-US" dirty="0">
                <a:solidFill>
                  <a:srgbClr val="000000"/>
                </a:solidFill>
                <a:ea typeface="Calibri" panose="020F0502020204030204" pitchFamily="34" charset="0"/>
              </a:rPr>
              <a:t>Jackson had the </a:t>
            </a:r>
            <a:r>
              <a:rPr lang="en-US" dirty="0">
                <a:solidFill>
                  <a:srgbClr val="FF0000"/>
                </a:solidFill>
                <a:ea typeface="Calibri" panose="020F0502020204030204" pitchFamily="34" charset="0"/>
              </a:rPr>
              <a:t>4th highest HIV and 1st highest AIDS </a:t>
            </a:r>
            <a:r>
              <a:rPr lang="en-US" dirty="0">
                <a:solidFill>
                  <a:srgbClr val="000000"/>
                </a:solidFill>
                <a:ea typeface="Calibri" panose="020F0502020204030204" pitchFamily="34" charset="0"/>
              </a:rPr>
              <a:t>diagnosis rates in 2015 of any US metropolitan statistical area (MSA) with a population 500,000 or greater</a:t>
            </a:r>
          </a:p>
        </p:txBody>
      </p:sp>
      <p:sp>
        <p:nvSpPr>
          <p:cNvPr id="2" name="TextBox 1"/>
          <p:cNvSpPr txBox="1"/>
          <p:nvPr/>
        </p:nvSpPr>
        <p:spPr>
          <a:xfrm>
            <a:off x="1676400" y="6553201"/>
            <a:ext cx="8229600" cy="246221"/>
          </a:xfrm>
          <a:prstGeom prst="rect">
            <a:avLst/>
          </a:prstGeom>
          <a:noFill/>
        </p:spPr>
        <p:txBody>
          <a:bodyPr wrap="square" rtlCol="0">
            <a:spAutoFit/>
          </a:bodyPr>
          <a:lstStyle/>
          <a:p>
            <a:r>
              <a:rPr lang="en-US" sz="1000" b="1" i="1" dirty="0"/>
              <a:t>Data based on 2013 MSDH Surveillance reports</a:t>
            </a:r>
          </a:p>
        </p:txBody>
      </p:sp>
    </p:spTree>
    <p:extLst>
      <p:ext uri="{BB962C8B-B14F-4D97-AF65-F5344CB8AC3E}">
        <p14:creationId xmlns:p14="http://schemas.microsoft.com/office/powerpoint/2010/main" val="206769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2362200"/>
            <a:ext cx="9601200" cy="3139321"/>
          </a:xfrm>
          <a:prstGeom prst="rect">
            <a:avLst/>
          </a:prstGeom>
          <a:noFill/>
        </p:spPr>
        <p:txBody>
          <a:bodyPr wrap="square" rtlCol="0">
            <a:spAutoFit/>
          </a:bodyPr>
          <a:lstStyle/>
          <a:p>
            <a:r>
              <a:rPr lang="en-US" sz="3600" b="1" i="1" dirty="0">
                <a:solidFill>
                  <a:schemeClr val="bg2">
                    <a:lumMod val="50000"/>
                  </a:schemeClr>
                </a:solidFill>
              </a:rPr>
              <a:t>   </a:t>
            </a:r>
            <a:r>
              <a:rPr lang="en-US" sz="3600" b="1" i="1" dirty="0" smtClean="0">
                <a:solidFill>
                  <a:schemeClr val="bg2">
                    <a:lumMod val="50000"/>
                  </a:schemeClr>
                </a:solidFill>
              </a:rPr>
              <a:t>		Got </a:t>
            </a:r>
            <a:r>
              <a:rPr lang="en-US" sz="3600" b="1" i="1" dirty="0">
                <a:solidFill>
                  <a:schemeClr val="bg2">
                    <a:lumMod val="50000"/>
                  </a:schemeClr>
                </a:solidFill>
              </a:rPr>
              <a:t>a question…call me</a:t>
            </a:r>
          </a:p>
          <a:p>
            <a:endParaRPr lang="en-US" sz="3600" b="1" i="1" dirty="0">
              <a:solidFill>
                <a:schemeClr val="bg2">
                  <a:lumMod val="50000"/>
                </a:schemeClr>
              </a:solidFill>
            </a:endParaRPr>
          </a:p>
          <a:p>
            <a:pPr algn="ctr"/>
            <a:r>
              <a:rPr lang="en-US" sz="3600" b="1" i="1" dirty="0">
                <a:solidFill>
                  <a:schemeClr val="bg2">
                    <a:lumMod val="50000"/>
                  </a:schemeClr>
                </a:solidFill>
              </a:rPr>
              <a:t>Mauda Monger</a:t>
            </a:r>
          </a:p>
          <a:p>
            <a:pPr algn="ctr"/>
            <a:r>
              <a:rPr lang="en-US" sz="3600" b="1" i="1" dirty="0">
                <a:solidFill>
                  <a:schemeClr val="bg2">
                    <a:lumMod val="50000"/>
                  </a:schemeClr>
                </a:solidFill>
              </a:rPr>
              <a:t>601-984-5542</a:t>
            </a:r>
          </a:p>
          <a:p>
            <a:pPr algn="ctr"/>
            <a:r>
              <a:rPr lang="en-US" sz="3600" b="1" i="1" dirty="0">
                <a:solidFill>
                  <a:schemeClr val="bg2">
                    <a:lumMod val="50000"/>
                  </a:schemeClr>
                </a:solidFill>
                <a:hlinkClick r:id="rId2"/>
              </a:rPr>
              <a:t>mmonger@umc.edu</a:t>
            </a:r>
            <a:endParaRPr lang="en-US" sz="3600" b="1" i="1" dirty="0">
              <a:solidFill>
                <a:schemeClr val="bg2">
                  <a:lumMod val="50000"/>
                </a:schemeClr>
              </a:solidFill>
            </a:endParaRPr>
          </a:p>
          <a:p>
            <a:endParaRPr lang="en-US" dirty="0"/>
          </a:p>
        </p:txBody>
      </p:sp>
      <p:pic>
        <p:nvPicPr>
          <p:cNvPr id="2" name="Picture 1"/>
          <p:cNvPicPr>
            <a:picLocks noChangeAspect="1"/>
          </p:cNvPicPr>
          <p:nvPr/>
        </p:nvPicPr>
        <p:blipFill>
          <a:blip r:embed="rId3"/>
          <a:stretch>
            <a:fillRect/>
          </a:stretch>
        </p:blipFill>
        <p:spPr>
          <a:xfrm rot="20813516">
            <a:off x="1004325" y="3676142"/>
            <a:ext cx="2457450" cy="2419350"/>
          </a:xfrm>
          <a:prstGeom prst="rect">
            <a:avLst/>
          </a:prstGeom>
        </p:spPr>
      </p:pic>
    </p:spTree>
    <p:extLst>
      <p:ext uri="{BB962C8B-B14F-4D97-AF65-F5344CB8AC3E}">
        <p14:creationId xmlns:p14="http://schemas.microsoft.com/office/powerpoint/2010/main" val="2049926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707877" y="1904559"/>
            <a:ext cx="4776247" cy="3582282"/>
          </a:xfrm>
          <a:prstGeom prst="rect">
            <a:avLst/>
          </a:prstGeom>
        </p:spPr>
      </p:pic>
      <p:pic>
        <p:nvPicPr>
          <p:cNvPr id="5" name="Picture 4"/>
          <p:cNvPicPr>
            <a:picLocks noChangeAspect="1"/>
          </p:cNvPicPr>
          <p:nvPr/>
        </p:nvPicPr>
        <p:blipFill>
          <a:blip r:embed="rId3"/>
          <a:stretch>
            <a:fillRect/>
          </a:stretch>
        </p:blipFill>
        <p:spPr>
          <a:xfrm>
            <a:off x="1295400" y="152400"/>
            <a:ext cx="9319392" cy="6662146"/>
          </a:xfrm>
          <a:prstGeom prst="rect">
            <a:avLst/>
          </a:prstGeom>
        </p:spPr>
      </p:pic>
    </p:spTree>
    <p:extLst>
      <p:ext uri="{BB962C8B-B14F-4D97-AF65-F5344CB8AC3E}">
        <p14:creationId xmlns:p14="http://schemas.microsoft.com/office/powerpoint/2010/main" val="2015562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09600" y="228600"/>
            <a:ext cx="10058400" cy="1325563"/>
          </a:xfrm>
        </p:spPr>
        <p:txBody>
          <a:bodyPr/>
          <a:lstStyle/>
          <a:p>
            <a:pPr>
              <a:defRPr/>
            </a:pPr>
            <a:r>
              <a:rPr lang="en-US" dirty="0" smtClean="0">
                <a:solidFill>
                  <a:schemeClr val="tx2">
                    <a:lumMod val="40000"/>
                    <a:lumOff val="60000"/>
                  </a:schemeClr>
                </a:solidFill>
              </a:rPr>
              <a:t/>
            </a:r>
            <a:br>
              <a:rPr lang="en-US" dirty="0" smtClean="0">
                <a:solidFill>
                  <a:schemeClr val="tx2">
                    <a:lumMod val="40000"/>
                    <a:lumOff val="60000"/>
                  </a:schemeClr>
                </a:solidFill>
              </a:rPr>
            </a:br>
            <a:r>
              <a:rPr dirty="0" smtClean="0">
                <a:solidFill>
                  <a:schemeClr val="tx2">
                    <a:lumMod val="40000"/>
                    <a:lumOff val="60000"/>
                  </a:schemeClr>
                </a:solidFill>
              </a:rPr>
              <a:t>What is HIV?</a:t>
            </a:r>
          </a:p>
        </p:txBody>
      </p:sp>
      <p:sp>
        <p:nvSpPr>
          <p:cNvPr id="10242" name="Rectangle 3"/>
          <p:cNvSpPr>
            <a:spLocks noGrp="1" noChangeArrowheads="1"/>
          </p:cNvSpPr>
          <p:nvPr>
            <p:ph idx="1"/>
          </p:nvPr>
        </p:nvSpPr>
        <p:spPr>
          <a:xfrm>
            <a:off x="609600" y="1676400"/>
            <a:ext cx="11049000" cy="5029200"/>
          </a:xfrm>
        </p:spPr>
        <p:txBody>
          <a:bodyPr>
            <a:normAutofit/>
          </a:bodyPr>
          <a:lstStyle/>
          <a:p>
            <a:pPr>
              <a:buFontTx/>
              <a:buNone/>
            </a:pPr>
            <a:r>
              <a:rPr lang="en-US" dirty="0" smtClean="0"/>
              <a:t>The Human Immunodeficiency Virus (HIV) is a virus that enters a person’s body and attacks their immune system.  The virus kills cells in the immune system that protects us from infections.  When this happens, the body is left weakened  and defenseless against infections.</a:t>
            </a:r>
          </a:p>
          <a:p>
            <a:pPr>
              <a:buFontTx/>
              <a:buNone/>
            </a:pPr>
            <a:endParaRPr lang="en-US" dirty="0"/>
          </a:p>
          <a:p>
            <a:pPr>
              <a:buFontTx/>
              <a:buNone/>
            </a:pPr>
            <a:r>
              <a:rPr lang="en-US" dirty="0" smtClean="0"/>
              <a:t>	H - </a:t>
            </a:r>
            <a:r>
              <a:rPr lang="en-US" u="sng" dirty="0" smtClean="0"/>
              <a:t>Human</a:t>
            </a:r>
            <a:r>
              <a:rPr lang="en-US" u="sng" dirty="0"/>
              <a:t>:</a:t>
            </a:r>
            <a:r>
              <a:rPr lang="en-US" dirty="0"/>
              <a:t>  a person’s body</a:t>
            </a:r>
          </a:p>
          <a:p>
            <a:pPr>
              <a:buFontTx/>
              <a:buNone/>
            </a:pPr>
            <a:r>
              <a:rPr lang="en-US" dirty="0" smtClean="0"/>
              <a:t>	I - </a:t>
            </a:r>
            <a:r>
              <a:rPr lang="en-US" u="sng" dirty="0" smtClean="0"/>
              <a:t>Immunodeficiency</a:t>
            </a:r>
            <a:r>
              <a:rPr lang="en-US" u="sng" dirty="0"/>
              <a:t>:</a:t>
            </a:r>
            <a:r>
              <a:rPr lang="en-US" dirty="0"/>
              <a:t>  when the immune </a:t>
            </a:r>
            <a:r>
              <a:rPr lang="en-US" dirty="0" smtClean="0"/>
              <a:t>system </a:t>
            </a:r>
            <a:r>
              <a:rPr lang="en-US" dirty="0"/>
              <a:t>lacks some elements and </a:t>
            </a:r>
            <a:r>
              <a:rPr lang="en-US" dirty="0" smtClean="0"/>
              <a:t>		      	      breaks down</a:t>
            </a:r>
            <a:endParaRPr lang="en-US" dirty="0"/>
          </a:p>
          <a:p>
            <a:pPr>
              <a:buFontTx/>
              <a:buNone/>
            </a:pPr>
            <a:r>
              <a:rPr lang="en-US" dirty="0" smtClean="0"/>
              <a:t>	V - </a:t>
            </a:r>
            <a:r>
              <a:rPr lang="en-US" u="sng" dirty="0" smtClean="0"/>
              <a:t>Virus</a:t>
            </a:r>
            <a:r>
              <a:rPr lang="en-US" u="sng" dirty="0"/>
              <a:t>:</a:t>
            </a:r>
            <a:r>
              <a:rPr lang="en-US" dirty="0"/>
              <a:t>  a group of tiny cells </a:t>
            </a:r>
            <a:r>
              <a:rPr lang="en-US" dirty="0" smtClean="0"/>
              <a:t>that multiply </a:t>
            </a:r>
            <a:r>
              <a:rPr lang="en-US" dirty="0"/>
              <a:t>in the body and cause diseases</a:t>
            </a:r>
          </a:p>
          <a:p>
            <a:pPr>
              <a:buFontTx/>
              <a:buNone/>
            </a:pPr>
            <a:endParaRPr lang="en-US" dirty="0" smtClean="0"/>
          </a:p>
        </p:txBody>
      </p:sp>
    </p:spTree>
    <p:extLst>
      <p:ext uri="{BB962C8B-B14F-4D97-AF65-F5344CB8AC3E}">
        <p14:creationId xmlns:p14="http://schemas.microsoft.com/office/powerpoint/2010/main" val="371521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152400"/>
            <a:ext cx="10058400" cy="1325563"/>
          </a:xfrm>
        </p:spPr>
        <p:txBody>
          <a:bodyPr/>
          <a:lstStyle/>
          <a:p>
            <a:r>
              <a:rPr lang="en-US" dirty="0" smtClean="0">
                <a:solidFill>
                  <a:schemeClr val="tx2">
                    <a:lumMod val="40000"/>
                    <a:lumOff val="60000"/>
                  </a:schemeClr>
                </a:solidFill>
              </a:rPr>
              <a:t/>
            </a:r>
            <a:br>
              <a:rPr lang="en-US" dirty="0" smtClean="0">
                <a:solidFill>
                  <a:schemeClr val="tx2">
                    <a:lumMod val="40000"/>
                    <a:lumOff val="60000"/>
                  </a:schemeClr>
                </a:solidFill>
              </a:rPr>
            </a:br>
            <a:r>
              <a:rPr lang="en-US" dirty="0" smtClean="0">
                <a:solidFill>
                  <a:schemeClr val="tx2">
                    <a:lumMod val="40000"/>
                    <a:lumOff val="60000"/>
                  </a:schemeClr>
                </a:solidFill>
              </a:rPr>
              <a:t>What </a:t>
            </a:r>
            <a:r>
              <a:rPr lang="en-US" dirty="0">
                <a:solidFill>
                  <a:schemeClr val="tx2">
                    <a:lumMod val="40000"/>
                    <a:lumOff val="60000"/>
                  </a:schemeClr>
                </a:solidFill>
              </a:rPr>
              <a:t>is AIDS?</a:t>
            </a:r>
          </a:p>
        </p:txBody>
      </p:sp>
      <p:sp>
        <p:nvSpPr>
          <p:cNvPr id="23555" name="Rectangle 3"/>
          <p:cNvSpPr>
            <a:spLocks noGrp="1" noChangeArrowheads="1"/>
          </p:cNvSpPr>
          <p:nvPr>
            <p:ph type="body" idx="1"/>
          </p:nvPr>
        </p:nvSpPr>
        <p:spPr>
          <a:xfrm>
            <a:off x="533400" y="1828799"/>
            <a:ext cx="11277600" cy="4572001"/>
          </a:xfrm>
        </p:spPr>
        <p:txBody>
          <a:bodyPr/>
          <a:lstStyle/>
          <a:p>
            <a:pPr marL="0" indent="0">
              <a:buNone/>
            </a:pPr>
            <a:r>
              <a:rPr lang="en-US" dirty="0"/>
              <a:t>Acquired Immunodeficiency Syndrome (AIDS) is a group of infections and diseases that occur because of the breakdown in the body’s immune system.</a:t>
            </a:r>
          </a:p>
          <a:p>
            <a:pPr marL="0" indent="0">
              <a:buNone/>
            </a:pPr>
            <a:endParaRPr lang="en-US" dirty="0"/>
          </a:p>
        </p:txBody>
      </p:sp>
      <p:sp>
        <p:nvSpPr>
          <p:cNvPr id="5" name="Rectangle 3"/>
          <p:cNvSpPr txBox="1">
            <a:spLocks noChangeArrowheads="1"/>
          </p:cNvSpPr>
          <p:nvPr/>
        </p:nvSpPr>
        <p:spPr bwMode="auto">
          <a:xfrm>
            <a:off x="381000" y="3200400"/>
            <a:ext cx="11430000" cy="2438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1800">
                <a:solidFill>
                  <a:schemeClr val="accent3">
                    <a:lumMod val="20000"/>
                    <a:lumOff val="80000"/>
                  </a:schemeClr>
                </a:solidFill>
                <a:latin typeface="+mn-lt"/>
                <a:ea typeface="+mn-ea"/>
                <a:cs typeface="+mn-cs"/>
              </a:defRPr>
            </a:lvl1pPr>
            <a:lvl2pPr marL="742950" indent="-285750" algn="l" rtl="0" eaLnBrk="1" fontAlgn="base" hangingPunct="1">
              <a:spcBef>
                <a:spcPct val="20000"/>
              </a:spcBef>
              <a:spcAft>
                <a:spcPct val="0"/>
              </a:spcAft>
              <a:buChar char="–"/>
              <a:defRPr sz="1800">
                <a:solidFill>
                  <a:schemeClr val="accent3">
                    <a:lumMod val="20000"/>
                    <a:lumOff val="80000"/>
                  </a:schemeClr>
                </a:solidFill>
                <a:latin typeface="Arial" charset="0"/>
              </a:defRPr>
            </a:lvl2pPr>
            <a:lvl3pPr marL="1143000" indent="-228600" algn="l" rtl="0" eaLnBrk="1" fontAlgn="base" hangingPunct="1">
              <a:spcBef>
                <a:spcPct val="20000"/>
              </a:spcBef>
              <a:spcAft>
                <a:spcPct val="0"/>
              </a:spcAft>
              <a:buChar char="•"/>
              <a:defRPr sz="1800">
                <a:solidFill>
                  <a:schemeClr val="accent3">
                    <a:lumMod val="20000"/>
                    <a:lumOff val="80000"/>
                  </a:schemeClr>
                </a:solidFill>
                <a:latin typeface="Arial" charset="0"/>
              </a:defRPr>
            </a:lvl3pPr>
            <a:lvl4pPr marL="1600200" indent="-228600" algn="l" rtl="0" eaLnBrk="1" fontAlgn="base" hangingPunct="1">
              <a:spcBef>
                <a:spcPct val="20000"/>
              </a:spcBef>
              <a:spcAft>
                <a:spcPct val="0"/>
              </a:spcAft>
              <a:buChar char="–"/>
              <a:defRPr sz="1800">
                <a:solidFill>
                  <a:schemeClr val="accent3">
                    <a:lumMod val="20000"/>
                    <a:lumOff val="80000"/>
                  </a:schemeClr>
                </a:solidFill>
                <a:latin typeface="Arial" charset="0"/>
              </a:defRPr>
            </a:lvl4pPr>
            <a:lvl5pPr marL="2057400" indent="-228600" algn="l" rtl="0" eaLnBrk="1" fontAlgn="base" hangingPunct="1">
              <a:spcBef>
                <a:spcPct val="20000"/>
              </a:spcBef>
              <a:spcAft>
                <a:spcPct val="0"/>
              </a:spcAft>
              <a:buChar char="»"/>
              <a:defRPr sz="1800">
                <a:solidFill>
                  <a:schemeClr val="accent3">
                    <a:lumMod val="20000"/>
                    <a:lumOff val="80000"/>
                  </a:schemeClr>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buFontTx/>
              <a:buNone/>
            </a:pPr>
            <a:endParaRPr lang="en-US" b="1" dirty="0"/>
          </a:p>
          <a:p>
            <a:pPr>
              <a:buFontTx/>
              <a:buNone/>
            </a:pPr>
            <a:r>
              <a:rPr lang="en-US" sz="2400" dirty="0" smtClean="0">
                <a:solidFill>
                  <a:schemeClr val="tx1"/>
                </a:solidFill>
              </a:rPr>
              <a:t>	A-  </a:t>
            </a:r>
            <a:r>
              <a:rPr lang="en-US" sz="2400" u="sng" dirty="0" smtClean="0">
                <a:solidFill>
                  <a:schemeClr val="tx1"/>
                </a:solidFill>
              </a:rPr>
              <a:t>Acquired</a:t>
            </a:r>
            <a:r>
              <a:rPr lang="en-US" sz="2400" u="sng" dirty="0">
                <a:solidFill>
                  <a:schemeClr val="tx1"/>
                </a:solidFill>
              </a:rPr>
              <a:t>:</a:t>
            </a:r>
            <a:r>
              <a:rPr lang="en-US" sz="2400" dirty="0">
                <a:solidFill>
                  <a:schemeClr val="tx1"/>
                </a:solidFill>
              </a:rPr>
              <a:t>  something you are given or get</a:t>
            </a:r>
          </a:p>
          <a:p>
            <a:pPr>
              <a:buFontTx/>
              <a:buNone/>
            </a:pPr>
            <a:r>
              <a:rPr lang="en-US" sz="2400" dirty="0" smtClean="0">
                <a:solidFill>
                  <a:schemeClr val="tx1"/>
                </a:solidFill>
              </a:rPr>
              <a:t>	I -  </a:t>
            </a:r>
            <a:r>
              <a:rPr lang="en-US" sz="2400" u="sng" dirty="0" err="1" smtClean="0">
                <a:solidFill>
                  <a:schemeClr val="tx1"/>
                </a:solidFill>
              </a:rPr>
              <a:t>Immuno</a:t>
            </a:r>
            <a:r>
              <a:rPr lang="en-US" sz="2400" dirty="0">
                <a:solidFill>
                  <a:schemeClr val="tx1"/>
                </a:solidFill>
              </a:rPr>
              <a:t>: the body’s defense system which </a:t>
            </a:r>
            <a:r>
              <a:rPr lang="en-US" sz="2400" dirty="0" smtClean="0">
                <a:solidFill>
                  <a:schemeClr val="tx1"/>
                </a:solidFill>
              </a:rPr>
              <a:t>normally </a:t>
            </a:r>
            <a:r>
              <a:rPr lang="en-US" sz="2400" dirty="0">
                <a:solidFill>
                  <a:schemeClr val="tx1"/>
                </a:solidFill>
              </a:rPr>
              <a:t>protects us from disease</a:t>
            </a:r>
          </a:p>
          <a:p>
            <a:pPr>
              <a:buFontTx/>
              <a:buNone/>
            </a:pPr>
            <a:r>
              <a:rPr lang="en-US" sz="2400" dirty="0" smtClean="0">
                <a:solidFill>
                  <a:schemeClr val="tx1"/>
                </a:solidFill>
              </a:rPr>
              <a:t>	D - </a:t>
            </a:r>
            <a:r>
              <a:rPr lang="en-US" sz="2400" u="sng" dirty="0" smtClean="0">
                <a:solidFill>
                  <a:schemeClr val="tx1"/>
                </a:solidFill>
              </a:rPr>
              <a:t>Deficiency</a:t>
            </a:r>
            <a:r>
              <a:rPr lang="en-US" sz="2400" u="sng" dirty="0">
                <a:solidFill>
                  <a:schemeClr val="tx1"/>
                </a:solidFill>
              </a:rPr>
              <a:t>:</a:t>
            </a:r>
            <a:r>
              <a:rPr lang="en-US" sz="2400" dirty="0">
                <a:solidFill>
                  <a:schemeClr val="tx1"/>
                </a:solidFill>
              </a:rPr>
              <a:t>  lacking or not enough</a:t>
            </a:r>
          </a:p>
          <a:p>
            <a:pPr>
              <a:buFontTx/>
              <a:buNone/>
            </a:pPr>
            <a:r>
              <a:rPr lang="en-US" sz="2400" dirty="0" smtClean="0">
                <a:solidFill>
                  <a:schemeClr val="tx1"/>
                </a:solidFill>
              </a:rPr>
              <a:t>	S - </a:t>
            </a:r>
            <a:r>
              <a:rPr lang="en-US" sz="2400" u="sng" dirty="0" smtClean="0">
                <a:solidFill>
                  <a:schemeClr val="tx1"/>
                </a:solidFill>
              </a:rPr>
              <a:t>Syndrome</a:t>
            </a:r>
            <a:r>
              <a:rPr lang="en-US" sz="2400" u="sng" dirty="0">
                <a:solidFill>
                  <a:schemeClr val="tx1"/>
                </a:solidFill>
              </a:rPr>
              <a:t>:</a:t>
            </a:r>
            <a:r>
              <a:rPr lang="en-US" sz="2400" dirty="0">
                <a:solidFill>
                  <a:schemeClr val="tx1"/>
                </a:solidFill>
              </a:rPr>
              <a:t>  a group of diseases</a:t>
            </a:r>
          </a:p>
        </p:txBody>
      </p:sp>
    </p:spTree>
    <p:extLst>
      <p:ext uri="{BB962C8B-B14F-4D97-AF65-F5344CB8AC3E}">
        <p14:creationId xmlns:p14="http://schemas.microsoft.com/office/powerpoint/2010/main" val="275521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a:defRPr/>
            </a:pPr>
            <a:r>
              <a:rPr lang="en-US" dirty="0" smtClean="0"/>
              <a:t/>
            </a:r>
            <a:br>
              <a:rPr lang="en-US" dirty="0" smtClean="0"/>
            </a:br>
            <a:r>
              <a:rPr lang="en-US" dirty="0" smtClean="0"/>
              <a:t>FACT </a:t>
            </a:r>
            <a:r>
              <a:rPr lang="en-US" dirty="0" smtClean="0"/>
              <a:t>CHECK</a:t>
            </a:r>
            <a:endParaRPr dirty="0" smtClean="0"/>
          </a:p>
        </p:txBody>
      </p:sp>
      <p:sp>
        <p:nvSpPr>
          <p:cNvPr id="14338" name="Rectangle 3"/>
          <p:cNvSpPr>
            <a:spLocks noGrp="1" noChangeArrowheads="1"/>
          </p:cNvSpPr>
          <p:nvPr>
            <p:ph idx="1"/>
          </p:nvPr>
        </p:nvSpPr>
        <p:spPr>
          <a:xfrm>
            <a:off x="533400" y="1600200"/>
            <a:ext cx="10896600" cy="4953000"/>
          </a:xfrm>
        </p:spPr>
        <p:txBody>
          <a:bodyPr/>
          <a:lstStyle/>
          <a:p>
            <a:pPr>
              <a:buFontTx/>
              <a:buNone/>
            </a:pPr>
            <a:endParaRPr lang="en-US" dirty="0"/>
          </a:p>
          <a:p>
            <a:pPr>
              <a:buFontTx/>
              <a:buNone/>
            </a:pPr>
            <a:r>
              <a:rPr lang="en-US" sz="2800" b="1" dirty="0">
                <a:latin typeface="Baskerville Old Face" pitchFamily="18" charset="0"/>
              </a:rPr>
              <a:t>HIV and AIDS there is a difference…</a:t>
            </a:r>
          </a:p>
          <a:p>
            <a:pPr>
              <a:buFontTx/>
              <a:buNone/>
            </a:pPr>
            <a:endParaRPr lang="en-US" sz="2800" dirty="0"/>
          </a:p>
          <a:p>
            <a:pPr marL="0" indent="0">
              <a:buNone/>
            </a:pPr>
            <a:r>
              <a:rPr lang="en-US" sz="2800" dirty="0"/>
              <a:t>HIV does not equal AIDS:</a:t>
            </a:r>
          </a:p>
          <a:p>
            <a:pPr>
              <a:buClr>
                <a:schemeClr val="tx1"/>
              </a:buClr>
            </a:pPr>
            <a:r>
              <a:rPr lang="en-US" sz="2800" dirty="0"/>
              <a:t>HIV is a virus.</a:t>
            </a:r>
          </a:p>
          <a:p>
            <a:pPr>
              <a:buClr>
                <a:schemeClr val="tx1"/>
              </a:buClr>
            </a:pPr>
            <a:r>
              <a:rPr lang="en-US" sz="2800" dirty="0"/>
              <a:t>AIDS is a disease.</a:t>
            </a:r>
          </a:p>
          <a:p>
            <a:pPr>
              <a:buClr>
                <a:schemeClr val="tx1"/>
              </a:buClr>
            </a:pPr>
            <a:r>
              <a:rPr lang="en-US" sz="2800" dirty="0"/>
              <a:t>AIDS is a result of HIV infection.</a:t>
            </a:r>
          </a:p>
          <a:p>
            <a:pPr lvl="1"/>
            <a:endParaRPr lang="en-US" dirty="0" smtClean="0"/>
          </a:p>
        </p:txBody>
      </p:sp>
    </p:spTree>
    <p:extLst>
      <p:ext uri="{BB962C8B-B14F-4D97-AF65-F5344CB8AC3E}">
        <p14:creationId xmlns:p14="http://schemas.microsoft.com/office/powerpoint/2010/main" val="110249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ChangeArrowheads="1"/>
          </p:cNvSpPr>
          <p:nvPr>
            <p:ph type="ctrTitle"/>
          </p:nvPr>
        </p:nvSpPr>
        <p:spPr>
          <a:xfrm>
            <a:off x="304800" y="2438401"/>
            <a:ext cx="4495800" cy="1600200"/>
          </a:xfrm>
        </p:spPr>
        <p:txBody>
          <a:bodyPr>
            <a:normAutofit/>
          </a:bodyPr>
          <a:lstStyle/>
          <a:p>
            <a:pPr>
              <a:defRPr/>
            </a:pPr>
            <a:r>
              <a:rPr lang="en-US" dirty="0" smtClean="0">
                <a:solidFill>
                  <a:srgbClr val="C00000"/>
                </a:solidFill>
              </a:rPr>
              <a:t>WHO</a:t>
            </a:r>
            <a:r>
              <a:rPr dirty="0" smtClean="0">
                <a:solidFill>
                  <a:srgbClr val="C00000"/>
                </a:solidFill>
              </a:rPr>
              <a:t> IS </a:t>
            </a:r>
            <a:r>
              <a:rPr lang="en-US" dirty="0" smtClean="0">
                <a:solidFill>
                  <a:srgbClr val="C00000"/>
                </a:solidFill>
              </a:rPr>
              <a:t>AT RISK</a:t>
            </a:r>
            <a:r>
              <a:rPr dirty="0" smtClean="0">
                <a:solidFill>
                  <a:srgbClr val="C00000"/>
                </a:solidFill>
              </a:rPr>
              <a:t>?</a:t>
            </a:r>
          </a:p>
        </p:txBody>
      </p:sp>
    </p:spTree>
    <p:extLst>
      <p:ext uri="{BB962C8B-B14F-4D97-AF65-F5344CB8AC3E}">
        <p14:creationId xmlns:p14="http://schemas.microsoft.com/office/powerpoint/2010/main" val="301879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152400"/>
            <a:ext cx="10058400" cy="1325563"/>
          </a:xfrm>
        </p:spPr>
        <p:txBody>
          <a:bodyPr/>
          <a:lstStyle/>
          <a:p>
            <a:r>
              <a:rPr lang="en-US" dirty="0">
                <a:solidFill>
                  <a:schemeClr val="tx2">
                    <a:lumMod val="40000"/>
                    <a:lumOff val="60000"/>
                  </a:schemeClr>
                </a:solidFill>
              </a:rPr>
              <a:t/>
            </a:r>
            <a:br>
              <a:rPr lang="en-US" dirty="0">
                <a:solidFill>
                  <a:schemeClr val="tx2">
                    <a:lumMod val="40000"/>
                    <a:lumOff val="60000"/>
                  </a:schemeClr>
                </a:solidFill>
              </a:rPr>
            </a:br>
            <a:r>
              <a:rPr lang="en-US" dirty="0" smtClean="0">
                <a:solidFill>
                  <a:schemeClr val="tx2">
                    <a:lumMod val="40000"/>
                    <a:lumOff val="60000"/>
                  </a:schemeClr>
                </a:solidFill>
              </a:rPr>
              <a:t>Who is at Risk for HIV/AIDS?</a:t>
            </a:r>
            <a:endParaRPr lang="en-US" dirty="0">
              <a:solidFill>
                <a:schemeClr val="tx2">
                  <a:lumMod val="40000"/>
                  <a:lumOff val="60000"/>
                </a:schemeClr>
              </a:solidFill>
            </a:endParaRPr>
          </a:p>
        </p:txBody>
      </p:sp>
      <p:sp>
        <p:nvSpPr>
          <p:cNvPr id="23555" name="Rectangle 3"/>
          <p:cNvSpPr>
            <a:spLocks noGrp="1" noChangeArrowheads="1"/>
          </p:cNvSpPr>
          <p:nvPr>
            <p:ph type="body" idx="1"/>
          </p:nvPr>
        </p:nvSpPr>
        <p:spPr>
          <a:xfrm>
            <a:off x="533400" y="1828799"/>
            <a:ext cx="11277600" cy="4572001"/>
          </a:xfrm>
        </p:spPr>
        <p:txBody>
          <a:bodyPr>
            <a:normAutofit/>
          </a:bodyPr>
          <a:lstStyle/>
          <a:p>
            <a:pPr marL="0" indent="0">
              <a:buNone/>
            </a:pPr>
            <a:r>
              <a:rPr lang="en-US" sz="3000" dirty="0" smtClean="0"/>
              <a:t>EVERYONE is at risk…</a:t>
            </a:r>
          </a:p>
          <a:p>
            <a:pPr marL="0" indent="0">
              <a:buNone/>
            </a:pPr>
            <a:endParaRPr lang="en-US" sz="3000" dirty="0" smtClean="0"/>
          </a:p>
          <a:p>
            <a:pPr marL="0" indent="0">
              <a:buNone/>
            </a:pPr>
            <a:r>
              <a:rPr lang="en-US" sz="3000" dirty="0" smtClean="0"/>
              <a:t>Highest Risk –</a:t>
            </a:r>
          </a:p>
          <a:p>
            <a:r>
              <a:rPr lang="en-US" sz="3000" dirty="0" smtClean="0"/>
              <a:t>Gay/Bisexual Men (African American and Hispanic Men)</a:t>
            </a:r>
          </a:p>
          <a:p>
            <a:r>
              <a:rPr lang="en-US" sz="3000" dirty="0" smtClean="0"/>
              <a:t>African Americans (men and women)</a:t>
            </a:r>
          </a:p>
          <a:p>
            <a:r>
              <a:rPr lang="en-US" sz="3000" dirty="0" smtClean="0"/>
              <a:t>Youth</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192234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Medical Design 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41.potx" id="{D7485564-6666-4DDB-B0D3-55F6E694D6E5}" vid="{6E950D30-6FC6-4411-BCFF-468AD9ECA787}"/>
    </a:ext>
  </a:extLst>
</a:theme>
</file>

<file path=ppt/theme/theme2.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Medical design presentation (widescreen)</Template>
  <TotalTime>194</TotalTime>
  <Words>973</Words>
  <Application>Microsoft Office PowerPoint</Application>
  <PresentationFormat>Widescreen</PresentationFormat>
  <Paragraphs>186</Paragraphs>
  <Slides>30</Slides>
  <Notes>16</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MS PGothic</vt:lpstr>
      <vt:lpstr>Arial</vt:lpstr>
      <vt:lpstr>Baskerville Old Face</vt:lpstr>
      <vt:lpstr>Calibri</vt:lpstr>
      <vt:lpstr>Comic Sans MS</vt:lpstr>
      <vt:lpstr>Franklin Gothic Medium</vt:lpstr>
      <vt:lpstr>Wingdings</vt:lpstr>
      <vt:lpstr>Medical Design 16x9</vt:lpstr>
      <vt:lpstr>The Basics of HIV: What? Who? How?</vt:lpstr>
      <vt:lpstr> Objectives</vt:lpstr>
      <vt:lpstr> Mississippi Stats</vt:lpstr>
      <vt:lpstr>PowerPoint Presentation</vt:lpstr>
      <vt:lpstr> What is HIV?</vt:lpstr>
      <vt:lpstr> What is AIDS?</vt:lpstr>
      <vt:lpstr> FACT CHECK</vt:lpstr>
      <vt:lpstr>WHO IS AT RISK?</vt:lpstr>
      <vt:lpstr> Who is at Risk for HIV/AIDS?</vt:lpstr>
      <vt:lpstr>  Who is at Risk for HIV/AIDS?</vt:lpstr>
      <vt:lpstr> Who is at Risk for HIV/AIDS? - Race</vt:lpstr>
      <vt:lpstr> Who is at Risk for HIV/AIDS? - Youth</vt:lpstr>
      <vt:lpstr>PowerPoint Presentation</vt:lpstr>
      <vt:lpstr>HOW IS HIV TRANSMITTED?</vt:lpstr>
      <vt:lpstr> Modes of Transmission</vt:lpstr>
      <vt:lpstr> Modes of Transmission</vt:lpstr>
      <vt:lpstr> Modes HIV is NOT Transmitted</vt:lpstr>
      <vt:lpstr>Ways HIV Cannot be Spread</vt:lpstr>
      <vt:lpstr>Getting Tested</vt:lpstr>
      <vt:lpstr> What should you know…</vt:lpstr>
      <vt:lpstr> FACT CHECK</vt:lpstr>
      <vt:lpstr>Fighting Stigma</vt:lpstr>
      <vt:lpstr> Stigma</vt:lpstr>
      <vt:lpstr> What do you think is the root cause of stigma?</vt:lpstr>
      <vt:lpstr> Root Causes of Stigma</vt:lpstr>
      <vt:lpstr>Stigma and Students</vt:lpstr>
      <vt:lpstr>Stigma Outcomes</vt:lpstr>
      <vt:lpstr> Facts and Fiction</vt:lpstr>
      <vt:lpstr> Facts and Fiction</vt:lpstr>
      <vt:lpstr>PowerPoint Presentation</vt:lpstr>
    </vt:vector>
  </TitlesOfParts>
  <Company>UMMC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Mauda L. Monger</dc:creator>
  <cp:lastModifiedBy>Mauda L. Monger</cp:lastModifiedBy>
  <cp:revision>13</cp:revision>
  <dcterms:created xsi:type="dcterms:W3CDTF">2017-03-17T22:34:25Z</dcterms:created>
  <dcterms:modified xsi:type="dcterms:W3CDTF">2017-03-20T19:36:46Z</dcterms:modified>
</cp:coreProperties>
</file>