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6" r:id="rId9"/>
    <p:sldId id="268" r:id="rId10"/>
    <p:sldId id="267" r:id="rId11"/>
    <p:sldId id="265"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20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www.stopbullying.gov/at-risk/groups/lgbt/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engage.youth.gov/blog/lgbt-key-term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gage.youth.gov/blog/lgbt-key-term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tspronouncedmetrosexual.com/2012/05/what-does-the-asterisk-in-trans-stand-fo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youtube.com/watch?v=48mC89f6PgA"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Creating Safe Spaces that Support an Inclusive Environment for Students and Staff</a:t>
            </a:r>
            <a:endParaRPr lang="en-US" dirty="0"/>
          </a:p>
        </p:txBody>
      </p:sp>
      <p:sp>
        <p:nvSpPr>
          <p:cNvPr id="3" name="Subtitle 2"/>
          <p:cNvSpPr>
            <a:spLocks noGrp="1"/>
          </p:cNvSpPr>
          <p:nvPr>
            <p:ph type="subTitle" idx="1"/>
          </p:nvPr>
        </p:nvSpPr>
        <p:spPr/>
        <p:txBody>
          <a:bodyPr/>
          <a:lstStyle/>
          <a:p>
            <a:r>
              <a:rPr lang="en-US" dirty="0" smtClean="0"/>
              <a:t>Rodney Washington, Facilitator</a:t>
            </a:r>
          </a:p>
        </p:txBody>
      </p:sp>
    </p:spTree>
    <p:extLst>
      <p:ext uri="{BB962C8B-B14F-4D97-AF65-F5344CB8AC3E}">
        <p14:creationId xmlns:p14="http://schemas.microsoft.com/office/powerpoint/2010/main" val="3806971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t>Challenges to Creating Safe Spaces</a:t>
            </a:r>
            <a:endParaRPr lang="en-US" sz="2400" b="1" u="sng"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8544" y="1252728"/>
            <a:ext cx="3739896" cy="3429000"/>
          </a:xfrm>
        </p:spPr>
      </p:pic>
      <p:sp>
        <p:nvSpPr>
          <p:cNvPr id="4" name="Text Placeholder 3"/>
          <p:cNvSpPr>
            <a:spLocks noGrp="1"/>
          </p:cNvSpPr>
          <p:nvPr>
            <p:ph type="body" sz="half" idx="2"/>
          </p:nvPr>
        </p:nvSpPr>
        <p:spPr/>
        <p:txBody>
          <a:bodyPr>
            <a:normAutofit/>
          </a:bodyPr>
          <a:lstStyle/>
          <a:p>
            <a:r>
              <a:rPr lang="en-US" sz="2400" dirty="0" smtClean="0"/>
              <a:t>Reflect on your school environment and lets identify factors that you think would be challenging in creating a safe space for LGBT students.</a:t>
            </a:r>
            <a:endParaRPr lang="en-US" sz="2400" dirty="0"/>
          </a:p>
        </p:txBody>
      </p:sp>
    </p:spTree>
    <p:extLst>
      <p:ext uri="{BB962C8B-B14F-4D97-AF65-F5344CB8AC3E}">
        <p14:creationId xmlns:p14="http://schemas.microsoft.com/office/powerpoint/2010/main" val="893595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Creating Safe Spaces for LGBT Students</a:t>
            </a:r>
            <a:endParaRPr lang="en-US" dirty="0"/>
          </a:p>
        </p:txBody>
      </p:sp>
      <p:sp>
        <p:nvSpPr>
          <p:cNvPr id="6" name="Content Placeholder 5"/>
          <p:cNvSpPr>
            <a:spLocks noGrp="1"/>
          </p:cNvSpPr>
          <p:nvPr>
            <p:ph idx="1"/>
          </p:nvPr>
        </p:nvSpPr>
        <p:spPr/>
        <p:txBody>
          <a:bodyPr/>
          <a:lstStyle/>
          <a:p>
            <a:pPr>
              <a:buFont typeface="Arial" panose="020B0604020202020204" pitchFamily="34" charset="0"/>
              <a:buChar char="•"/>
            </a:pPr>
            <a:r>
              <a:rPr lang="en-US" dirty="0">
                <a:solidFill>
                  <a:srgbClr val="000000"/>
                </a:solidFill>
                <a:latin typeface="Helvetica" panose="020B0604020202020204" pitchFamily="34" charset="0"/>
              </a:rPr>
              <a:t>Build strong connections and keep the lines of communication open. Some LGBT youth often feel rejected. It is important for them to know that their families, friends, schools, and communities support them.</a:t>
            </a:r>
          </a:p>
          <a:p>
            <a:pPr>
              <a:buFont typeface="Arial" panose="020B0604020202020204" pitchFamily="34" charset="0"/>
              <a:buChar char="•"/>
            </a:pPr>
            <a:r>
              <a:rPr lang="en-US" dirty="0">
                <a:solidFill>
                  <a:srgbClr val="000000"/>
                </a:solidFill>
                <a:latin typeface="Helvetica" panose="020B0604020202020204" pitchFamily="34" charset="0"/>
              </a:rPr>
              <a:t>Establish a safe environment at school. Schools can send a message that no one should be treated differently because they are, or are perceived to be, LGBT. Sexual orientation and gender identity protection can be added to school policies. </a:t>
            </a:r>
          </a:p>
          <a:p>
            <a:pPr>
              <a:buFont typeface="Arial" panose="020B0604020202020204" pitchFamily="34" charset="0"/>
              <a:buChar char="•"/>
            </a:pPr>
            <a:r>
              <a:rPr lang="en-US" dirty="0">
                <a:solidFill>
                  <a:srgbClr val="000000"/>
                </a:solidFill>
                <a:latin typeface="Helvetica" panose="020B0604020202020204" pitchFamily="34" charset="0"/>
              </a:rPr>
              <a:t>Create gay-straight alliances (GSAs). GSAs help create safer schools. Schools must allow these groups if they have other “non-curricular” clubs or groups. </a:t>
            </a:r>
          </a:p>
          <a:p>
            <a:pPr>
              <a:buFont typeface="Arial" panose="020B0604020202020204" pitchFamily="34" charset="0"/>
              <a:buChar char="•"/>
            </a:pPr>
            <a:r>
              <a:rPr lang="en-US" dirty="0">
                <a:solidFill>
                  <a:srgbClr val="000000"/>
                </a:solidFill>
                <a:latin typeface="Helvetica" panose="020B0604020202020204" pitchFamily="34" charset="0"/>
              </a:rPr>
              <a:t>Protect privacy. Be careful not to disclose or discuss issues around being LGBT with parents or anyone else.                 </a:t>
            </a:r>
            <a:endParaRPr lang="en-US" dirty="0" smtClean="0">
              <a:solidFill>
                <a:srgbClr val="000000"/>
              </a:solidFill>
              <a:latin typeface="Helvetica" panose="020B0604020202020204" pitchFamily="34" charset="0"/>
            </a:endParaRPr>
          </a:p>
          <a:p>
            <a:pPr marL="0" indent="0">
              <a:buNone/>
            </a:pPr>
            <a:r>
              <a:rPr lang="en-US" dirty="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hlinkClick r:id="rId2"/>
              </a:rPr>
              <a:t>www.stopbullying.gov/at-risk/groups/lgbt/index.html</a:t>
            </a:r>
            <a:r>
              <a:rPr lang="en-US" dirty="0" smtClean="0">
                <a:solidFill>
                  <a:srgbClr val="000000"/>
                </a:solidFill>
                <a:latin typeface="Helvetica" panose="020B0604020202020204" pitchFamily="34" charset="0"/>
              </a:rPr>
              <a:t>) </a:t>
            </a:r>
            <a:endParaRPr lang="en-US" dirty="0">
              <a:solidFill>
                <a:srgbClr val="000000"/>
              </a:solidFill>
              <a:latin typeface="Helvetica" panose="020B0604020202020204" pitchFamily="34" charset="0"/>
            </a:endParaRPr>
          </a:p>
          <a:p>
            <a:endParaRPr lang="en-US" dirty="0"/>
          </a:p>
        </p:txBody>
      </p:sp>
    </p:spTree>
    <p:extLst>
      <p:ext uri="{BB962C8B-B14F-4D97-AF65-F5344CB8AC3E}">
        <p14:creationId xmlns:p14="http://schemas.microsoft.com/office/powerpoint/2010/main" val="51467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Recap and Discussion</a:t>
            </a:r>
            <a:endParaRPr lang="en-US" sz="2800" b="1" u="sng"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950976"/>
            <a:ext cx="5181600" cy="4434840"/>
          </a:xfrm>
        </p:spPr>
      </p:pic>
      <p:sp>
        <p:nvSpPr>
          <p:cNvPr id="4" name="Text Placeholder 3"/>
          <p:cNvSpPr>
            <a:spLocks noGrp="1"/>
          </p:cNvSpPr>
          <p:nvPr>
            <p:ph type="body" sz="half" idx="2"/>
          </p:nvPr>
        </p:nvSpPr>
        <p:spPr/>
        <p:txBody>
          <a:bodyPr>
            <a:normAutofit/>
          </a:bodyPr>
          <a:lstStyle/>
          <a:p>
            <a:r>
              <a:rPr lang="en-US" sz="2800" b="1" dirty="0" smtClean="0"/>
              <a:t>Provide one “Take Away” to you could possibly Implement in your school to support an inclusive and affirming environment.</a:t>
            </a:r>
            <a:endParaRPr lang="en-US" sz="2800" b="1" dirty="0"/>
          </a:p>
        </p:txBody>
      </p:sp>
    </p:spTree>
    <p:extLst>
      <p:ext uri="{BB962C8B-B14F-4D97-AF65-F5344CB8AC3E}">
        <p14:creationId xmlns:p14="http://schemas.microsoft.com/office/powerpoint/2010/main" val="371121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Overview</a:t>
            </a:r>
            <a:endParaRPr lang="en-US" dirty="0"/>
          </a:p>
        </p:txBody>
      </p:sp>
      <p:sp>
        <p:nvSpPr>
          <p:cNvPr id="3" name="Content Placeholder 2"/>
          <p:cNvSpPr>
            <a:spLocks noGrp="1"/>
          </p:cNvSpPr>
          <p:nvPr>
            <p:ph idx="1"/>
          </p:nvPr>
        </p:nvSpPr>
        <p:spPr/>
        <p:txBody>
          <a:bodyPr>
            <a:normAutofit/>
          </a:bodyPr>
          <a:lstStyle/>
          <a:p>
            <a:r>
              <a:rPr lang="en-US" sz="2400" dirty="0" smtClean="0"/>
              <a:t>This session will enable participants to gain a greater understanding of issues and concerns surrounding youth who identify as LGBT.  Learning outcomes will assist participants in the following:</a:t>
            </a:r>
          </a:p>
          <a:p>
            <a:pPr lvl="1"/>
            <a:r>
              <a:rPr lang="en-US" sz="2000" dirty="0" smtClean="0"/>
              <a:t>Understanding terms and concepts of sexual and gender identity in a developmental context</a:t>
            </a:r>
          </a:p>
          <a:p>
            <a:pPr lvl="1"/>
            <a:r>
              <a:rPr lang="en-US" sz="2000" dirty="0" smtClean="0"/>
              <a:t>Identify challenges and health disparities related to LGBT youth</a:t>
            </a:r>
          </a:p>
          <a:p>
            <a:pPr lvl="1"/>
            <a:r>
              <a:rPr lang="en-US" sz="2000" dirty="0" smtClean="0"/>
              <a:t>Discuss strategies to create affirming and competent strategies for all students</a:t>
            </a:r>
            <a:endParaRPr lang="en-US" sz="2000" dirty="0"/>
          </a:p>
        </p:txBody>
      </p:sp>
    </p:spTree>
    <p:extLst>
      <p:ext uri="{BB962C8B-B14F-4D97-AF65-F5344CB8AC3E}">
        <p14:creationId xmlns:p14="http://schemas.microsoft.com/office/powerpoint/2010/main" val="258052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by Affirming and Inclusive?</a:t>
            </a:r>
            <a:endParaRPr lang="en-US" dirty="0"/>
          </a:p>
        </p:txBody>
      </p:sp>
      <p:sp>
        <p:nvSpPr>
          <p:cNvPr id="4" name="Text Placeholder 3"/>
          <p:cNvSpPr>
            <a:spLocks noGrp="1"/>
          </p:cNvSpPr>
          <p:nvPr>
            <p:ph type="body" idx="1"/>
          </p:nvPr>
        </p:nvSpPr>
        <p:spPr/>
        <p:txBody>
          <a:bodyPr/>
          <a:lstStyle/>
          <a:p>
            <a:r>
              <a:rPr lang="en-US" b="1" u="sng" dirty="0" smtClean="0"/>
              <a:t>Affirming</a:t>
            </a:r>
            <a:r>
              <a:rPr lang="en-US" dirty="0" smtClean="0"/>
              <a:t> </a:t>
            </a:r>
            <a:endParaRPr lang="en-US" dirty="0"/>
          </a:p>
        </p:txBody>
      </p:sp>
      <p:sp>
        <p:nvSpPr>
          <p:cNvPr id="3" name="Content Placeholder 2"/>
          <p:cNvSpPr>
            <a:spLocks noGrp="1"/>
          </p:cNvSpPr>
          <p:nvPr>
            <p:ph sz="half" idx="2"/>
          </p:nvPr>
        </p:nvSpPr>
        <p:spPr/>
        <p:txBody>
          <a:bodyPr/>
          <a:lstStyle/>
          <a:p>
            <a:r>
              <a:rPr lang="en-US" sz="2400" dirty="0" smtClean="0"/>
              <a:t>To offer emotional support and encouragement. </a:t>
            </a:r>
          </a:p>
          <a:p>
            <a:r>
              <a:rPr lang="en-US" sz="2400" dirty="0" smtClean="0"/>
              <a:t>To declare positively</a:t>
            </a:r>
          </a:p>
          <a:p>
            <a:r>
              <a:rPr lang="en-US" sz="2400" dirty="0" smtClean="0"/>
              <a:t>To declare support for or belief in</a:t>
            </a:r>
          </a:p>
          <a:p>
            <a:endParaRPr lang="en-US" dirty="0"/>
          </a:p>
        </p:txBody>
      </p:sp>
      <p:sp>
        <p:nvSpPr>
          <p:cNvPr id="5" name="Text Placeholder 4"/>
          <p:cNvSpPr>
            <a:spLocks noGrp="1"/>
          </p:cNvSpPr>
          <p:nvPr>
            <p:ph type="body" sz="quarter" idx="3"/>
          </p:nvPr>
        </p:nvSpPr>
        <p:spPr/>
        <p:txBody>
          <a:bodyPr/>
          <a:lstStyle/>
          <a:p>
            <a:r>
              <a:rPr lang="en-US" b="1" u="sng" dirty="0" smtClean="0"/>
              <a:t>Inclusive </a:t>
            </a:r>
            <a:endParaRPr lang="en-US" b="1" u="sng" dirty="0"/>
          </a:p>
        </p:txBody>
      </p:sp>
      <p:sp>
        <p:nvSpPr>
          <p:cNvPr id="6" name="Content Placeholder 5"/>
          <p:cNvSpPr>
            <a:spLocks noGrp="1"/>
          </p:cNvSpPr>
          <p:nvPr>
            <p:ph sz="quarter" idx="4"/>
          </p:nvPr>
        </p:nvSpPr>
        <p:spPr/>
        <p:txBody>
          <a:bodyPr>
            <a:normAutofit/>
          </a:bodyPr>
          <a:lstStyle/>
          <a:p>
            <a:r>
              <a:rPr lang="en-US" sz="2400" dirty="0" smtClean="0"/>
              <a:t>Welcoming</a:t>
            </a:r>
          </a:p>
          <a:p>
            <a:r>
              <a:rPr lang="en-US" sz="2400" dirty="0" smtClean="0"/>
              <a:t>All Encompassing</a:t>
            </a:r>
          </a:p>
          <a:p>
            <a:r>
              <a:rPr lang="en-US" sz="2400" dirty="0" smtClean="0"/>
              <a:t>Supports Participation</a:t>
            </a:r>
          </a:p>
          <a:p>
            <a:r>
              <a:rPr lang="en-US" sz="2400" dirty="0" smtClean="0"/>
              <a:t>Unbiased Engagement</a:t>
            </a:r>
          </a:p>
          <a:p>
            <a:endParaRPr lang="en-US" sz="2400" dirty="0"/>
          </a:p>
        </p:txBody>
      </p:sp>
    </p:spTree>
    <p:extLst>
      <p:ext uri="{BB962C8B-B14F-4D97-AF65-F5344CB8AC3E}">
        <p14:creationId xmlns:p14="http://schemas.microsoft.com/office/powerpoint/2010/main" val="804588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Key Terms for LGBTQ </a:t>
            </a:r>
            <a:endParaRPr lang="en-US" dirty="0"/>
          </a:p>
        </p:txBody>
      </p:sp>
      <p:sp>
        <p:nvSpPr>
          <p:cNvPr id="8" name="Content Placeholder 7"/>
          <p:cNvSpPr>
            <a:spLocks noGrp="1"/>
          </p:cNvSpPr>
          <p:nvPr>
            <p:ph idx="1"/>
          </p:nvPr>
        </p:nvSpPr>
        <p:spPr/>
        <p:txBody>
          <a:bodyPr>
            <a:normAutofit lnSpcReduction="10000"/>
          </a:bodyPr>
          <a:lstStyle/>
          <a:p>
            <a:pPr>
              <a:buFont typeface="Arial" panose="020B0604020202020204" pitchFamily="34" charset="0"/>
              <a:buChar char="•"/>
            </a:pPr>
            <a:r>
              <a:rPr lang="en-US" u="sng" dirty="0">
                <a:solidFill>
                  <a:srgbClr val="000000"/>
                </a:solidFill>
                <a:latin typeface="Verdana" panose="020B0604030504040204" pitchFamily="34" charset="0"/>
              </a:rPr>
              <a:t>Intersex</a:t>
            </a:r>
            <a:r>
              <a:rPr lang="en-US" dirty="0">
                <a:solidFill>
                  <a:srgbClr val="000000"/>
                </a:solidFill>
                <a:latin typeface="Verdana" panose="020B0604030504040204" pitchFamily="34" charset="0"/>
              </a:rPr>
              <a:t> — People who are born with reproductive or sexual anatomy that does not fit typical definitions of “male” or “female.”</a:t>
            </a:r>
          </a:p>
          <a:p>
            <a:pPr>
              <a:buFont typeface="Arial" panose="020B0604020202020204" pitchFamily="34" charset="0"/>
              <a:buChar char="•"/>
            </a:pPr>
            <a:r>
              <a:rPr lang="en-US" u="sng" dirty="0">
                <a:solidFill>
                  <a:srgbClr val="000000"/>
                </a:solidFill>
                <a:latin typeface="Verdana" panose="020B0604030504040204" pitchFamily="34" charset="0"/>
              </a:rPr>
              <a:t>Sexual Orientation</a:t>
            </a:r>
            <a:r>
              <a:rPr lang="en-US" dirty="0">
                <a:solidFill>
                  <a:srgbClr val="000000"/>
                </a:solidFill>
                <a:latin typeface="Verdana" panose="020B0604030504040204" pitchFamily="34" charset="0"/>
              </a:rPr>
              <a:t> — Romantic, emotional, and/or sexual attraction to others.</a:t>
            </a:r>
          </a:p>
          <a:p>
            <a:pPr>
              <a:buFont typeface="Arial" panose="020B0604020202020204" pitchFamily="34" charset="0"/>
              <a:buChar char="•"/>
            </a:pPr>
            <a:r>
              <a:rPr lang="en-US" u="sng" dirty="0">
                <a:solidFill>
                  <a:srgbClr val="000000"/>
                </a:solidFill>
                <a:latin typeface="Verdana" panose="020B0604030504040204" pitchFamily="34" charset="0"/>
              </a:rPr>
              <a:t>Gender Identity</a:t>
            </a:r>
            <a:r>
              <a:rPr lang="en-US" dirty="0">
                <a:solidFill>
                  <a:srgbClr val="000000"/>
                </a:solidFill>
                <a:latin typeface="Verdana" panose="020B0604030504040204" pitchFamily="34" charset="0"/>
              </a:rPr>
              <a:t> — An internal feeling of being male, female, or something else.</a:t>
            </a:r>
          </a:p>
          <a:p>
            <a:pPr>
              <a:buFont typeface="Arial" panose="020B0604020202020204" pitchFamily="34" charset="0"/>
              <a:buChar char="•"/>
            </a:pPr>
            <a:r>
              <a:rPr lang="en-US" u="sng" dirty="0">
                <a:solidFill>
                  <a:srgbClr val="000000"/>
                </a:solidFill>
                <a:latin typeface="Verdana" panose="020B0604030504040204" pitchFamily="34" charset="0"/>
              </a:rPr>
              <a:t>Gender Expression</a:t>
            </a:r>
            <a:r>
              <a:rPr lang="en-US" dirty="0">
                <a:solidFill>
                  <a:srgbClr val="000000"/>
                </a:solidFill>
                <a:latin typeface="Verdana" panose="020B0604030504040204" pitchFamily="34" charset="0"/>
              </a:rPr>
              <a:t> — Ways of showing gender to others, such as through mannerisms, clothes, and personal interests.</a:t>
            </a:r>
          </a:p>
          <a:p>
            <a:pPr>
              <a:buFont typeface="Arial" panose="020B0604020202020204" pitchFamily="34" charset="0"/>
              <a:buChar char="•"/>
            </a:pPr>
            <a:r>
              <a:rPr lang="en-US" u="sng" dirty="0">
                <a:solidFill>
                  <a:srgbClr val="000000"/>
                </a:solidFill>
                <a:latin typeface="Verdana" panose="020B0604030504040204" pitchFamily="34" charset="0"/>
              </a:rPr>
              <a:t>Questioning</a:t>
            </a:r>
            <a:r>
              <a:rPr lang="en-US" dirty="0">
                <a:solidFill>
                  <a:srgbClr val="000000"/>
                </a:solidFill>
                <a:latin typeface="Verdana" panose="020B0604030504040204" pitchFamily="34" charset="0"/>
              </a:rPr>
              <a:t> — Individuals who are unsure about their sexual orientation and/or gender identity.</a:t>
            </a:r>
          </a:p>
          <a:p>
            <a:pPr lvl="8"/>
            <a:r>
              <a:rPr lang="en-US" dirty="0" smtClean="0"/>
              <a:t>(Engage Youth </a:t>
            </a:r>
            <a:r>
              <a:rPr lang="en-US" dirty="0"/>
              <a:t>for Change </a:t>
            </a:r>
            <a:r>
              <a:rPr lang="en-US" dirty="0">
                <a:hlinkClick r:id="rId2"/>
              </a:rPr>
              <a:t>http://</a:t>
            </a:r>
            <a:r>
              <a:rPr lang="en-US" dirty="0" smtClean="0">
                <a:hlinkClick r:id="rId2"/>
              </a:rPr>
              <a:t>engage.youth.gov/blog/lgbt-key-terms</a:t>
            </a:r>
            <a:r>
              <a:rPr lang="en-US" dirty="0" smtClean="0"/>
              <a:t>) </a:t>
            </a:r>
            <a:endParaRPr lang="en-US" dirty="0"/>
          </a:p>
        </p:txBody>
      </p:sp>
    </p:spTree>
    <p:extLst>
      <p:ext uri="{BB962C8B-B14F-4D97-AF65-F5344CB8AC3E}">
        <p14:creationId xmlns:p14="http://schemas.microsoft.com/office/powerpoint/2010/main" val="3523310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a:t>
            </a:r>
            <a:endParaRPr lang="en-US" dirty="0"/>
          </a:p>
        </p:txBody>
      </p:sp>
      <p:sp>
        <p:nvSpPr>
          <p:cNvPr id="8" name="Content Placeholder 7"/>
          <p:cNvSpPr>
            <a:spLocks noGrp="1"/>
          </p:cNvSpPr>
          <p:nvPr>
            <p:ph idx="1"/>
          </p:nvPr>
        </p:nvSpPr>
        <p:spPr/>
        <p:txBody>
          <a:bodyPr>
            <a:normAutofit lnSpcReduction="10000"/>
          </a:bodyPr>
          <a:lstStyle/>
          <a:p>
            <a:pPr>
              <a:buFont typeface="Arial" panose="020B0604020202020204" pitchFamily="34" charset="0"/>
              <a:buChar char="•"/>
            </a:pPr>
            <a:r>
              <a:rPr lang="en-US" u="sng" dirty="0">
                <a:solidFill>
                  <a:srgbClr val="000000"/>
                </a:solidFill>
                <a:latin typeface="Verdana" panose="020B0604030504040204" pitchFamily="34" charset="0"/>
              </a:rPr>
              <a:t>Lesbian/Gay</a:t>
            </a:r>
            <a:r>
              <a:rPr lang="en-US" dirty="0">
                <a:solidFill>
                  <a:srgbClr val="000000"/>
                </a:solidFill>
                <a:latin typeface="Verdana" panose="020B0604030504040204" pitchFamily="34" charset="0"/>
              </a:rPr>
              <a:t> — Individuals who are romantically, emotionally, and/or sexually attracted to the same sex/gender.</a:t>
            </a:r>
          </a:p>
          <a:p>
            <a:pPr>
              <a:buFont typeface="Arial" panose="020B0604020202020204" pitchFamily="34" charset="0"/>
              <a:buChar char="•"/>
            </a:pPr>
            <a:r>
              <a:rPr lang="en-US" u="sng" dirty="0">
                <a:solidFill>
                  <a:srgbClr val="000000"/>
                </a:solidFill>
                <a:latin typeface="Verdana" panose="020B0604030504040204" pitchFamily="34" charset="0"/>
              </a:rPr>
              <a:t>Bisexual</a:t>
            </a:r>
            <a:r>
              <a:rPr lang="en-US" dirty="0">
                <a:solidFill>
                  <a:srgbClr val="000000"/>
                </a:solidFill>
                <a:latin typeface="Verdana" panose="020B0604030504040204" pitchFamily="34" charset="0"/>
              </a:rPr>
              <a:t> — Individuals who are romantically, emotionally, and/or sexually attracted to multiple sexes/genders.</a:t>
            </a:r>
          </a:p>
          <a:p>
            <a:pPr>
              <a:buFont typeface="Arial" panose="020B0604020202020204" pitchFamily="34" charset="0"/>
              <a:buChar char="•"/>
            </a:pPr>
            <a:r>
              <a:rPr lang="en-US" u="sng" dirty="0">
                <a:solidFill>
                  <a:srgbClr val="000000"/>
                </a:solidFill>
                <a:latin typeface="Verdana" panose="020B0604030504040204" pitchFamily="34" charset="0"/>
              </a:rPr>
              <a:t>Transgender</a:t>
            </a:r>
            <a:r>
              <a:rPr lang="en-US" dirty="0">
                <a:solidFill>
                  <a:srgbClr val="000000"/>
                </a:solidFill>
                <a:latin typeface="Verdana" panose="020B0604030504040204" pitchFamily="34" charset="0"/>
              </a:rPr>
              <a:t> — Individuals whose gender identity/expression is </a:t>
            </a:r>
            <a:r>
              <a:rPr lang="en-US" i="1" dirty="0" smtClean="0">
                <a:solidFill>
                  <a:srgbClr val="000000"/>
                </a:solidFill>
                <a:latin typeface="Verdana" panose="020B0604030504040204" pitchFamily="34" charset="0"/>
              </a:rPr>
              <a:t>different </a:t>
            </a:r>
            <a:r>
              <a:rPr lang="en-US" dirty="0" smtClean="0">
                <a:solidFill>
                  <a:srgbClr val="000000"/>
                </a:solidFill>
                <a:latin typeface="Verdana" panose="020B0604030504040204" pitchFamily="34" charset="0"/>
              </a:rPr>
              <a:t>from </a:t>
            </a:r>
            <a:r>
              <a:rPr lang="en-US" dirty="0">
                <a:solidFill>
                  <a:srgbClr val="000000"/>
                </a:solidFill>
                <a:latin typeface="Verdana" panose="020B0604030504040204" pitchFamily="34" charset="0"/>
              </a:rPr>
              <a:t>that typically associated with their assigned sex at birth.</a:t>
            </a:r>
          </a:p>
          <a:p>
            <a:pPr>
              <a:buFont typeface="Arial" panose="020B0604020202020204" pitchFamily="34" charset="0"/>
              <a:buChar char="•"/>
            </a:pPr>
            <a:r>
              <a:rPr lang="en-US" u="sng" dirty="0">
                <a:solidFill>
                  <a:srgbClr val="000000"/>
                </a:solidFill>
                <a:latin typeface="Verdana" panose="020B0604030504040204" pitchFamily="34" charset="0"/>
              </a:rPr>
              <a:t>Transitioning</a:t>
            </a:r>
            <a:r>
              <a:rPr lang="en-US" dirty="0">
                <a:solidFill>
                  <a:srgbClr val="000000"/>
                </a:solidFill>
                <a:latin typeface="Verdana" panose="020B0604030504040204" pitchFamily="34" charset="0"/>
              </a:rPr>
              <a:t> — When individuals begin to express their authentic gender, which differs from that typically associated with their assigned sex at birth. Individuals who are transitioning may express their gender identity through changes in clothes, hairstyle, and makeup/accessories and may undergo medical or surgical treatments</a:t>
            </a:r>
            <a:r>
              <a:rPr lang="en-US" dirty="0" smtClean="0">
                <a:solidFill>
                  <a:srgbClr val="000000"/>
                </a:solidFill>
                <a:latin typeface="Verdana" panose="020B0604030504040204" pitchFamily="34" charset="0"/>
              </a:rPr>
              <a:t>.</a:t>
            </a:r>
            <a:endParaRPr lang="en-US" dirty="0">
              <a:solidFill>
                <a:srgbClr val="0645AD"/>
              </a:solidFill>
              <a:latin typeface="Verdana" panose="020B0604030504040204" pitchFamily="34" charset="0"/>
            </a:endParaRPr>
          </a:p>
          <a:p>
            <a:pPr lvl="8">
              <a:buFont typeface="Arial" panose="020B0604020202020204" pitchFamily="34" charset="0"/>
              <a:buChar char="•"/>
            </a:pPr>
            <a:r>
              <a:rPr lang="en-US" dirty="0" smtClean="0">
                <a:solidFill>
                  <a:srgbClr val="000000"/>
                </a:solidFill>
                <a:latin typeface="Verdana" panose="020B0604030504040204" pitchFamily="34" charset="0"/>
                <a:hlinkClick r:id="rId2"/>
              </a:rPr>
              <a:t>( http</a:t>
            </a:r>
            <a:r>
              <a:rPr lang="en-US" dirty="0">
                <a:solidFill>
                  <a:srgbClr val="000000"/>
                </a:solidFill>
                <a:latin typeface="Verdana" panose="020B0604030504040204" pitchFamily="34" charset="0"/>
                <a:hlinkClick r:id="rId2"/>
              </a:rPr>
              <a:t>://</a:t>
            </a:r>
            <a:r>
              <a:rPr lang="en-US" dirty="0" smtClean="0">
                <a:solidFill>
                  <a:srgbClr val="000000"/>
                </a:solidFill>
                <a:latin typeface="Verdana" panose="020B0604030504040204" pitchFamily="34" charset="0"/>
                <a:hlinkClick r:id="rId2"/>
              </a:rPr>
              <a:t>engage.youth.gov/blog/lgbt-key-terms</a:t>
            </a:r>
            <a:r>
              <a:rPr lang="en-US" dirty="0" smtClean="0">
                <a:solidFill>
                  <a:srgbClr val="000000"/>
                </a:solidFill>
                <a:latin typeface="Verdana" panose="020B0604030504040204" pitchFamily="34" charset="0"/>
              </a:rPr>
              <a:t>) </a:t>
            </a:r>
            <a:endParaRPr lang="en-US" dirty="0">
              <a:solidFill>
                <a:srgbClr val="000000"/>
              </a:solidFill>
              <a:latin typeface="Verdana" panose="020B0604030504040204" pitchFamily="34" charset="0"/>
            </a:endParaRPr>
          </a:p>
          <a:p>
            <a:endParaRPr lang="en-US" dirty="0"/>
          </a:p>
        </p:txBody>
      </p:sp>
    </p:spTree>
    <p:extLst>
      <p:ext uri="{BB962C8B-B14F-4D97-AF65-F5344CB8AC3E}">
        <p14:creationId xmlns:p14="http://schemas.microsoft.com/office/powerpoint/2010/main" val="205886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 TRANSGENDER &amp; TRANSSEXUAL</a:t>
            </a:r>
            <a:endParaRPr lang="en-US" dirty="0"/>
          </a:p>
        </p:txBody>
      </p:sp>
      <p:sp>
        <p:nvSpPr>
          <p:cNvPr id="3" name="Content Placeholder 2"/>
          <p:cNvSpPr>
            <a:spLocks noGrp="1"/>
          </p:cNvSpPr>
          <p:nvPr>
            <p:ph idx="1"/>
          </p:nvPr>
        </p:nvSpPr>
        <p:spPr/>
        <p:txBody>
          <a:bodyPr/>
          <a:lstStyle/>
          <a:p>
            <a:r>
              <a:rPr lang="en-US" sz="2000" b="1" u="sng" dirty="0">
                <a:solidFill>
                  <a:srgbClr val="206BA4"/>
                </a:solidFill>
                <a:latin typeface="Segoe UI" panose="020B0502040204020203" pitchFamily="34" charset="0"/>
                <a:hlinkClick r:id="rId2"/>
              </a:rPr>
              <a:t>Trans*</a:t>
            </a:r>
            <a:r>
              <a:rPr lang="en-US" sz="2000" b="1" dirty="0">
                <a:solidFill>
                  <a:srgbClr val="333333"/>
                </a:solidFill>
                <a:latin typeface="Segoe UI" panose="020B0502040204020203" pitchFamily="34" charset="0"/>
              </a:rPr>
              <a:t>/Transgender</a:t>
            </a:r>
            <a:r>
              <a:rPr lang="en-US" sz="2000" dirty="0">
                <a:solidFill>
                  <a:srgbClr val="333333"/>
                </a:solidFill>
                <a:latin typeface="Segoe UI" panose="020B0502040204020203" pitchFamily="34" charset="0"/>
              </a:rPr>
              <a:t> – (</a:t>
            </a:r>
            <a:r>
              <a:rPr lang="en-US" sz="2000" dirty="0" err="1">
                <a:solidFill>
                  <a:srgbClr val="333333"/>
                </a:solidFill>
                <a:latin typeface="Segoe UI" panose="020B0502040204020203" pitchFamily="34" charset="0"/>
              </a:rPr>
              <a:t>adj</a:t>
            </a:r>
            <a:r>
              <a:rPr lang="en-US" sz="2000" dirty="0">
                <a:solidFill>
                  <a:srgbClr val="333333"/>
                </a:solidFill>
                <a:latin typeface="Segoe UI" panose="020B0502040204020203" pitchFamily="34" charset="0"/>
              </a:rPr>
              <a:t>) (1) An umbrella term covering a range of identities that transgress socially defined gender norms.  Trans with an * is often used to indicate that you are referring to the larger group nature of the term. (2) A person who lives as a member of a gender other than that expected based on sex assigned at birth</a:t>
            </a:r>
            <a:r>
              <a:rPr lang="en-US" sz="2000" dirty="0" smtClean="0">
                <a:solidFill>
                  <a:srgbClr val="333333"/>
                </a:solidFill>
                <a:latin typeface="Segoe UI" panose="020B0502040204020203" pitchFamily="34" charset="0"/>
              </a:rPr>
              <a:t>.</a:t>
            </a:r>
          </a:p>
          <a:p>
            <a:r>
              <a:rPr lang="en-US" sz="2000" b="1" dirty="0"/>
              <a:t>Transsexual</a:t>
            </a:r>
            <a:r>
              <a:rPr lang="en-US" sz="2000" dirty="0"/>
              <a:t> – (noun &amp; </a:t>
            </a:r>
            <a:r>
              <a:rPr lang="en-US" sz="2000" dirty="0" err="1"/>
              <a:t>adj</a:t>
            </a:r>
            <a:r>
              <a:rPr lang="en-US" sz="2000" dirty="0"/>
              <a:t>) a person who identifies psychologically as a gender/sex other than the one to which they were assigned at birth. Transsexuals often wish to transform their bodies hormonally and surgically to match their inner sense of gender/sex</a:t>
            </a:r>
            <a:r>
              <a:rPr lang="en-US" sz="2000" dirty="0" smtClean="0"/>
              <a:t>.</a:t>
            </a:r>
          </a:p>
          <a:p>
            <a:pPr marL="0" indent="0">
              <a:buNone/>
            </a:pPr>
            <a:r>
              <a:rPr lang="en-US" dirty="0"/>
              <a:t>	</a:t>
            </a:r>
            <a:r>
              <a:rPr lang="en-US" dirty="0" smtClean="0"/>
              <a:t>		(</a:t>
            </a:r>
            <a:r>
              <a:rPr lang="en-US" dirty="0"/>
              <a:t>PFLAG Atlanta, http://</a:t>
            </a:r>
            <a:r>
              <a:rPr lang="en-US" dirty="0" smtClean="0"/>
              <a:t>www.pflagatl.org/about-pflag-atlanta)</a:t>
            </a:r>
            <a:endParaRPr lang="en-US" dirty="0"/>
          </a:p>
        </p:txBody>
      </p:sp>
    </p:spTree>
    <p:extLst>
      <p:ext uri="{BB962C8B-B14F-4D97-AF65-F5344CB8AC3E}">
        <p14:creationId xmlns:p14="http://schemas.microsoft.com/office/powerpoint/2010/main" val="1466160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Why this is so Important</a:t>
            </a:r>
            <a:endParaRPr lang="en-US" sz="2800" b="1" dirty="0"/>
          </a:p>
        </p:txBody>
      </p:sp>
      <p:sp>
        <p:nvSpPr>
          <p:cNvPr id="3" name="Content Placeholder 2"/>
          <p:cNvSpPr>
            <a:spLocks noGrp="1"/>
          </p:cNvSpPr>
          <p:nvPr>
            <p:ph idx="1"/>
          </p:nvPr>
        </p:nvSpPr>
        <p:spPr/>
        <p:txBody>
          <a:bodyPr/>
          <a:lstStyle/>
          <a:p>
            <a:r>
              <a:rPr lang="en-US" b="1" u="sng" dirty="0" smtClean="0"/>
              <a:t>Kids </a:t>
            </a:r>
            <a:r>
              <a:rPr lang="en-US" b="1" u="sng" dirty="0"/>
              <a:t>at school keep telling me to kill myself’: Gay 13-year-old committed suicide after intense </a:t>
            </a:r>
            <a:r>
              <a:rPr lang="en-US" b="1" u="sng" dirty="0" smtClean="0"/>
              <a:t>bullying</a:t>
            </a:r>
          </a:p>
          <a:p>
            <a:pPr marL="0" indent="0">
              <a:buNone/>
            </a:pPr>
            <a:r>
              <a:rPr lang="en-US" b="1" dirty="0" smtClean="0"/>
              <a:t>https</a:t>
            </a:r>
            <a:r>
              <a:rPr lang="en-US" b="1" dirty="0"/>
              <a:t>://www.washingtonpost.com/news/morning-mix/wp/2016/12/06/kids-at-school-keep-telling-me-to-kill-myself-gay-13-year-old-committed-suicide-after-intense-bullying/?utm_term=.e7f9971e6e84</a:t>
            </a:r>
            <a:endParaRPr lang="en-US" b="1" dirty="0" smtClean="0"/>
          </a:p>
          <a:p>
            <a:r>
              <a:rPr lang="en-US" b="1" u="sng" dirty="0">
                <a:solidFill>
                  <a:srgbClr val="000000"/>
                </a:solidFill>
                <a:latin typeface="Roboto"/>
              </a:rPr>
              <a:t>Larkin Street Stories: The Homeless LGBT Experience </a:t>
            </a:r>
          </a:p>
          <a:p>
            <a:pPr marL="0" indent="0">
              <a:buNone/>
            </a:pPr>
            <a:r>
              <a:rPr lang="en-US" b="1" dirty="0" smtClean="0">
                <a:solidFill>
                  <a:srgbClr val="000000"/>
                </a:solidFill>
                <a:latin typeface="Roboto"/>
                <a:hlinkClick r:id="rId2"/>
              </a:rPr>
              <a:t>https</a:t>
            </a:r>
            <a:r>
              <a:rPr lang="en-US" b="1" dirty="0">
                <a:solidFill>
                  <a:srgbClr val="000000"/>
                </a:solidFill>
                <a:latin typeface="Roboto"/>
                <a:hlinkClick r:id="rId2"/>
              </a:rPr>
              <a:t>://</a:t>
            </a:r>
            <a:r>
              <a:rPr lang="en-US" b="1" dirty="0" smtClean="0">
                <a:solidFill>
                  <a:srgbClr val="000000"/>
                </a:solidFill>
                <a:latin typeface="Roboto"/>
                <a:hlinkClick r:id="rId2"/>
              </a:rPr>
              <a:t>www.youtube.com/watch?v=48mC89f6PgA</a:t>
            </a:r>
            <a:endParaRPr lang="en-US" b="1" dirty="0" smtClean="0">
              <a:solidFill>
                <a:srgbClr val="000000"/>
              </a:solidFill>
              <a:latin typeface="Roboto"/>
            </a:endParaRPr>
          </a:p>
          <a:p>
            <a:pPr marL="0" indent="0">
              <a:buNone/>
            </a:pPr>
            <a:endParaRPr lang="en-US" b="1" dirty="0" smtClean="0"/>
          </a:p>
          <a:p>
            <a:endParaRPr lang="en-US" dirty="0"/>
          </a:p>
        </p:txBody>
      </p:sp>
      <p:sp>
        <p:nvSpPr>
          <p:cNvPr id="4" name="Text Placeholder 3"/>
          <p:cNvSpPr>
            <a:spLocks noGrp="1"/>
          </p:cNvSpPr>
          <p:nvPr>
            <p:ph type="body" sz="half" idx="2"/>
          </p:nvPr>
        </p:nvSpPr>
        <p:spPr/>
        <p:txBody>
          <a:bodyPr/>
          <a:lstStyle/>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9212" y="1598612"/>
            <a:ext cx="3505199" cy="4262437"/>
          </a:xfrm>
          <a:prstGeom prst="rect">
            <a:avLst/>
          </a:prstGeom>
        </p:spPr>
      </p:pic>
    </p:spTree>
    <p:extLst>
      <p:ext uri="{BB962C8B-B14F-4D97-AF65-F5344CB8AC3E}">
        <p14:creationId xmlns:p14="http://schemas.microsoft.com/office/powerpoint/2010/main" val="38540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Risk Factors</a:t>
            </a:r>
            <a:endParaRPr lang="en-US" dirty="0"/>
          </a:p>
        </p:txBody>
      </p:sp>
      <p:sp>
        <p:nvSpPr>
          <p:cNvPr id="9" name="Content Placeholder 8"/>
          <p:cNvSpPr>
            <a:spLocks noGrp="1"/>
          </p:cNvSpPr>
          <p:nvPr>
            <p:ph idx="1"/>
          </p:nvPr>
        </p:nvSpPr>
        <p:spPr/>
        <p:txBody>
          <a:bodyPr/>
          <a:lstStyle/>
          <a:p>
            <a:endParaRPr lang="en-US"/>
          </a:p>
        </p:txBody>
      </p:sp>
    </p:spTree>
    <p:extLst>
      <p:ext uri="{BB962C8B-B14F-4D97-AF65-F5344CB8AC3E}">
        <p14:creationId xmlns:p14="http://schemas.microsoft.com/office/powerpoint/2010/main" val="305914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9472120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78</TotalTime>
  <Words>318</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Century Gothic</vt:lpstr>
      <vt:lpstr>Helvetica</vt:lpstr>
      <vt:lpstr>Roboto</vt:lpstr>
      <vt:lpstr>Segoe UI</vt:lpstr>
      <vt:lpstr>Verdana</vt:lpstr>
      <vt:lpstr>Wingdings 3</vt:lpstr>
      <vt:lpstr>Wisp</vt:lpstr>
      <vt:lpstr>Creating Safe Spaces that Support an Inclusive Environment for Students and Staff</vt:lpstr>
      <vt:lpstr>Session Overview</vt:lpstr>
      <vt:lpstr>What do we mean by Affirming and Inclusive?</vt:lpstr>
      <vt:lpstr>Key Terms for LGBTQ </vt:lpstr>
      <vt:lpstr>Cont..</vt:lpstr>
      <vt:lpstr>TRANS, TRANSGENDER &amp; TRANSSEXUAL</vt:lpstr>
      <vt:lpstr>Why this is so Important</vt:lpstr>
      <vt:lpstr>Risk Factors</vt:lpstr>
      <vt:lpstr>Risk Factors</vt:lpstr>
      <vt:lpstr>Challenges to Creating Safe Spaces</vt:lpstr>
      <vt:lpstr>Creating Safe Spaces for LGBT Students</vt:lpstr>
      <vt:lpstr>Recap and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Safe Spaces that Support an Inclusive Environment for Students and Staff</dc:title>
  <dc:creator>Rodney Washington</dc:creator>
  <cp:lastModifiedBy>Mauda L. Monger</cp:lastModifiedBy>
  <cp:revision>9</cp:revision>
  <dcterms:created xsi:type="dcterms:W3CDTF">2016-12-07T14:48:55Z</dcterms:created>
  <dcterms:modified xsi:type="dcterms:W3CDTF">2017-01-04T00:16:52Z</dcterms:modified>
</cp:coreProperties>
</file>